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78"/>
  </p:notesMasterIdLst>
  <p:sldIdLst>
    <p:sldId id="256" r:id="rId2"/>
    <p:sldId id="257" r:id="rId3"/>
    <p:sldId id="259" r:id="rId4"/>
    <p:sldId id="260" r:id="rId5"/>
    <p:sldId id="261" r:id="rId6"/>
    <p:sldId id="349" r:id="rId7"/>
    <p:sldId id="381" r:id="rId8"/>
    <p:sldId id="382" r:id="rId9"/>
    <p:sldId id="263" r:id="rId10"/>
    <p:sldId id="264" r:id="rId11"/>
    <p:sldId id="265" r:id="rId12"/>
    <p:sldId id="343" r:id="rId13"/>
    <p:sldId id="266" r:id="rId14"/>
    <p:sldId id="267" r:id="rId15"/>
    <p:sldId id="346" r:id="rId16"/>
    <p:sldId id="347" r:id="rId17"/>
    <p:sldId id="348"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370" r:id="rId35"/>
    <p:sldId id="288" r:id="rId36"/>
    <p:sldId id="289" r:id="rId37"/>
    <p:sldId id="290" r:id="rId38"/>
    <p:sldId id="291" r:id="rId39"/>
    <p:sldId id="292" r:id="rId40"/>
    <p:sldId id="293" r:id="rId41"/>
    <p:sldId id="294" r:id="rId42"/>
    <p:sldId id="295" r:id="rId43"/>
    <p:sldId id="296" r:id="rId44"/>
    <p:sldId id="297" r:id="rId45"/>
    <p:sldId id="298" r:id="rId46"/>
    <p:sldId id="380" r:id="rId47"/>
    <p:sldId id="379" r:id="rId48"/>
    <p:sldId id="299" r:id="rId49"/>
    <p:sldId id="300" r:id="rId50"/>
    <p:sldId id="301" r:id="rId51"/>
    <p:sldId id="302" r:id="rId52"/>
    <p:sldId id="303" r:id="rId53"/>
    <p:sldId id="304" r:id="rId54"/>
    <p:sldId id="383" r:id="rId55"/>
    <p:sldId id="310" r:id="rId56"/>
    <p:sldId id="312" r:id="rId57"/>
    <p:sldId id="313" r:id="rId58"/>
    <p:sldId id="376" r:id="rId59"/>
    <p:sldId id="354" r:id="rId60"/>
    <p:sldId id="356" r:id="rId61"/>
    <p:sldId id="357" r:id="rId62"/>
    <p:sldId id="377" r:id="rId63"/>
    <p:sldId id="341" r:id="rId64"/>
    <p:sldId id="358" r:id="rId65"/>
    <p:sldId id="359" r:id="rId66"/>
    <p:sldId id="350" r:id="rId67"/>
    <p:sldId id="374" r:id="rId68"/>
    <p:sldId id="351" r:id="rId69"/>
    <p:sldId id="360" r:id="rId70"/>
    <p:sldId id="378" r:id="rId71"/>
    <p:sldId id="362" r:id="rId72"/>
    <p:sldId id="361" r:id="rId73"/>
    <p:sldId id="352" r:id="rId74"/>
    <p:sldId id="363" r:id="rId75"/>
    <p:sldId id="371" r:id="rId76"/>
    <p:sldId id="335" r:id="rId77"/>
  </p:sldIdLst>
  <p:sldSz cx="7589838" cy="10698163"/>
  <p:notesSz cx="6858000" cy="9144000"/>
  <p:embeddedFontLst>
    <p:embeddedFont>
      <p:font typeface="Aptos Narrow" panose="020B0004020202020204" pitchFamily="34" charset="0"/>
      <p:regular r:id="rId79"/>
      <p:bold r:id="rId80"/>
      <p:italic r:id="rId81"/>
      <p:boldItalic r:id="rId82"/>
    </p:embeddedFont>
    <p:embeddedFont>
      <p:font typeface="Chivo" panose="020B0604020202020204" charset="-94"/>
      <p:regular r:id="rId83"/>
      <p:bold r:id="rId84"/>
      <p:italic r:id="rId85"/>
      <p:boldItalic r:id="rId86"/>
    </p:embeddedFont>
    <p:embeddedFont>
      <p:font typeface="Chivo Black" panose="020B0604020202020204" charset="-94"/>
      <p:bold r:id="rId87"/>
      <p:boldItalic r:id="rId88"/>
    </p:embeddedFont>
    <p:embeddedFont>
      <p:font typeface="Chivo ExtraLight" panose="020B0604020202020204" charset="-94"/>
      <p:regular r:id="rId89"/>
      <p:italic r:id="rId90"/>
    </p:embeddedFont>
    <p:embeddedFont>
      <p:font typeface="Roboto" panose="020000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67">
          <p15:clr>
            <a:srgbClr val="A4A3A4"/>
          </p15:clr>
        </p15:guide>
        <p15:guide id="2" pos="2459" userDrawn="1">
          <p15:clr>
            <a:srgbClr val="9AA0A6"/>
          </p15:clr>
        </p15:guide>
        <p15:guide id="3" pos="4613" userDrawn="1">
          <p15:clr>
            <a:srgbClr val="9AA0A6"/>
          </p15:clr>
        </p15:guide>
        <p15:guide id="4" orient="horz" pos="6106">
          <p15:clr>
            <a:srgbClr val="9AA0A6"/>
          </p15:clr>
        </p15:guide>
        <p15:guide id="5" pos="2303">
          <p15:clr>
            <a:srgbClr val="9AA0A6"/>
          </p15:clr>
        </p15:guide>
        <p15:guide id="6" orient="horz" pos="3914" userDrawn="1">
          <p15:clr>
            <a:srgbClr val="9AA0A6"/>
          </p15:clr>
        </p15:guide>
        <p15:guide id="7" orient="horz" pos="761" userDrawn="1">
          <p15:clr>
            <a:srgbClr val="9AA0A6"/>
          </p15:clr>
        </p15:guide>
        <p15:guide id="8" orient="horz" pos="2167" userDrawn="1">
          <p15:clr>
            <a:srgbClr val="9AA0A6"/>
          </p15:clr>
        </p15:guide>
        <p15:guide id="9" orient="horz" pos="1079" userDrawn="1">
          <p15:clr>
            <a:srgbClr val="9AA0A6"/>
          </p15:clr>
        </p15:guide>
        <p15:guide id="10" orient="horz" pos="3143" userDrawn="1">
          <p15:clr>
            <a:srgbClr val="9AA0A6"/>
          </p15:clr>
        </p15:guide>
        <p15:guide id="11" orient="horz" pos="5386" userDrawn="1">
          <p15:clr>
            <a:srgbClr val="747775"/>
          </p15:clr>
        </p15:guide>
        <p15:guide id="12" orient="horz" pos="3460" userDrawn="1">
          <p15:clr>
            <a:srgbClr val="747775"/>
          </p15:clr>
        </p15:guide>
        <p15:guide id="13" pos="2390">
          <p15:clr>
            <a:srgbClr val="747775"/>
          </p15:clr>
        </p15:guide>
        <p15:guide id="14" orient="horz" pos="3483"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BA04"/>
    <a:srgbClr val="00B2FF"/>
    <a:srgbClr val="FFA6AC"/>
    <a:srgbClr val="388600"/>
    <a:srgbClr val="CC9F71"/>
    <a:srgbClr val="262B65"/>
    <a:srgbClr val="EF3B45"/>
    <a:srgbClr val="E6E6E6"/>
    <a:srgbClr val="426569"/>
    <a:srgbClr val="7B0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4274A8-8CDC-4FB1-AA4F-696C39C6ED5F}">
  <a:tblStyle styleId="{354274A8-8CDC-4FB1-AA4F-696C39C6ED5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FE2B971-74E0-4131-BD06-DEC5AE159C4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65" d="100"/>
          <a:sy n="65" d="100"/>
        </p:scale>
        <p:origin x="3312" y="102"/>
      </p:cViewPr>
      <p:guideLst>
        <p:guide pos="167"/>
        <p:guide pos="2459"/>
        <p:guide pos="4613"/>
        <p:guide orient="horz" pos="6106"/>
        <p:guide pos="2303"/>
        <p:guide orient="horz" pos="3914"/>
        <p:guide orient="horz" pos="761"/>
        <p:guide orient="horz" pos="2167"/>
        <p:guide orient="horz" pos="1079"/>
        <p:guide orient="horz" pos="3143"/>
        <p:guide orient="horz" pos="5386"/>
        <p:guide orient="horz" pos="3460"/>
        <p:guide pos="2390"/>
        <p:guide orient="horz" pos="34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font" Target="fonts/font1.fntdata"/><Relationship Id="rId80" Type="http://schemas.openxmlformats.org/officeDocument/2006/relationships/font" Target="fonts/font2.fntdata"/><Relationship Id="rId81" Type="http://schemas.openxmlformats.org/officeDocument/2006/relationships/font" Target="fonts/font3.fntdata"/><Relationship Id="rId82" Type="http://schemas.openxmlformats.org/officeDocument/2006/relationships/font" Target="fonts/font4.fntdata"/><Relationship Id="rId83" Type="http://schemas.openxmlformats.org/officeDocument/2006/relationships/font" Target="fonts/font5.fntdata"/><Relationship Id="rId84" Type="http://schemas.openxmlformats.org/officeDocument/2006/relationships/font" Target="fonts/font6.fntdata"/><Relationship Id="rId85" Type="http://schemas.openxmlformats.org/officeDocument/2006/relationships/font" Target="fonts/font7.fntdata"/><Relationship Id="rId86" Type="http://schemas.openxmlformats.org/officeDocument/2006/relationships/font" Target="fonts/font8.fntdata"/><Relationship Id="rId87" Type="http://schemas.openxmlformats.org/officeDocument/2006/relationships/font" Target="fonts/font9.fntdata"/><Relationship Id="rId88" Type="http://schemas.openxmlformats.org/officeDocument/2006/relationships/font" Target="fonts/font10.fntdata"/><Relationship Id="rId89" Type="http://schemas.openxmlformats.org/officeDocument/2006/relationships/font" Target="fonts/font11.fntdata"/><Relationship Id="rId90" Type="http://schemas.openxmlformats.org/officeDocument/2006/relationships/font" Target="fonts/font12.fntdata"/><Relationship Id="rId91" Type="http://schemas.openxmlformats.org/officeDocument/2006/relationships/font" Target="fonts/font13.fntdata"/><Relationship Id="rId92" Type="http://schemas.openxmlformats.org/officeDocument/2006/relationships/font" Target="fonts/font14.fntdata"/><Relationship Id="rId93" Type="http://schemas.openxmlformats.org/officeDocument/2006/relationships/font" Target="fonts/font15.fntdata"/><Relationship Id="rId94" Type="http://schemas.openxmlformats.org/officeDocument/2006/relationships/font" Target="fonts/font16.fntdata"/><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themeOverride" Target="../theme/themeOverride8.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themeOverride" Target="../theme/themeOverride9.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themeOverride" Target="../theme/themeOverride10.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themeOverride" Target="../theme/themeOverride11.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themeOverride" Target="../theme/themeOverride12.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themeOverride" Target="../theme/themeOverride13.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themeOverride" Target="../theme/themeOverride14.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themeOverride" Target="../theme/themeOverride15.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themeOverride" Target="../theme/themeOverride16.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themeOverride" Target="../theme/themeOverride17.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themeOverride" Target="../theme/themeOverride18.xml"/><Relationship Id="rId4"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themeOverride" Target="../theme/themeOverride19.xml"/><Relationship Id="rId4"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themeOverride" Target="../theme/themeOverride20.xml"/><Relationship Id="rId4"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themeOverride" Target="../theme/themeOverride21.xml"/><Relationship Id="rId4"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themeOverride" Target="../theme/themeOverride22.xml"/><Relationship Id="rId4"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themeOverride" Target="../theme/themeOverride23.xml"/><Relationship Id="rId4"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themeOverride" Target="../theme/themeOverride24.xml"/><Relationship Id="rId4"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themeOverride" Target="../theme/themeOverride25.xml"/><Relationship Id="rId4"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themeOverride" Target="../theme/themeOverride1.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themeOverride" Target="../theme/themeOverride26.xml"/><Relationship Id="rId4"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themeOverride" Target="../theme/themeOverride27.xml"/><Relationship Id="rId4"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themeOverride" Target="../theme/themeOverride28.xml"/><Relationship Id="rId4"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themeOverride" Target="../theme/themeOverride29.xml"/><Relationship Id="rId4"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themeOverride" Target="../theme/themeOverride30.xml"/><Relationship Id="rId4"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themeOverride" Target="../theme/themeOverride31.xml"/><Relationship Id="rId4"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themeOverride" Target="../theme/themeOverride32.xml"/><Relationship Id="rId4"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themeOverride" Target="../theme/themeOverride33.xml"/><Relationship Id="rId4"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themeOverride" Target="../theme/themeOverride2.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42.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themeOverride" Target="../theme/themeOverride3.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themeOverride" Target="../theme/themeOverride4.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themeOverride" Target="../theme/themeOverride5.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themeOverride" Target="../theme/themeOverride6.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themeOverride" Target="../theme/themeOverride7.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90310601864883"/>
          <c:y val="3.3685564091294777E-3"/>
          <c:w val="0.67026186887716654"/>
          <c:h val="0.99663144359087052"/>
        </c:manualLayout>
      </c:layout>
      <c:barChart>
        <c:barDir val="bar"/>
        <c:grouping val="clustered"/>
        <c:varyColors val="0"/>
        <c:ser>
          <c:idx val="0"/>
          <c:order val="0"/>
          <c:tx>
            <c:strRef>
              <c:f>Sheet1!$B$1</c:f>
              <c:strCache>
                <c:ptCount val="1"/>
                <c:pt idx="0">
                  <c:v>Series 1</c:v>
                </c:pt>
              </c:strCache>
            </c:strRef>
          </c:tx>
          <c:spPr>
            <a:solidFill>
              <a:srgbClr val="4285F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4285F4"/>
                    </a:solidFill>
                    <a:latin typeface="Roboto" panose="02000000000000000000" pitchFamily="2" charset="0"/>
                    <a:ea typeface="Roboto" panose="02000000000000000000" pitchFamily="2" charset="0"/>
                    <a:cs typeface="Roboto"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CHP</c:v>
                </c:pt>
                <c:pt idx="1">
                  <c:v>AK Parti</c:v>
                </c:pt>
                <c:pt idx="2">
                  <c:v>DEM Parti</c:v>
                </c:pt>
                <c:pt idx="3">
                  <c:v>MHP</c:v>
                </c:pt>
                <c:pt idx="4">
                  <c:v>Zafer Partisi</c:v>
                </c:pt>
                <c:pt idx="5">
                  <c:v>İYİ Parti</c:v>
                </c:pt>
                <c:pt idx="6">
                  <c:v>Yeniden Refah Partisi</c:v>
                </c:pt>
                <c:pt idx="7">
                  <c:v>Anahtar Parti</c:v>
                </c:pt>
                <c:pt idx="8">
                  <c:v>Diğer</c:v>
                </c:pt>
              </c:strCache>
            </c:strRef>
          </c:cat>
          <c:val>
            <c:numRef>
              <c:f>Sheet1!$B$2:$B$10</c:f>
              <c:numCache>
                <c:formatCode>0.0%</c:formatCode>
                <c:ptCount val="9"/>
                <c:pt idx="0">
                  <c:v>0.33100000000000002</c:v>
                </c:pt>
                <c:pt idx="1">
                  <c:v>0.30399999999999999</c:v>
                </c:pt>
                <c:pt idx="2">
                  <c:v>0.114</c:v>
                </c:pt>
                <c:pt idx="3">
                  <c:v>9.4E-2</c:v>
                </c:pt>
                <c:pt idx="4">
                  <c:v>0.05</c:v>
                </c:pt>
                <c:pt idx="5">
                  <c:v>2.9000000000000001E-2</c:v>
                </c:pt>
                <c:pt idx="6">
                  <c:v>2.7E-2</c:v>
                </c:pt>
                <c:pt idx="7">
                  <c:v>1.4999999999999999E-2</c:v>
                </c:pt>
                <c:pt idx="8">
                  <c:v>3.4000000000000002E-2</c:v>
                </c:pt>
              </c:numCache>
            </c:numRef>
          </c:val>
          <c:extLst>
            <c:ext xmlns:c16="http://schemas.microsoft.com/office/drawing/2014/chart" uri="{C3380CC4-5D6E-409C-BE32-E72D297353CC}">
              <c16:uniqueId val="{00000000-ED0E-46FD-B750-0B54B6C55F74}"/>
            </c:ext>
          </c:extLst>
        </c:ser>
        <c:dLbls>
          <c:dLblPos val="outEnd"/>
          <c:showLegendKey val="0"/>
          <c:showVal val="1"/>
          <c:showCatName val="0"/>
          <c:showSerName val="0"/>
          <c:showPercent val="0"/>
          <c:showBubbleSize val="0"/>
        </c:dLbls>
        <c:gapWidth val="82"/>
        <c:axId val="625395744"/>
        <c:axId val="618981680"/>
      </c:barChart>
      <c:catAx>
        <c:axId val="625395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n-US"/>
          </a:p>
        </c:txPr>
        <c:crossAx val="618981680"/>
        <c:crosses val="autoZero"/>
        <c:auto val="1"/>
        <c:lblAlgn val="ctr"/>
        <c:lblOffset val="100"/>
        <c:noMultiLvlLbl val="0"/>
      </c:catAx>
      <c:valAx>
        <c:axId val="618981680"/>
        <c:scaling>
          <c:orientation val="minMax"/>
          <c:max val="0.4"/>
          <c:min val="0"/>
        </c:scaling>
        <c:delete val="1"/>
        <c:axPos val="t"/>
        <c:numFmt formatCode="0.0%" sourceLinked="1"/>
        <c:majorTickMark val="out"/>
        <c:minorTickMark val="none"/>
        <c:tickLblPos val="nextTo"/>
        <c:crossAx val="62539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817776418724359E-2"/>
          <c:y val="7.5913242009132423E-2"/>
          <c:w val="0.93538287083046656"/>
          <c:h val="0.70772053536116208"/>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18.0</c:v>
                </c:pt>
                <c:pt idx="1">
                  <c:v>18.0</c:v>
                </c:pt>
                <c:pt idx="2">
                  <c:v>23.0</c:v>
                </c:pt>
                <c:pt idx="3">
                  <c:v>17.0</c:v>
                </c:pt>
                <c:pt idx="4">
                  <c:v>17.0</c:v>
                </c:pt>
                <c:pt idx="5">
                  <c:v>17.0</c:v>
                </c:pt>
                <c:pt idx="6">
                  <c:v>13.0</c:v>
                </c:pt>
                <c:pt idx="7">
                  <c:v>15.0</c:v>
                </c:pt>
                <c:pt idx="8">
                  <c:v>15.0</c:v>
                </c:pt>
                <c:pt idx="9">
                  <c:v>17.0</c:v>
                </c:pt>
                <c:pt idx="10">
                  <c:v>19.0</c:v>
                </c:pt>
                <c:pt idx="11">
                  <c:v>17.0</c:v>
                </c:pt>
                <c:pt idx="12">
                  <c:v>18.0</c:v>
                </c:pt>
                <c:pt idx="13">
                  <c:v>26.0</c:v>
                </c:pt>
                <c:pt idx="14">
                  <c:v>28.0</c:v>
                </c:pt>
                <c:pt idx="15">
                  <c:v>22.0</c:v>
                </c:pt>
                <c:pt idx="16">
                  <c:v>26.0</c:v>
                </c:pt>
                <c:pt idx="17">
                  <c:v>22.0</c:v>
                </c:pt>
                <c:pt idx="18">
                  <c:v>20.0</c:v>
                </c:pt>
                <c:pt idx="19">
                  <c:v>23.8</c:v>
                </c:pt>
                <c:pt idx="20">
                  <c:v>18.0</c:v>
                </c:pt>
                <c:pt idx="21">
                  <c:v>22.39987226841684</c:v>
                </c:pt>
                <c:pt idx="22">
                  <c:v>22.39987226844685</c:v>
                </c:pt>
                <c:pt idx="23">
                  <c:v>22.399872268446845</c:v>
                </c:pt>
              </c:numCache>
            </c:numRef>
          </c:val>
          <c:smooth val="1"/>
          <c:extLst>
            <c:ext xmlns:c16="http://schemas.microsoft.com/office/drawing/2014/chart" uri="{C3380CC4-5D6E-409C-BE32-E72D297353CC}">
              <c16:uniqueId val="{00000000-691F-46A5-946E-18D15F1EC0C7}"/>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23.0</c:v>
                </c:pt>
                <c:pt idx="1">
                  <c:v>28.0</c:v>
                </c:pt>
                <c:pt idx="2">
                  <c:v>27.0</c:v>
                </c:pt>
                <c:pt idx="3">
                  <c:v>20.0</c:v>
                </c:pt>
                <c:pt idx="4">
                  <c:v>17.0</c:v>
                </c:pt>
                <c:pt idx="5">
                  <c:v>19.0</c:v>
                </c:pt>
                <c:pt idx="6">
                  <c:v>17.0</c:v>
                </c:pt>
                <c:pt idx="7">
                  <c:v>18.0</c:v>
                </c:pt>
                <c:pt idx="8">
                  <c:v>16.0</c:v>
                </c:pt>
                <c:pt idx="9">
                  <c:v>18.0</c:v>
                </c:pt>
                <c:pt idx="10">
                  <c:v>16.0</c:v>
                </c:pt>
                <c:pt idx="11">
                  <c:v>19.0</c:v>
                </c:pt>
                <c:pt idx="12">
                  <c:v>23.0</c:v>
                </c:pt>
                <c:pt idx="13">
                  <c:v>32.0</c:v>
                </c:pt>
                <c:pt idx="14">
                  <c:v>29.0</c:v>
                </c:pt>
                <c:pt idx="15">
                  <c:v>26.0</c:v>
                </c:pt>
                <c:pt idx="16">
                  <c:v>25.0</c:v>
                </c:pt>
                <c:pt idx="17">
                  <c:v>26.0</c:v>
                </c:pt>
                <c:pt idx="18">
                  <c:v>25.0</c:v>
                </c:pt>
                <c:pt idx="19">
                  <c:v>25.2</c:v>
                </c:pt>
                <c:pt idx="20">
                  <c:v>24.0</c:v>
                </c:pt>
                <c:pt idx="21">
                  <c:v>21.64992950695131</c:v>
                </c:pt>
                <c:pt idx="22">
                  <c:v>21.77344162749108</c:v>
                </c:pt>
                <c:pt idx="23">
                  <c:v>21.77344162749108</c:v>
                </c:pt>
              </c:numCache>
            </c:numRef>
          </c:val>
          <c:smooth val="1"/>
          <c:extLst>
            <c:ext xmlns:c16="http://schemas.microsoft.com/office/drawing/2014/chart" uri="{C3380CC4-5D6E-409C-BE32-E72D297353CC}">
              <c16:uniqueId val="{00000001-691F-46A5-946E-18D15F1EC0C7}"/>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28.0</c:v>
                </c:pt>
                <c:pt idx="1">
                  <c:v>37.0</c:v>
                </c:pt>
                <c:pt idx="2">
                  <c:v>35.0</c:v>
                </c:pt>
                <c:pt idx="3">
                  <c:v>25.0</c:v>
                </c:pt>
                <c:pt idx="4">
                  <c:v>18.0</c:v>
                </c:pt>
                <c:pt idx="5">
                  <c:v>19.0</c:v>
                </c:pt>
                <c:pt idx="6">
                  <c:v>16.0</c:v>
                </c:pt>
                <c:pt idx="7">
                  <c:v>18.0</c:v>
                </c:pt>
                <c:pt idx="8">
                  <c:v>18.0</c:v>
                </c:pt>
                <c:pt idx="9">
                  <c:v>18.0</c:v>
                </c:pt>
                <c:pt idx="10">
                  <c:v>19.0</c:v>
                </c:pt>
                <c:pt idx="11">
                  <c:v>21.0</c:v>
                </c:pt>
                <c:pt idx="12">
                  <c:v>24.0</c:v>
                </c:pt>
                <c:pt idx="13">
                  <c:v>33.0</c:v>
                </c:pt>
                <c:pt idx="14">
                  <c:v>33.0</c:v>
                </c:pt>
                <c:pt idx="15">
                  <c:v>33.0</c:v>
                </c:pt>
                <c:pt idx="16">
                  <c:v>33.0</c:v>
                </c:pt>
                <c:pt idx="17">
                  <c:v>31.0</c:v>
                </c:pt>
                <c:pt idx="18">
                  <c:v>28.0</c:v>
                </c:pt>
                <c:pt idx="19">
                  <c:v>29.9</c:v>
                </c:pt>
                <c:pt idx="20">
                  <c:v>26.0</c:v>
                </c:pt>
                <c:pt idx="21">
                  <c:v>23.8580553779373</c:v>
                </c:pt>
                <c:pt idx="22">
                  <c:v>23.8580553782134</c:v>
                </c:pt>
                <c:pt idx="23">
                  <c:v>23.858055378213404</c:v>
                </c:pt>
              </c:numCache>
            </c:numRef>
          </c:val>
          <c:smooth val="1"/>
          <c:extLst>
            <c:ext xmlns:c16="http://schemas.microsoft.com/office/drawing/2014/chart" uri="{C3380CC4-5D6E-409C-BE32-E72D297353CC}">
              <c16:uniqueId val="{00000002-691F-46A5-946E-18D15F1EC0C7}"/>
            </c:ext>
          </c:extLst>
        </c:ser>
        <c:dLbls>
          <c:showLegendKey val="0"/>
          <c:showVal val="0"/>
          <c:showCatName val="0"/>
          <c:showSerName val="0"/>
          <c:showPercent val="0"/>
          <c:showBubbleSize val="0"/>
        </c:dLbls>
        <c:smooth val="0"/>
        <c:axId val="396488480"/>
        <c:axId val="396483232"/>
      </c:lineChart>
      <c:catAx>
        <c:axId val="39648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83232"/>
        <c:crosses val="autoZero"/>
        <c:auto val="1"/>
        <c:lblAlgn val="ctr"/>
        <c:lblOffset val="100"/>
        <c:noMultiLvlLbl val="0"/>
      </c:catAx>
      <c:valAx>
        <c:axId val="396483232"/>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88480"/>
        <c:crosses val="autoZero"/>
        <c:crossBetween val="between"/>
        <c:majorUnit val="20"/>
      </c:valAx>
      <c:spPr>
        <a:noFill/>
        <a:ln>
          <a:noFill/>
        </a:ln>
        <a:effectLst/>
      </c:spPr>
    </c:plotArea>
    <c:legend>
      <c:legendPos val="b"/>
      <c:layout>
        <c:manualLayout>
          <c:xMode val="edge"/>
          <c:yMode val="edge"/>
          <c:x val="9.1145950221288602E-2"/>
          <c:y val="2.092479236328338E-2"/>
          <c:w val="0.87129495417838765"/>
          <c:h val="5.44176733901413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681809981883919E-2"/>
          <c:y val="7.6305220883534142E-2"/>
          <c:w val="0.93557052948245945"/>
          <c:h val="0.7062113470755913"/>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12.0</c:v>
                </c:pt>
                <c:pt idx="1">
                  <c:v>9.0</c:v>
                </c:pt>
                <c:pt idx="2">
                  <c:v>7.0</c:v>
                </c:pt>
                <c:pt idx="3">
                  <c:v>8.0</c:v>
                </c:pt>
                <c:pt idx="4">
                  <c:v>11.0</c:v>
                </c:pt>
                <c:pt idx="5">
                  <c:v>11.0</c:v>
                </c:pt>
                <c:pt idx="6">
                  <c:v>11.0</c:v>
                </c:pt>
                <c:pt idx="7">
                  <c:v>12.0</c:v>
                </c:pt>
                <c:pt idx="8">
                  <c:v>11.0</c:v>
                </c:pt>
                <c:pt idx="9">
                  <c:v>10.0</c:v>
                </c:pt>
                <c:pt idx="10">
                  <c:v>10.0</c:v>
                </c:pt>
                <c:pt idx="11">
                  <c:v>12.0</c:v>
                </c:pt>
                <c:pt idx="12">
                  <c:v>9.0</c:v>
                </c:pt>
                <c:pt idx="13">
                  <c:v>10.0</c:v>
                </c:pt>
                <c:pt idx="14">
                  <c:v>9.0</c:v>
                </c:pt>
                <c:pt idx="15">
                  <c:v>10.0</c:v>
                </c:pt>
                <c:pt idx="16">
                  <c:v>10.0</c:v>
                </c:pt>
                <c:pt idx="17">
                  <c:v>10.0</c:v>
                </c:pt>
                <c:pt idx="18">
                  <c:v>10.0</c:v>
                </c:pt>
                <c:pt idx="19">
                  <c:v>10.8</c:v>
                </c:pt>
                <c:pt idx="20">
                  <c:v>11.0</c:v>
                </c:pt>
                <c:pt idx="21">
                  <c:v>6.733337181301696</c:v>
                </c:pt>
                <c:pt idx="22">
                  <c:v>9.793212103200153</c:v>
                </c:pt>
                <c:pt idx="23">
                  <c:v>9.793212103200153</c:v>
                </c:pt>
              </c:numCache>
            </c:numRef>
          </c:val>
          <c:smooth val="1"/>
          <c:extLst>
            <c:ext xmlns:c16="http://schemas.microsoft.com/office/drawing/2014/chart" uri="{C3380CC4-5D6E-409C-BE32-E72D297353CC}">
              <c16:uniqueId val="{00000000-7C51-43E1-A9DC-91291061D9FC}"/>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8.0</c:v>
                </c:pt>
                <c:pt idx="1">
                  <c:v>7.0</c:v>
                </c:pt>
                <c:pt idx="2">
                  <c:v>8.0</c:v>
                </c:pt>
                <c:pt idx="3">
                  <c:v>8.0</c:v>
                </c:pt>
                <c:pt idx="4">
                  <c:v>6.0</c:v>
                </c:pt>
                <c:pt idx="5">
                  <c:v>9.0</c:v>
                </c:pt>
                <c:pt idx="6">
                  <c:v>9.0</c:v>
                </c:pt>
                <c:pt idx="7">
                  <c:v>8.0</c:v>
                </c:pt>
                <c:pt idx="8">
                  <c:v>8.0</c:v>
                </c:pt>
                <c:pt idx="9">
                  <c:v>8.0</c:v>
                </c:pt>
                <c:pt idx="10">
                  <c:v>7.0</c:v>
                </c:pt>
                <c:pt idx="11">
                  <c:v>7.0</c:v>
                </c:pt>
                <c:pt idx="12">
                  <c:v>6.0</c:v>
                </c:pt>
                <c:pt idx="13">
                  <c:v>8.0</c:v>
                </c:pt>
                <c:pt idx="14">
                  <c:v>7.0</c:v>
                </c:pt>
                <c:pt idx="15">
                  <c:v>9.0</c:v>
                </c:pt>
                <c:pt idx="16">
                  <c:v>11.0</c:v>
                </c:pt>
                <c:pt idx="17">
                  <c:v>6.0</c:v>
                </c:pt>
                <c:pt idx="18">
                  <c:v>7.0</c:v>
                </c:pt>
                <c:pt idx="19">
                  <c:v>7.0</c:v>
                </c:pt>
                <c:pt idx="20">
                  <c:v>7.0</c:v>
                </c:pt>
                <c:pt idx="21">
                  <c:v>6.650071629935785</c:v>
                </c:pt>
                <c:pt idx="22">
                  <c:v>8.170986027077666</c:v>
                </c:pt>
                <c:pt idx="23">
                  <c:v>8.170986027077666</c:v>
                </c:pt>
              </c:numCache>
            </c:numRef>
          </c:val>
          <c:smooth val="1"/>
          <c:extLst>
            <c:ext xmlns:c16="http://schemas.microsoft.com/office/drawing/2014/chart" uri="{C3380CC4-5D6E-409C-BE32-E72D297353CC}">
              <c16:uniqueId val="{00000001-7C51-43E1-A9DC-91291061D9FC}"/>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5.0</c:v>
                </c:pt>
                <c:pt idx="1">
                  <c:v>7.0</c:v>
                </c:pt>
                <c:pt idx="2">
                  <c:v>7.0</c:v>
                </c:pt>
                <c:pt idx="3">
                  <c:v>6.0</c:v>
                </c:pt>
                <c:pt idx="4">
                  <c:v>7.0</c:v>
                </c:pt>
                <c:pt idx="5">
                  <c:v>6.0</c:v>
                </c:pt>
                <c:pt idx="6">
                  <c:v>6.0</c:v>
                </c:pt>
                <c:pt idx="7">
                  <c:v>5.0</c:v>
                </c:pt>
                <c:pt idx="8">
                  <c:v>5.0</c:v>
                </c:pt>
                <c:pt idx="9">
                  <c:v>6.0</c:v>
                </c:pt>
                <c:pt idx="10">
                  <c:v>6.0</c:v>
                </c:pt>
                <c:pt idx="11">
                  <c:v>4.0</c:v>
                </c:pt>
                <c:pt idx="12">
                  <c:v>5.0</c:v>
                </c:pt>
                <c:pt idx="13">
                  <c:v>6.0</c:v>
                </c:pt>
                <c:pt idx="14">
                  <c:v>6.0</c:v>
                </c:pt>
                <c:pt idx="15">
                  <c:v>7.0</c:v>
                </c:pt>
                <c:pt idx="16">
                  <c:v>4.0</c:v>
                </c:pt>
                <c:pt idx="17">
                  <c:v>5.0</c:v>
                </c:pt>
                <c:pt idx="18">
                  <c:v>6.0</c:v>
                </c:pt>
                <c:pt idx="19">
                  <c:v>5.3</c:v>
                </c:pt>
                <c:pt idx="20">
                  <c:v>5.0</c:v>
                </c:pt>
                <c:pt idx="21">
                  <c:v>4.175522369738719</c:v>
                </c:pt>
                <c:pt idx="22">
                  <c:v>5.544412260449402</c:v>
                </c:pt>
                <c:pt idx="23">
                  <c:v>5.544412260449402</c:v>
                </c:pt>
              </c:numCache>
            </c:numRef>
          </c:val>
          <c:smooth val="1"/>
          <c:extLst>
            <c:ext xmlns:c16="http://schemas.microsoft.com/office/drawing/2014/chart" uri="{C3380CC4-5D6E-409C-BE32-E72D297353CC}">
              <c16:uniqueId val="{00000002-7C51-43E1-A9DC-91291061D9FC}"/>
            </c:ext>
          </c:extLst>
        </c:ser>
        <c:dLbls>
          <c:showLegendKey val="0"/>
          <c:showVal val="0"/>
          <c:showCatName val="0"/>
          <c:showSerName val="0"/>
          <c:showPercent val="0"/>
          <c:showBubbleSize val="0"/>
        </c:dLbls>
        <c:smooth val="0"/>
        <c:axId val="468050368"/>
        <c:axId val="468058896"/>
      </c:lineChart>
      <c:catAx>
        <c:axId val="468050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8058896"/>
        <c:crosses val="autoZero"/>
        <c:auto val="1"/>
        <c:lblAlgn val="ctr"/>
        <c:lblOffset val="100"/>
        <c:noMultiLvlLbl val="0"/>
      </c:catAx>
      <c:valAx>
        <c:axId val="46805889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8050368"/>
        <c:crosses val="autoZero"/>
        <c:crossBetween val="between"/>
        <c:majorUnit val="10"/>
      </c:valAx>
      <c:spPr>
        <a:noFill/>
        <a:ln>
          <a:noFill/>
        </a:ln>
        <a:effectLst/>
      </c:spPr>
    </c:plotArea>
    <c:legend>
      <c:legendPos val="b"/>
      <c:layout>
        <c:manualLayout>
          <c:xMode val="edge"/>
          <c:yMode val="edge"/>
          <c:x val="5.9057623968644467E-2"/>
          <c:y val="1.3000709248693312E-2"/>
          <c:w val="0.9002796243701302"/>
          <c:h val="5.46986596554948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681809981883919E-2"/>
          <c:y val="8.2042455536431455E-2"/>
          <c:w val="0.93557052948245945"/>
          <c:h val="0.70047411242269408"/>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5.0</c:v>
                </c:pt>
                <c:pt idx="1">
                  <c:v>7.0</c:v>
                </c:pt>
                <c:pt idx="2">
                  <c:v>6.0</c:v>
                </c:pt>
                <c:pt idx="3">
                  <c:v>4.0</c:v>
                </c:pt>
                <c:pt idx="4">
                  <c:v>4.0</c:v>
                </c:pt>
                <c:pt idx="5">
                  <c:v>7.0</c:v>
                </c:pt>
                <c:pt idx="6">
                  <c:v>6.0</c:v>
                </c:pt>
                <c:pt idx="7">
                  <c:v>5.0</c:v>
                </c:pt>
                <c:pt idx="8">
                  <c:v>4.0</c:v>
                </c:pt>
                <c:pt idx="9">
                  <c:v>3.0</c:v>
                </c:pt>
                <c:pt idx="10">
                  <c:v>4.0</c:v>
                </c:pt>
                <c:pt idx="11">
                  <c:v>3.0</c:v>
                </c:pt>
                <c:pt idx="12">
                  <c:v>3.0</c:v>
                </c:pt>
                <c:pt idx="13">
                  <c:v>2.0</c:v>
                </c:pt>
                <c:pt idx="14">
                  <c:v>2.0</c:v>
                </c:pt>
                <c:pt idx="15">
                  <c:v>2.0</c:v>
                </c:pt>
                <c:pt idx="16">
                  <c:v>2.0</c:v>
                </c:pt>
                <c:pt idx="17">
                  <c:v>1.0</c:v>
                </c:pt>
                <c:pt idx="18">
                  <c:v>2.0</c:v>
                </c:pt>
                <c:pt idx="19">
                  <c:v>2.5</c:v>
                </c:pt>
                <c:pt idx="20">
                  <c:v>4.0</c:v>
                </c:pt>
                <c:pt idx="21">
                  <c:v>0.9397875331584278</c:v>
                </c:pt>
                <c:pt idx="22">
                  <c:v>0.9397875332116066</c:v>
                </c:pt>
                <c:pt idx="23">
                  <c:v>0.9397875332116066</c:v>
                </c:pt>
              </c:numCache>
            </c:numRef>
          </c:val>
          <c:smooth val="1"/>
          <c:extLst>
            <c:ext xmlns:c16="http://schemas.microsoft.com/office/drawing/2014/chart" uri="{C3380CC4-5D6E-409C-BE32-E72D297353CC}">
              <c16:uniqueId val="{00000000-FE5D-4922-81D2-3FE3D1A6195F}"/>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7.0</c:v>
                </c:pt>
                <c:pt idx="1">
                  <c:v>8.0</c:v>
                </c:pt>
                <c:pt idx="2">
                  <c:v>7.0</c:v>
                </c:pt>
                <c:pt idx="3">
                  <c:v>7.0</c:v>
                </c:pt>
                <c:pt idx="4">
                  <c:v>6.0</c:v>
                </c:pt>
                <c:pt idx="5">
                  <c:v>7.0</c:v>
                </c:pt>
                <c:pt idx="6">
                  <c:v>11.0</c:v>
                </c:pt>
                <c:pt idx="7">
                  <c:v>7.0</c:v>
                </c:pt>
                <c:pt idx="8">
                  <c:v>9.0</c:v>
                </c:pt>
                <c:pt idx="9">
                  <c:v>5.0</c:v>
                </c:pt>
                <c:pt idx="10">
                  <c:v>5.0</c:v>
                </c:pt>
                <c:pt idx="11">
                  <c:v>6.0</c:v>
                </c:pt>
                <c:pt idx="12">
                  <c:v>6.0</c:v>
                </c:pt>
                <c:pt idx="13">
                  <c:v>4.0</c:v>
                </c:pt>
                <c:pt idx="14">
                  <c:v>3.0</c:v>
                </c:pt>
                <c:pt idx="15">
                  <c:v>3.0</c:v>
                </c:pt>
                <c:pt idx="16">
                  <c:v>3.0</c:v>
                </c:pt>
                <c:pt idx="17">
                  <c:v>3.0</c:v>
                </c:pt>
                <c:pt idx="18">
                  <c:v>4.0</c:v>
                </c:pt>
                <c:pt idx="19">
                  <c:v>5.0</c:v>
                </c:pt>
                <c:pt idx="20">
                  <c:v>5.0</c:v>
                </c:pt>
                <c:pt idx="21">
                  <c:v>2.656168462105505</c:v>
                </c:pt>
                <c:pt idx="22">
                  <c:v>2.656168462222662</c:v>
                </c:pt>
                <c:pt idx="23">
                  <c:v>2.6561684622226625</c:v>
                </c:pt>
              </c:numCache>
            </c:numRef>
          </c:val>
          <c:smooth val="1"/>
          <c:extLst>
            <c:ext xmlns:c16="http://schemas.microsoft.com/office/drawing/2014/chart" uri="{C3380CC4-5D6E-409C-BE32-E72D297353CC}">
              <c16:uniqueId val="{00000001-FE5D-4922-81D2-3FE3D1A6195F}"/>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11.0</c:v>
                </c:pt>
                <c:pt idx="1">
                  <c:v>10.0</c:v>
                </c:pt>
                <c:pt idx="2">
                  <c:v>11.0</c:v>
                </c:pt>
                <c:pt idx="3">
                  <c:v>12.0</c:v>
                </c:pt>
                <c:pt idx="4">
                  <c:v>10.0</c:v>
                </c:pt>
                <c:pt idx="5">
                  <c:v>10.0</c:v>
                </c:pt>
                <c:pt idx="6">
                  <c:v>11.0</c:v>
                </c:pt>
                <c:pt idx="7">
                  <c:v>9.0</c:v>
                </c:pt>
                <c:pt idx="8">
                  <c:v>11.0</c:v>
                </c:pt>
                <c:pt idx="9">
                  <c:v>7.0</c:v>
                </c:pt>
                <c:pt idx="10">
                  <c:v>9.0</c:v>
                </c:pt>
                <c:pt idx="11">
                  <c:v>9.0</c:v>
                </c:pt>
                <c:pt idx="12">
                  <c:v>5.0</c:v>
                </c:pt>
                <c:pt idx="13">
                  <c:v>5.0</c:v>
                </c:pt>
                <c:pt idx="14">
                  <c:v>4.0</c:v>
                </c:pt>
                <c:pt idx="15">
                  <c:v>5.0</c:v>
                </c:pt>
                <c:pt idx="16">
                  <c:v>3.0</c:v>
                </c:pt>
                <c:pt idx="17">
                  <c:v>3.0</c:v>
                </c:pt>
                <c:pt idx="18">
                  <c:v>3.0</c:v>
                </c:pt>
                <c:pt idx="19">
                  <c:v>2.5</c:v>
                </c:pt>
                <c:pt idx="20">
                  <c:v>3.0</c:v>
                </c:pt>
                <c:pt idx="21">
                  <c:v>2.604419754268555</c:v>
                </c:pt>
                <c:pt idx="22">
                  <c:v>2.60441975429861</c:v>
                </c:pt>
                <c:pt idx="23">
                  <c:v>2.6044197542986103</c:v>
                </c:pt>
              </c:numCache>
            </c:numRef>
          </c:val>
          <c:smooth val="1"/>
          <c:extLst>
            <c:ext xmlns:c16="http://schemas.microsoft.com/office/drawing/2014/chart" uri="{C3380CC4-5D6E-409C-BE32-E72D297353CC}">
              <c16:uniqueId val="{00000002-FE5D-4922-81D2-3FE3D1A6195F}"/>
            </c:ext>
          </c:extLst>
        </c:ser>
        <c:dLbls>
          <c:showLegendKey val="0"/>
          <c:showVal val="0"/>
          <c:showCatName val="0"/>
          <c:showSerName val="0"/>
          <c:showPercent val="0"/>
          <c:showBubbleSize val="0"/>
        </c:dLbls>
        <c:smooth val="0"/>
        <c:axId val="503335896"/>
        <c:axId val="503344424"/>
      </c:lineChart>
      <c:catAx>
        <c:axId val="503335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3344424"/>
        <c:crosses val="autoZero"/>
        <c:auto val="1"/>
        <c:lblAlgn val="ctr"/>
        <c:lblOffset val="100"/>
        <c:noMultiLvlLbl val="0"/>
      </c:catAx>
      <c:valAx>
        <c:axId val="503344424"/>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3335896"/>
        <c:crosses val="autoZero"/>
        <c:crossBetween val="between"/>
        <c:majorUnit val="10"/>
      </c:valAx>
      <c:spPr>
        <a:noFill/>
        <a:ln>
          <a:noFill/>
        </a:ln>
        <a:effectLst/>
      </c:spPr>
    </c:plotArea>
    <c:legend>
      <c:legendPos val="b"/>
      <c:layout>
        <c:manualLayout>
          <c:xMode val="edge"/>
          <c:yMode val="edge"/>
          <c:x val="8.9642022247915162E-2"/>
          <c:y val="2.7595195178915937E-2"/>
          <c:w val="0.87151310144465488"/>
          <c:h val="5.46986596554948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636663163719623E-2"/>
          <c:y val="8.793103448275863E-2"/>
          <c:w val="0.9356328403823797"/>
          <c:h val="0.69421056204181375"/>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5.0</c:v>
                </c:pt>
                <c:pt idx="1">
                  <c:v>7.0</c:v>
                </c:pt>
                <c:pt idx="2">
                  <c:v>4.0</c:v>
                </c:pt>
                <c:pt idx="3">
                  <c:v>8.0</c:v>
                </c:pt>
                <c:pt idx="4">
                  <c:v>7.0</c:v>
                </c:pt>
                <c:pt idx="5">
                  <c:v>6.0</c:v>
                </c:pt>
                <c:pt idx="6">
                  <c:v>6.0</c:v>
                </c:pt>
                <c:pt idx="7">
                  <c:v>8.0</c:v>
                </c:pt>
                <c:pt idx="8">
                  <c:v>7.0</c:v>
                </c:pt>
                <c:pt idx="9">
                  <c:v>6.0</c:v>
                </c:pt>
                <c:pt idx="10">
                  <c:v>7.0</c:v>
                </c:pt>
                <c:pt idx="11">
                  <c:v>7.0</c:v>
                </c:pt>
                <c:pt idx="12">
                  <c:v>5.0</c:v>
                </c:pt>
                <c:pt idx="13">
                  <c:v>4.0</c:v>
                </c:pt>
                <c:pt idx="14">
                  <c:v>5.0</c:v>
                </c:pt>
                <c:pt idx="15">
                  <c:v>6.0</c:v>
                </c:pt>
                <c:pt idx="16">
                  <c:v>6.0</c:v>
                </c:pt>
                <c:pt idx="17">
                  <c:v>6.0</c:v>
                </c:pt>
                <c:pt idx="18">
                  <c:v>7.0</c:v>
                </c:pt>
                <c:pt idx="19">
                  <c:v>5.3</c:v>
                </c:pt>
                <c:pt idx="20">
                  <c:v>4.0</c:v>
                </c:pt>
                <c:pt idx="21">
                  <c:v>6.282981658834738</c:v>
                </c:pt>
                <c:pt idx="22">
                  <c:v>6.39577459048094</c:v>
                </c:pt>
                <c:pt idx="23">
                  <c:v>6.39577459048094</c:v>
                </c:pt>
              </c:numCache>
            </c:numRef>
          </c:val>
          <c:smooth val="1"/>
          <c:extLst>
            <c:ext xmlns:c16="http://schemas.microsoft.com/office/drawing/2014/chart" uri="{C3380CC4-5D6E-409C-BE32-E72D297353CC}">
              <c16:uniqueId val="{00000000-195E-4175-A9BE-52EE16A547E3}"/>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5.0</c:v>
                </c:pt>
                <c:pt idx="1">
                  <c:v>6.0</c:v>
                </c:pt>
                <c:pt idx="2">
                  <c:v>6.0</c:v>
                </c:pt>
                <c:pt idx="3">
                  <c:v>10.0</c:v>
                </c:pt>
                <c:pt idx="4">
                  <c:v>10.0</c:v>
                </c:pt>
                <c:pt idx="5">
                  <c:v>10.0</c:v>
                </c:pt>
                <c:pt idx="6">
                  <c:v>8.0</c:v>
                </c:pt>
                <c:pt idx="7">
                  <c:v>11.0</c:v>
                </c:pt>
                <c:pt idx="8">
                  <c:v>8.0</c:v>
                </c:pt>
                <c:pt idx="9">
                  <c:v>9.0</c:v>
                </c:pt>
                <c:pt idx="10">
                  <c:v>8.0</c:v>
                </c:pt>
                <c:pt idx="11">
                  <c:v>10.0</c:v>
                </c:pt>
                <c:pt idx="12">
                  <c:v>10.0</c:v>
                </c:pt>
                <c:pt idx="13">
                  <c:v>8.0</c:v>
                </c:pt>
                <c:pt idx="14">
                  <c:v>8.0</c:v>
                </c:pt>
                <c:pt idx="15">
                  <c:v>7.0</c:v>
                </c:pt>
                <c:pt idx="16">
                  <c:v>9.0</c:v>
                </c:pt>
                <c:pt idx="17">
                  <c:v>9.0</c:v>
                </c:pt>
                <c:pt idx="18">
                  <c:v>7.0</c:v>
                </c:pt>
                <c:pt idx="19">
                  <c:v>9.5</c:v>
                </c:pt>
                <c:pt idx="20">
                  <c:v>8.0</c:v>
                </c:pt>
                <c:pt idx="21">
                  <c:v>6.800187204572176</c:v>
                </c:pt>
                <c:pt idx="22">
                  <c:v>6.800187204627431</c:v>
                </c:pt>
                <c:pt idx="23">
                  <c:v>6.800187204627431</c:v>
                </c:pt>
              </c:numCache>
            </c:numRef>
          </c:val>
          <c:smooth val="1"/>
          <c:extLst>
            <c:ext xmlns:c16="http://schemas.microsoft.com/office/drawing/2014/chart" uri="{C3380CC4-5D6E-409C-BE32-E72D297353CC}">
              <c16:uniqueId val="{00000001-195E-4175-A9BE-52EE16A547E3}"/>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4.0</c:v>
                </c:pt>
                <c:pt idx="1">
                  <c:v>6.0</c:v>
                </c:pt>
                <c:pt idx="2">
                  <c:v>3.0</c:v>
                </c:pt>
                <c:pt idx="3">
                  <c:v>11.0</c:v>
                </c:pt>
                <c:pt idx="4">
                  <c:v>10.0</c:v>
                </c:pt>
                <c:pt idx="5">
                  <c:v>9.0</c:v>
                </c:pt>
                <c:pt idx="6">
                  <c:v>8.0</c:v>
                </c:pt>
                <c:pt idx="7">
                  <c:v>6.0</c:v>
                </c:pt>
                <c:pt idx="8">
                  <c:v>12.0</c:v>
                </c:pt>
                <c:pt idx="9">
                  <c:v>10.0</c:v>
                </c:pt>
                <c:pt idx="10">
                  <c:v>9.0</c:v>
                </c:pt>
                <c:pt idx="11">
                  <c:v>6.0</c:v>
                </c:pt>
                <c:pt idx="12">
                  <c:v>9.0</c:v>
                </c:pt>
                <c:pt idx="13">
                  <c:v>7.0</c:v>
                </c:pt>
                <c:pt idx="14">
                  <c:v>7.0</c:v>
                </c:pt>
                <c:pt idx="15">
                  <c:v>7.0</c:v>
                </c:pt>
                <c:pt idx="16">
                  <c:v>7.0</c:v>
                </c:pt>
                <c:pt idx="17">
                  <c:v>8.0</c:v>
                </c:pt>
                <c:pt idx="18">
                  <c:v>11.0</c:v>
                </c:pt>
                <c:pt idx="19">
                  <c:v>9.2</c:v>
                </c:pt>
                <c:pt idx="20">
                  <c:v>6.0</c:v>
                </c:pt>
                <c:pt idx="21">
                  <c:v>5.376942649034081</c:v>
                </c:pt>
                <c:pt idx="22">
                  <c:v>5.376942649204284</c:v>
                </c:pt>
                <c:pt idx="23">
                  <c:v>5.376942649204284</c:v>
                </c:pt>
              </c:numCache>
            </c:numRef>
          </c:val>
          <c:smooth val="1"/>
          <c:extLst>
            <c:ext xmlns:c16="http://schemas.microsoft.com/office/drawing/2014/chart" uri="{C3380CC4-5D6E-409C-BE32-E72D297353CC}">
              <c16:uniqueId val="{00000002-195E-4175-A9BE-52EE16A547E3}"/>
            </c:ext>
          </c:extLst>
        </c:ser>
        <c:dLbls>
          <c:showLegendKey val="0"/>
          <c:showVal val="0"/>
          <c:showCatName val="0"/>
          <c:showSerName val="0"/>
          <c:showPercent val="0"/>
          <c:showBubbleSize val="0"/>
        </c:dLbls>
        <c:smooth val="0"/>
        <c:axId val="453367168"/>
        <c:axId val="453365856"/>
      </c:lineChart>
      <c:catAx>
        <c:axId val="453367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3365856"/>
        <c:crosses val="autoZero"/>
        <c:auto val="1"/>
        <c:lblAlgn val="ctr"/>
        <c:lblOffset val="100"/>
        <c:noMultiLvlLbl val="0"/>
      </c:catAx>
      <c:valAx>
        <c:axId val="45336585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3367168"/>
        <c:crosses val="autoZero"/>
        <c:crossBetween val="between"/>
        <c:majorUnit val="10"/>
      </c:valAx>
      <c:spPr>
        <a:noFill/>
        <a:ln>
          <a:noFill/>
        </a:ln>
        <a:effectLst/>
      </c:spPr>
    </c:plotArea>
    <c:legend>
      <c:legendPos val="b"/>
      <c:layout>
        <c:manualLayout>
          <c:xMode val="edge"/>
          <c:yMode val="edge"/>
          <c:x val="6.4667638088908186E-2"/>
          <c:y val="2.0300027151778387E-2"/>
          <c:w val="0.8980455496122689"/>
          <c:h val="5.479296768938365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772366354302708E-2"/>
          <c:y val="7.3945696129404964E-2"/>
          <c:w val="0.93544554505856503"/>
          <c:h val="0.70706318772545118"/>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12.0</c:v>
                </c:pt>
                <c:pt idx="1">
                  <c:v>8.0</c:v>
                </c:pt>
                <c:pt idx="2">
                  <c:v>12.0</c:v>
                </c:pt>
                <c:pt idx="3">
                  <c:v>5.0</c:v>
                </c:pt>
                <c:pt idx="4">
                  <c:v>11.0</c:v>
                </c:pt>
                <c:pt idx="5">
                  <c:v>12.0</c:v>
                </c:pt>
                <c:pt idx="6">
                  <c:v>14.0</c:v>
                </c:pt>
                <c:pt idx="7">
                  <c:v>18.0</c:v>
                </c:pt>
                <c:pt idx="8">
                  <c:v>13.0</c:v>
                </c:pt>
                <c:pt idx="9">
                  <c:v>18.0</c:v>
                </c:pt>
                <c:pt idx="10">
                  <c:v>11.0</c:v>
                </c:pt>
                <c:pt idx="11">
                  <c:v>13.0</c:v>
                </c:pt>
                <c:pt idx="12">
                  <c:v>15.0</c:v>
                </c:pt>
                <c:pt idx="13">
                  <c:v>8.0</c:v>
                </c:pt>
                <c:pt idx="14">
                  <c:v>10.0</c:v>
                </c:pt>
                <c:pt idx="15">
                  <c:v>8.0</c:v>
                </c:pt>
                <c:pt idx="16">
                  <c:v>13.0</c:v>
                </c:pt>
                <c:pt idx="17">
                  <c:v>10.0</c:v>
                </c:pt>
                <c:pt idx="18">
                  <c:v>12.0</c:v>
                </c:pt>
                <c:pt idx="19">
                  <c:v>13.5</c:v>
                </c:pt>
                <c:pt idx="20">
                  <c:v>16.0</c:v>
                </c:pt>
                <c:pt idx="21">
                  <c:v>10.36554039051381</c:v>
                </c:pt>
                <c:pt idx="22">
                  <c:v>10.36554039048812</c:v>
                </c:pt>
                <c:pt idx="23">
                  <c:v>10.365540390488116</c:v>
                </c:pt>
              </c:numCache>
            </c:numRef>
          </c:val>
          <c:smooth val="1"/>
          <c:extLst>
            <c:ext xmlns:c16="http://schemas.microsoft.com/office/drawing/2014/chart" uri="{C3380CC4-5D6E-409C-BE32-E72D297353CC}">
              <c16:uniqueId val="{00000000-EEE9-4376-9FC0-ADDE8B7FA031}"/>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14.0</c:v>
                </c:pt>
                <c:pt idx="1">
                  <c:v>8.0</c:v>
                </c:pt>
                <c:pt idx="2">
                  <c:v>8.0</c:v>
                </c:pt>
                <c:pt idx="3">
                  <c:v>5.0</c:v>
                </c:pt>
                <c:pt idx="4">
                  <c:v>8.0</c:v>
                </c:pt>
                <c:pt idx="5">
                  <c:v>9.0</c:v>
                </c:pt>
                <c:pt idx="6">
                  <c:v>11.0</c:v>
                </c:pt>
                <c:pt idx="7">
                  <c:v>13.0</c:v>
                </c:pt>
                <c:pt idx="8">
                  <c:v>11.0</c:v>
                </c:pt>
                <c:pt idx="9">
                  <c:v>15.0</c:v>
                </c:pt>
                <c:pt idx="10">
                  <c:v>11.0</c:v>
                </c:pt>
                <c:pt idx="11">
                  <c:v>11.0</c:v>
                </c:pt>
                <c:pt idx="12">
                  <c:v>11.0</c:v>
                </c:pt>
                <c:pt idx="13">
                  <c:v>6.0</c:v>
                </c:pt>
                <c:pt idx="14">
                  <c:v>11.0</c:v>
                </c:pt>
                <c:pt idx="15">
                  <c:v>8.0</c:v>
                </c:pt>
                <c:pt idx="16">
                  <c:v>11.0</c:v>
                </c:pt>
                <c:pt idx="17">
                  <c:v>8.0</c:v>
                </c:pt>
                <c:pt idx="18">
                  <c:v>11.0</c:v>
                </c:pt>
                <c:pt idx="19">
                  <c:v>10.8</c:v>
                </c:pt>
                <c:pt idx="20">
                  <c:v>11.0</c:v>
                </c:pt>
                <c:pt idx="21">
                  <c:v>9.301445199118179</c:v>
                </c:pt>
                <c:pt idx="22">
                  <c:v>9.301445199000073</c:v>
                </c:pt>
                <c:pt idx="23">
                  <c:v>9.301445199000073</c:v>
                </c:pt>
              </c:numCache>
            </c:numRef>
          </c:val>
          <c:smooth val="1"/>
          <c:extLst>
            <c:ext xmlns:c16="http://schemas.microsoft.com/office/drawing/2014/chart" uri="{C3380CC4-5D6E-409C-BE32-E72D297353CC}">
              <c16:uniqueId val="{00000001-EEE9-4376-9FC0-ADDE8B7FA031}"/>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12.0</c:v>
                </c:pt>
                <c:pt idx="1">
                  <c:v>6.0</c:v>
                </c:pt>
                <c:pt idx="2">
                  <c:v>10.0</c:v>
                </c:pt>
                <c:pt idx="3">
                  <c:v>5.0</c:v>
                </c:pt>
                <c:pt idx="4">
                  <c:v>8.0</c:v>
                </c:pt>
                <c:pt idx="5">
                  <c:v>10.0</c:v>
                </c:pt>
                <c:pt idx="6">
                  <c:v>9.0</c:v>
                </c:pt>
                <c:pt idx="7">
                  <c:v>16.0</c:v>
                </c:pt>
                <c:pt idx="8">
                  <c:v>10.0</c:v>
                </c:pt>
                <c:pt idx="9">
                  <c:v>15.0</c:v>
                </c:pt>
                <c:pt idx="10">
                  <c:v>11.0</c:v>
                </c:pt>
                <c:pt idx="11">
                  <c:v>12.0</c:v>
                </c:pt>
                <c:pt idx="12">
                  <c:v>14.0</c:v>
                </c:pt>
                <c:pt idx="13">
                  <c:v>8.0</c:v>
                </c:pt>
                <c:pt idx="14">
                  <c:v>11.0</c:v>
                </c:pt>
                <c:pt idx="15">
                  <c:v>6.0</c:v>
                </c:pt>
                <c:pt idx="16">
                  <c:v>11.0</c:v>
                </c:pt>
                <c:pt idx="17">
                  <c:v>10.0</c:v>
                </c:pt>
                <c:pt idx="18">
                  <c:v>11.0</c:v>
                </c:pt>
                <c:pt idx="19">
                  <c:v>8.4</c:v>
                </c:pt>
                <c:pt idx="20">
                  <c:v>12.0</c:v>
                </c:pt>
                <c:pt idx="21">
                  <c:v>10.96718802415773</c:v>
                </c:pt>
                <c:pt idx="22">
                  <c:v>10.96718802427384</c:v>
                </c:pt>
                <c:pt idx="23">
                  <c:v>10.967188024273844</c:v>
                </c:pt>
              </c:numCache>
            </c:numRef>
          </c:val>
          <c:smooth val="1"/>
          <c:extLst>
            <c:ext xmlns:c16="http://schemas.microsoft.com/office/drawing/2014/chart" uri="{C3380CC4-5D6E-409C-BE32-E72D297353CC}">
              <c16:uniqueId val="{00000002-EEE9-4376-9FC0-ADDE8B7FA031}"/>
            </c:ext>
          </c:extLst>
        </c:ser>
        <c:dLbls>
          <c:showLegendKey val="0"/>
          <c:showVal val="0"/>
          <c:showCatName val="0"/>
          <c:showSerName val="0"/>
          <c:showPercent val="0"/>
          <c:showBubbleSize val="0"/>
        </c:dLbls>
        <c:smooth val="0"/>
        <c:axId val="531628416"/>
        <c:axId val="531630384"/>
      </c:lineChart>
      <c:catAx>
        <c:axId val="53162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31630384"/>
        <c:crosses val="autoZero"/>
        <c:auto val="1"/>
        <c:lblAlgn val="ctr"/>
        <c:lblOffset val="100"/>
        <c:noMultiLvlLbl val="0"/>
      </c:catAx>
      <c:valAx>
        <c:axId val="531630384"/>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31628416"/>
        <c:crosses val="autoZero"/>
        <c:crossBetween val="between"/>
        <c:majorUnit val="10"/>
      </c:valAx>
      <c:spPr>
        <a:noFill/>
        <a:ln>
          <a:noFill/>
        </a:ln>
        <a:effectLst/>
      </c:spPr>
    </c:plotArea>
    <c:legend>
      <c:legendPos val="b"/>
      <c:layout>
        <c:manualLayout>
          <c:xMode val="edge"/>
          <c:yMode val="edge"/>
          <c:x val="9.1185124716089805E-2"/>
          <c:y val="1.848233009002119E-2"/>
          <c:w val="0.8716116192076534"/>
          <c:h val="5.42937151364052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9710281430132235E-2"/>
          <c:y val="9.1690544412607447E-2"/>
          <c:w val="0.94274585892074492"/>
          <c:h val="0.71921304965819099"/>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5.0</c:v>
                </c:pt>
                <c:pt idx="1">
                  <c:v>9.0</c:v>
                </c:pt>
                <c:pt idx="2">
                  <c:v>4.0</c:v>
                </c:pt>
                <c:pt idx="3">
                  <c:v>10.0</c:v>
                </c:pt>
                <c:pt idx="4">
                  <c:v>12.0</c:v>
                </c:pt>
                <c:pt idx="5">
                  <c:v>16.0</c:v>
                </c:pt>
                <c:pt idx="6">
                  <c:v>18.0</c:v>
                </c:pt>
                <c:pt idx="7">
                  <c:v>13.0</c:v>
                </c:pt>
                <c:pt idx="8">
                  <c:v>14.0</c:v>
                </c:pt>
                <c:pt idx="9">
                  <c:v>13.0</c:v>
                </c:pt>
                <c:pt idx="10">
                  <c:v>13.0</c:v>
                </c:pt>
                <c:pt idx="11">
                  <c:v>12.0</c:v>
                </c:pt>
                <c:pt idx="12">
                  <c:v>12.0</c:v>
                </c:pt>
                <c:pt idx="13">
                  <c:v>10.0</c:v>
                </c:pt>
                <c:pt idx="14">
                  <c:v>10.0</c:v>
                </c:pt>
                <c:pt idx="15">
                  <c:v>12.0</c:v>
                </c:pt>
                <c:pt idx="16">
                  <c:v>15.0</c:v>
                </c:pt>
                <c:pt idx="17">
                  <c:v>17.0</c:v>
                </c:pt>
                <c:pt idx="18">
                  <c:v>15.0</c:v>
                </c:pt>
                <c:pt idx="19">
                  <c:v>13.4</c:v>
                </c:pt>
                <c:pt idx="20">
                  <c:v>14.0</c:v>
                </c:pt>
                <c:pt idx="21">
                  <c:v>16.16916336701642</c:v>
                </c:pt>
                <c:pt idx="22">
                  <c:v>16.16916336675519</c:v>
                </c:pt>
                <c:pt idx="23">
                  <c:v>16.169163366755193</c:v>
                </c:pt>
              </c:numCache>
            </c:numRef>
          </c:val>
          <c:smooth val="1"/>
          <c:extLst>
            <c:ext xmlns:c16="http://schemas.microsoft.com/office/drawing/2014/chart" uri="{C3380CC4-5D6E-409C-BE32-E72D297353CC}">
              <c16:uniqueId val="{00000000-105E-424C-A2DD-A86406FED938}"/>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7.0</c:v>
                </c:pt>
                <c:pt idx="1">
                  <c:v>5.0</c:v>
                </c:pt>
                <c:pt idx="2">
                  <c:v>6.0</c:v>
                </c:pt>
                <c:pt idx="3">
                  <c:v>11.0</c:v>
                </c:pt>
                <c:pt idx="4">
                  <c:v>19.0</c:v>
                </c:pt>
                <c:pt idx="5">
                  <c:v>18.0</c:v>
                </c:pt>
                <c:pt idx="6">
                  <c:v>18.0</c:v>
                </c:pt>
                <c:pt idx="7">
                  <c:v>15.0</c:v>
                </c:pt>
                <c:pt idx="8">
                  <c:v>19.0</c:v>
                </c:pt>
                <c:pt idx="9">
                  <c:v>17.0</c:v>
                </c:pt>
                <c:pt idx="10">
                  <c:v>17.0</c:v>
                </c:pt>
                <c:pt idx="11">
                  <c:v>13.0</c:v>
                </c:pt>
                <c:pt idx="12">
                  <c:v>13.0</c:v>
                </c:pt>
                <c:pt idx="13">
                  <c:v>10.0</c:v>
                </c:pt>
                <c:pt idx="14">
                  <c:v>14.0</c:v>
                </c:pt>
                <c:pt idx="15">
                  <c:v>16.0</c:v>
                </c:pt>
                <c:pt idx="16">
                  <c:v>14.0</c:v>
                </c:pt>
                <c:pt idx="17">
                  <c:v>18.0</c:v>
                </c:pt>
                <c:pt idx="18">
                  <c:v>14.0</c:v>
                </c:pt>
                <c:pt idx="19">
                  <c:v>17.1</c:v>
                </c:pt>
                <c:pt idx="20">
                  <c:v>16.0</c:v>
                </c:pt>
                <c:pt idx="21">
                  <c:v>19.93893726577051</c:v>
                </c:pt>
                <c:pt idx="22">
                  <c:v>19.93893726572503</c:v>
                </c:pt>
                <c:pt idx="23">
                  <c:v>19.938937265725034</c:v>
                </c:pt>
              </c:numCache>
            </c:numRef>
          </c:val>
          <c:smooth val="1"/>
          <c:extLst>
            <c:ext xmlns:c16="http://schemas.microsoft.com/office/drawing/2014/chart" uri="{C3380CC4-5D6E-409C-BE32-E72D297353CC}">
              <c16:uniqueId val="{00000001-105E-424C-A2DD-A86406FED938}"/>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8.0</c:v>
                </c:pt>
                <c:pt idx="1">
                  <c:v>7.0</c:v>
                </c:pt>
                <c:pt idx="2">
                  <c:v>4.0</c:v>
                </c:pt>
                <c:pt idx="3">
                  <c:v>12.0</c:v>
                </c:pt>
                <c:pt idx="4">
                  <c:v>18.0</c:v>
                </c:pt>
                <c:pt idx="5">
                  <c:v>19.0</c:v>
                </c:pt>
                <c:pt idx="6">
                  <c:v>20.0</c:v>
                </c:pt>
                <c:pt idx="7">
                  <c:v>18.0</c:v>
                </c:pt>
                <c:pt idx="8">
                  <c:v>18.0</c:v>
                </c:pt>
                <c:pt idx="9">
                  <c:v>17.0</c:v>
                </c:pt>
                <c:pt idx="10">
                  <c:v>15.0</c:v>
                </c:pt>
                <c:pt idx="11">
                  <c:v>16.0</c:v>
                </c:pt>
                <c:pt idx="12">
                  <c:v>12.0</c:v>
                </c:pt>
                <c:pt idx="13">
                  <c:v>9.0</c:v>
                </c:pt>
                <c:pt idx="14">
                  <c:v>9.0</c:v>
                </c:pt>
                <c:pt idx="15">
                  <c:v>14.0</c:v>
                </c:pt>
                <c:pt idx="16">
                  <c:v>14.0</c:v>
                </c:pt>
                <c:pt idx="17">
                  <c:v>14.0</c:v>
                </c:pt>
                <c:pt idx="18">
                  <c:v>17.0</c:v>
                </c:pt>
                <c:pt idx="19">
                  <c:v>15.5</c:v>
                </c:pt>
                <c:pt idx="20">
                  <c:v>19.0</c:v>
                </c:pt>
                <c:pt idx="21">
                  <c:v>20.86884445154426</c:v>
                </c:pt>
                <c:pt idx="22">
                  <c:v>20.86884445071684</c:v>
                </c:pt>
                <c:pt idx="23">
                  <c:v>20.868844450716836</c:v>
                </c:pt>
              </c:numCache>
            </c:numRef>
          </c:val>
          <c:smooth val="1"/>
          <c:extLst>
            <c:ext xmlns:c16="http://schemas.microsoft.com/office/drawing/2014/chart" uri="{C3380CC4-5D6E-409C-BE32-E72D297353CC}">
              <c16:uniqueId val="{00000002-105E-424C-A2DD-A86406FED938}"/>
            </c:ext>
          </c:extLst>
        </c:ser>
        <c:dLbls>
          <c:showLegendKey val="0"/>
          <c:showVal val="0"/>
          <c:showCatName val="0"/>
          <c:showSerName val="0"/>
          <c:showPercent val="0"/>
          <c:showBubbleSize val="0"/>
        </c:dLbls>
        <c:smooth val="0"/>
        <c:axId val="591525408"/>
        <c:axId val="591525736"/>
      </c:lineChart>
      <c:catAx>
        <c:axId val="59152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1525736"/>
        <c:crosses val="autoZero"/>
        <c:auto val="1"/>
        <c:lblAlgn val="ctr"/>
        <c:lblOffset val="100"/>
        <c:noMultiLvlLbl val="0"/>
      </c:catAx>
      <c:valAx>
        <c:axId val="59152573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1525408"/>
        <c:crosses val="autoZero"/>
        <c:crossBetween val="between"/>
        <c:majorUnit val="10"/>
      </c:valAx>
      <c:spPr>
        <a:noFill/>
        <a:ln>
          <a:noFill/>
        </a:ln>
        <a:effectLst/>
      </c:spPr>
    </c:plotArea>
    <c:legend>
      <c:legendPos val="b"/>
      <c:layout>
        <c:manualLayout>
          <c:xMode val="edge"/>
          <c:yMode val="edge"/>
          <c:x val="6.7947922668144145E-2"/>
          <c:y val="2.8372628206574466E-2"/>
          <c:w val="0.89436568964206287"/>
          <c:h val="5.46359677819642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203790669871713E-2"/>
          <c:y val="8.761507429097129E-2"/>
          <c:w val="0.93899065120154324"/>
          <c:h val="0.69999543401483488"/>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29.0</c:v>
                </c:pt>
                <c:pt idx="1">
                  <c:v>31.0</c:v>
                </c:pt>
                <c:pt idx="2">
                  <c:v>27.0</c:v>
                </c:pt>
                <c:pt idx="3">
                  <c:v>29.0</c:v>
                </c:pt>
                <c:pt idx="4">
                  <c:v>27.0</c:v>
                </c:pt>
                <c:pt idx="5">
                  <c:v>22.0</c:v>
                </c:pt>
                <c:pt idx="6">
                  <c:v>24.0</c:v>
                </c:pt>
                <c:pt idx="7">
                  <c:v>22.0</c:v>
                </c:pt>
                <c:pt idx="8">
                  <c:v>23.0</c:v>
                </c:pt>
                <c:pt idx="9">
                  <c:v>27.0</c:v>
                </c:pt>
                <c:pt idx="10">
                  <c:v>25.0</c:v>
                </c:pt>
                <c:pt idx="11">
                  <c:v>25.0</c:v>
                </c:pt>
                <c:pt idx="12">
                  <c:v>21.0</c:v>
                </c:pt>
                <c:pt idx="13">
                  <c:v>27.0</c:v>
                </c:pt>
                <c:pt idx="14">
                  <c:v>22.0</c:v>
                </c:pt>
                <c:pt idx="15">
                  <c:v>21.0</c:v>
                </c:pt>
                <c:pt idx="16">
                  <c:v>20.0</c:v>
                </c:pt>
                <c:pt idx="17">
                  <c:v>18.0</c:v>
                </c:pt>
                <c:pt idx="18">
                  <c:v>20.0</c:v>
                </c:pt>
                <c:pt idx="19">
                  <c:v>21.8</c:v>
                </c:pt>
                <c:pt idx="20">
                  <c:v>18.0</c:v>
                </c:pt>
                <c:pt idx="21">
                  <c:v>16.5513723440197</c:v>
                </c:pt>
                <c:pt idx="22">
                  <c:v>16.55137234426808</c:v>
                </c:pt>
                <c:pt idx="23">
                  <c:v>16.551372344268085</c:v>
                </c:pt>
              </c:numCache>
            </c:numRef>
          </c:val>
          <c:smooth val="1"/>
          <c:extLst>
            <c:ext xmlns:c16="http://schemas.microsoft.com/office/drawing/2014/chart" uri="{C3380CC4-5D6E-409C-BE32-E72D297353CC}">
              <c16:uniqueId val="{00000000-813B-4E4C-90DE-6BF819DEC028}"/>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31.0</c:v>
                </c:pt>
                <c:pt idx="1">
                  <c:v>33.0</c:v>
                </c:pt>
                <c:pt idx="2">
                  <c:v>38.0</c:v>
                </c:pt>
                <c:pt idx="3">
                  <c:v>32.0</c:v>
                </c:pt>
                <c:pt idx="4">
                  <c:v>28.0</c:v>
                </c:pt>
                <c:pt idx="5">
                  <c:v>22.0</c:v>
                </c:pt>
                <c:pt idx="6">
                  <c:v>21.0</c:v>
                </c:pt>
                <c:pt idx="7">
                  <c:v>21.0</c:v>
                </c:pt>
                <c:pt idx="8">
                  <c:v>26.0</c:v>
                </c:pt>
                <c:pt idx="9">
                  <c:v>21.0</c:v>
                </c:pt>
                <c:pt idx="10">
                  <c:v>28.0</c:v>
                </c:pt>
                <c:pt idx="11">
                  <c:v>23.0</c:v>
                </c:pt>
                <c:pt idx="12">
                  <c:v>23.0</c:v>
                </c:pt>
                <c:pt idx="13">
                  <c:v>25.0</c:v>
                </c:pt>
                <c:pt idx="14">
                  <c:v>20.0</c:v>
                </c:pt>
                <c:pt idx="15">
                  <c:v>23.0</c:v>
                </c:pt>
                <c:pt idx="16">
                  <c:v>20.0</c:v>
                </c:pt>
                <c:pt idx="17">
                  <c:v>22.0</c:v>
                </c:pt>
                <c:pt idx="18">
                  <c:v>23.0</c:v>
                </c:pt>
                <c:pt idx="19">
                  <c:v>20.4</c:v>
                </c:pt>
                <c:pt idx="20">
                  <c:v>22.0</c:v>
                </c:pt>
                <c:pt idx="21">
                  <c:v>22.94020006679897</c:v>
                </c:pt>
                <c:pt idx="22">
                  <c:v>22.94020006620172</c:v>
                </c:pt>
                <c:pt idx="23">
                  <c:v>22.940200066201715</c:v>
                </c:pt>
              </c:numCache>
            </c:numRef>
          </c:val>
          <c:smooth val="1"/>
          <c:extLst>
            <c:ext xmlns:c16="http://schemas.microsoft.com/office/drawing/2014/chart" uri="{C3380CC4-5D6E-409C-BE32-E72D297353CC}">
              <c16:uniqueId val="{00000001-813B-4E4C-90DE-6BF819DEC028}"/>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25.0</c:v>
                </c:pt>
                <c:pt idx="1">
                  <c:v>26.0</c:v>
                </c:pt>
                <c:pt idx="2">
                  <c:v>29.0</c:v>
                </c:pt>
                <c:pt idx="3">
                  <c:v>25.0</c:v>
                </c:pt>
                <c:pt idx="4">
                  <c:v>24.0</c:v>
                </c:pt>
                <c:pt idx="5">
                  <c:v>15.0</c:v>
                </c:pt>
                <c:pt idx="6">
                  <c:v>19.0</c:v>
                </c:pt>
                <c:pt idx="7">
                  <c:v>19.0</c:v>
                </c:pt>
                <c:pt idx="8">
                  <c:v>21.0</c:v>
                </c:pt>
                <c:pt idx="9">
                  <c:v>19.0</c:v>
                </c:pt>
                <c:pt idx="10">
                  <c:v>18.0</c:v>
                </c:pt>
                <c:pt idx="11">
                  <c:v>17.0</c:v>
                </c:pt>
                <c:pt idx="12">
                  <c:v>21.0</c:v>
                </c:pt>
                <c:pt idx="13">
                  <c:v>18.0</c:v>
                </c:pt>
                <c:pt idx="14">
                  <c:v>19.0</c:v>
                </c:pt>
                <c:pt idx="15">
                  <c:v>23.0</c:v>
                </c:pt>
                <c:pt idx="16">
                  <c:v>15.0</c:v>
                </c:pt>
                <c:pt idx="17">
                  <c:v>21.0</c:v>
                </c:pt>
                <c:pt idx="18">
                  <c:v>19.0</c:v>
                </c:pt>
                <c:pt idx="19">
                  <c:v>23.8</c:v>
                </c:pt>
                <c:pt idx="20">
                  <c:v>20.0</c:v>
                </c:pt>
                <c:pt idx="21">
                  <c:v>20.43433924784521</c:v>
                </c:pt>
                <c:pt idx="22">
                  <c:v>20.43433924805092</c:v>
                </c:pt>
                <c:pt idx="23">
                  <c:v>20.43433924805092</c:v>
                </c:pt>
              </c:numCache>
            </c:numRef>
          </c:val>
          <c:smooth val="1"/>
          <c:extLst>
            <c:ext xmlns:c16="http://schemas.microsoft.com/office/drawing/2014/chart" uri="{C3380CC4-5D6E-409C-BE32-E72D297353CC}">
              <c16:uniqueId val="{00000002-813B-4E4C-90DE-6BF819DEC028}"/>
            </c:ext>
          </c:extLst>
        </c:ser>
        <c:dLbls>
          <c:showLegendKey val="0"/>
          <c:showVal val="0"/>
          <c:showCatName val="0"/>
          <c:showSerName val="0"/>
          <c:showPercent val="0"/>
          <c:showBubbleSize val="0"/>
        </c:dLbls>
        <c:smooth val="0"/>
        <c:axId val="592740416"/>
        <c:axId val="592744352"/>
      </c:lineChart>
      <c:catAx>
        <c:axId val="592740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44352"/>
        <c:crosses val="autoZero"/>
        <c:auto val="1"/>
        <c:lblAlgn val="ctr"/>
        <c:lblOffset val="100"/>
        <c:noMultiLvlLbl val="0"/>
      </c:catAx>
      <c:valAx>
        <c:axId val="592744352"/>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40416"/>
        <c:crosses val="autoZero"/>
        <c:crossBetween val="between"/>
        <c:majorUnit val="20"/>
      </c:valAx>
      <c:spPr>
        <a:noFill/>
        <a:ln>
          <a:noFill/>
        </a:ln>
        <a:effectLst/>
      </c:spPr>
    </c:plotArea>
    <c:legend>
      <c:legendPos val="b"/>
      <c:layout>
        <c:manualLayout>
          <c:xMode val="edge"/>
          <c:yMode val="edge"/>
          <c:x val="0.33546528539494747"/>
          <c:y val="2.4920309601708462E-2"/>
          <c:w val="0.32601375288924478"/>
          <c:h val="4.828439587530036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203790669871713E-2"/>
          <c:y val="8.579388597929824E-2"/>
          <c:w val="0.93899065120154324"/>
          <c:h val="0.72820516222970011"/>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18.0</c:v>
                </c:pt>
                <c:pt idx="1">
                  <c:v>25.0</c:v>
                </c:pt>
                <c:pt idx="2">
                  <c:v>26.0</c:v>
                </c:pt>
                <c:pt idx="3">
                  <c:v>23.0</c:v>
                </c:pt>
                <c:pt idx="4">
                  <c:v>20.0</c:v>
                </c:pt>
                <c:pt idx="5">
                  <c:v>23.0</c:v>
                </c:pt>
                <c:pt idx="6">
                  <c:v>22.0</c:v>
                </c:pt>
                <c:pt idx="7">
                  <c:v>20.0</c:v>
                </c:pt>
                <c:pt idx="8">
                  <c:v>18.0</c:v>
                </c:pt>
                <c:pt idx="9">
                  <c:v>20.0</c:v>
                </c:pt>
                <c:pt idx="10">
                  <c:v>15.0</c:v>
                </c:pt>
                <c:pt idx="11">
                  <c:v>17.0</c:v>
                </c:pt>
                <c:pt idx="12">
                  <c:v>21.0</c:v>
                </c:pt>
                <c:pt idx="13">
                  <c:v>30.0</c:v>
                </c:pt>
                <c:pt idx="14">
                  <c:v>28.0</c:v>
                </c:pt>
                <c:pt idx="15">
                  <c:v>28.0</c:v>
                </c:pt>
                <c:pt idx="16">
                  <c:v>26.0</c:v>
                </c:pt>
                <c:pt idx="17">
                  <c:v>25.0</c:v>
                </c:pt>
                <c:pt idx="18">
                  <c:v>24.0</c:v>
                </c:pt>
                <c:pt idx="19">
                  <c:v>28.9</c:v>
                </c:pt>
                <c:pt idx="20">
                  <c:v>21.0</c:v>
                </c:pt>
                <c:pt idx="21">
                  <c:v>19.36634119550823</c:v>
                </c:pt>
                <c:pt idx="22">
                  <c:v>19.36634119579771</c:v>
                </c:pt>
                <c:pt idx="23">
                  <c:v>19.366341195797705</c:v>
                </c:pt>
              </c:numCache>
            </c:numRef>
          </c:val>
          <c:smooth val="1"/>
          <c:extLst>
            <c:ext xmlns:c16="http://schemas.microsoft.com/office/drawing/2014/chart" uri="{C3380CC4-5D6E-409C-BE32-E72D297353CC}">
              <c16:uniqueId val="{00000000-C793-40DF-A520-215A28791724}"/>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22.0</c:v>
                </c:pt>
                <c:pt idx="1">
                  <c:v>22.0</c:v>
                </c:pt>
                <c:pt idx="2">
                  <c:v>23.0</c:v>
                </c:pt>
                <c:pt idx="3">
                  <c:v>18.0</c:v>
                </c:pt>
                <c:pt idx="4">
                  <c:v>14.0</c:v>
                </c:pt>
                <c:pt idx="5">
                  <c:v>12.0</c:v>
                </c:pt>
                <c:pt idx="6">
                  <c:v>10.0</c:v>
                </c:pt>
                <c:pt idx="7">
                  <c:v>13.0</c:v>
                </c:pt>
                <c:pt idx="8">
                  <c:v>14.0</c:v>
                </c:pt>
                <c:pt idx="9">
                  <c:v>14.0</c:v>
                </c:pt>
                <c:pt idx="10">
                  <c:v>16.0</c:v>
                </c:pt>
                <c:pt idx="11">
                  <c:v>16.0</c:v>
                </c:pt>
                <c:pt idx="12">
                  <c:v>17.0</c:v>
                </c:pt>
                <c:pt idx="13">
                  <c:v>25.0</c:v>
                </c:pt>
                <c:pt idx="14">
                  <c:v>27.0</c:v>
                </c:pt>
                <c:pt idx="15">
                  <c:v>24.0</c:v>
                </c:pt>
                <c:pt idx="16">
                  <c:v>24.0</c:v>
                </c:pt>
                <c:pt idx="17">
                  <c:v>21.0</c:v>
                </c:pt>
                <c:pt idx="18">
                  <c:v>20.0</c:v>
                </c:pt>
                <c:pt idx="19">
                  <c:v>22.7</c:v>
                </c:pt>
                <c:pt idx="20">
                  <c:v>18.0</c:v>
                </c:pt>
                <c:pt idx="21">
                  <c:v>18.17389753951215</c:v>
                </c:pt>
                <c:pt idx="22">
                  <c:v>18.17389753950193</c:v>
                </c:pt>
                <c:pt idx="23">
                  <c:v>18.173897539501926</c:v>
                </c:pt>
              </c:numCache>
            </c:numRef>
          </c:val>
          <c:smooth val="1"/>
          <c:extLst>
            <c:ext xmlns:c16="http://schemas.microsoft.com/office/drawing/2014/chart" uri="{C3380CC4-5D6E-409C-BE32-E72D297353CC}">
              <c16:uniqueId val="{00000001-C793-40DF-A520-215A28791724}"/>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27.0</c:v>
                </c:pt>
                <c:pt idx="1">
                  <c:v>31.0</c:v>
                </c:pt>
                <c:pt idx="2">
                  <c:v>32.0</c:v>
                </c:pt>
                <c:pt idx="3">
                  <c:v>22.0</c:v>
                </c:pt>
                <c:pt idx="4">
                  <c:v>19.0</c:v>
                </c:pt>
                <c:pt idx="5">
                  <c:v>20.0</c:v>
                </c:pt>
                <c:pt idx="6">
                  <c:v>13.0</c:v>
                </c:pt>
                <c:pt idx="7">
                  <c:v>18.0</c:v>
                </c:pt>
                <c:pt idx="8">
                  <c:v>17.0</c:v>
                </c:pt>
                <c:pt idx="9">
                  <c:v>18.0</c:v>
                </c:pt>
                <c:pt idx="10">
                  <c:v>26.0</c:v>
                </c:pt>
                <c:pt idx="11">
                  <c:v>25.0</c:v>
                </c:pt>
                <c:pt idx="12">
                  <c:v>26.0</c:v>
                </c:pt>
                <c:pt idx="13">
                  <c:v>36.0</c:v>
                </c:pt>
                <c:pt idx="14">
                  <c:v>36.0</c:v>
                </c:pt>
                <c:pt idx="15">
                  <c:v>27.0</c:v>
                </c:pt>
                <c:pt idx="16">
                  <c:v>33.0</c:v>
                </c:pt>
                <c:pt idx="17">
                  <c:v>33.0</c:v>
                </c:pt>
                <c:pt idx="18">
                  <c:v>27.0</c:v>
                </c:pt>
                <c:pt idx="19">
                  <c:v>26.0</c:v>
                </c:pt>
                <c:pt idx="20">
                  <c:v>28.0</c:v>
                </c:pt>
                <c:pt idx="21">
                  <c:v>32.88403891958149</c:v>
                </c:pt>
                <c:pt idx="22">
                  <c:v>33.01965952531742</c:v>
                </c:pt>
                <c:pt idx="23">
                  <c:v>33.019659525317415</c:v>
                </c:pt>
              </c:numCache>
            </c:numRef>
          </c:val>
          <c:smooth val="1"/>
          <c:extLst>
            <c:ext xmlns:c16="http://schemas.microsoft.com/office/drawing/2014/chart" uri="{C3380CC4-5D6E-409C-BE32-E72D297353CC}">
              <c16:uniqueId val="{00000002-C793-40DF-A520-215A28791724}"/>
            </c:ext>
          </c:extLst>
        </c:ser>
        <c:dLbls>
          <c:showLegendKey val="0"/>
          <c:showVal val="0"/>
          <c:showCatName val="0"/>
          <c:showSerName val="0"/>
          <c:showPercent val="0"/>
          <c:showBubbleSize val="0"/>
        </c:dLbls>
        <c:smooth val="0"/>
        <c:axId val="592723360"/>
        <c:axId val="592726968"/>
      </c:lineChart>
      <c:catAx>
        <c:axId val="59272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26968"/>
        <c:crosses val="autoZero"/>
        <c:auto val="1"/>
        <c:lblAlgn val="ctr"/>
        <c:lblOffset val="100"/>
        <c:noMultiLvlLbl val="0"/>
      </c:catAx>
      <c:valAx>
        <c:axId val="592726968"/>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23360"/>
        <c:crosses val="autoZero"/>
        <c:crossBetween val="between"/>
        <c:majorUnit val="20"/>
      </c:valAx>
      <c:spPr>
        <a:noFill/>
        <a:ln>
          <a:noFill/>
        </a:ln>
        <a:effectLst/>
      </c:spPr>
    </c:plotArea>
    <c:legend>
      <c:legendPos val="b"/>
      <c:layout>
        <c:manualLayout>
          <c:xMode val="edge"/>
          <c:yMode val="edge"/>
          <c:x val="0.34722219883104533"/>
          <c:y val="2.4355113343349857E-2"/>
          <c:w val="0.32601375288924478"/>
          <c:h val="4.86879096606786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277583748731156E-2"/>
          <c:y val="8.8347275442967832E-2"/>
          <c:w val="0.93888880320120616"/>
          <c:h val="0.71806820605893185"/>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7.0</c:v>
                </c:pt>
                <c:pt idx="1">
                  <c:v>7.0</c:v>
                </c:pt>
                <c:pt idx="2">
                  <c:v>11.0</c:v>
                </c:pt>
                <c:pt idx="3">
                  <c:v>7.0</c:v>
                </c:pt>
                <c:pt idx="4">
                  <c:v>8.0</c:v>
                </c:pt>
                <c:pt idx="5">
                  <c:v>8.0</c:v>
                </c:pt>
                <c:pt idx="6">
                  <c:v>6.0</c:v>
                </c:pt>
                <c:pt idx="7">
                  <c:v>6.0</c:v>
                </c:pt>
                <c:pt idx="8">
                  <c:v>8.0</c:v>
                </c:pt>
                <c:pt idx="9">
                  <c:v>7.0</c:v>
                </c:pt>
                <c:pt idx="10">
                  <c:v>8.0</c:v>
                </c:pt>
                <c:pt idx="11">
                  <c:v>6.0</c:v>
                </c:pt>
                <c:pt idx="12">
                  <c:v>6.0</c:v>
                </c:pt>
                <c:pt idx="13">
                  <c:v>10.0</c:v>
                </c:pt>
                <c:pt idx="14">
                  <c:v>8.0</c:v>
                </c:pt>
                <c:pt idx="15">
                  <c:v>7.0</c:v>
                </c:pt>
                <c:pt idx="16">
                  <c:v>11.0</c:v>
                </c:pt>
                <c:pt idx="17">
                  <c:v>7.0</c:v>
                </c:pt>
                <c:pt idx="18">
                  <c:v>8.0</c:v>
                </c:pt>
                <c:pt idx="19">
                  <c:v>7.2</c:v>
                </c:pt>
                <c:pt idx="20">
                  <c:v>9.0</c:v>
                </c:pt>
                <c:pt idx="21">
                  <c:v>6.855943278810918</c:v>
                </c:pt>
                <c:pt idx="22">
                  <c:v>8.909946805217059</c:v>
                </c:pt>
                <c:pt idx="23">
                  <c:v>8.909946805217059</c:v>
                </c:pt>
              </c:numCache>
            </c:numRef>
          </c:val>
          <c:smooth val="1"/>
          <c:extLst>
            <c:ext xmlns:c16="http://schemas.microsoft.com/office/drawing/2014/chart" uri="{C3380CC4-5D6E-409C-BE32-E72D297353CC}">
              <c16:uniqueId val="{00000000-D592-4974-965F-54805A3208B1}"/>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11.0</c:v>
                </c:pt>
                <c:pt idx="1">
                  <c:v>9.0</c:v>
                </c:pt>
                <c:pt idx="2">
                  <c:v>7.0</c:v>
                </c:pt>
                <c:pt idx="3">
                  <c:v>8.0</c:v>
                </c:pt>
                <c:pt idx="4">
                  <c:v>9.0</c:v>
                </c:pt>
                <c:pt idx="5">
                  <c:v>12.0</c:v>
                </c:pt>
                <c:pt idx="6">
                  <c:v>13.0</c:v>
                </c:pt>
                <c:pt idx="7">
                  <c:v>12.0</c:v>
                </c:pt>
                <c:pt idx="8">
                  <c:v>10.0</c:v>
                </c:pt>
                <c:pt idx="9">
                  <c:v>11.0</c:v>
                </c:pt>
                <c:pt idx="10">
                  <c:v>8.0</c:v>
                </c:pt>
                <c:pt idx="11">
                  <c:v>11.0</c:v>
                </c:pt>
                <c:pt idx="12">
                  <c:v>8.0</c:v>
                </c:pt>
                <c:pt idx="13">
                  <c:v>9.0</c:v>
                </c:pt>
                <c:pt idx="14">
                  <c:v>8.0</c:v>
                </c:pt>
                <c:pt idx="15">
                  <c:v>10.0</c:v>
                </c:pt>
                <c:pt idx="16">
                  <c:v>9.0</c:v>
                </c:pt>
                <c:pt idx="17">
                  <c:v>9.0</c:v>
                </c:pt>
                <c:pt idx="18">
                  <c:v>9.0</c:v>
                </c:pt>
                <c:pt idx="19">
                  <c:v>10.2</c:v>
                </c:pt>
                <c:pt idx="20">
                  <c:v>10.0</c:v>
                </c:pt>
                <c:pt idx="21">
                  <c:v>6.460841350881783</c:v>
                </c:pt>
                <c:pt idx="22">
                  <c:v>9.36340227047478</c:v>
                </c:pt>
                <c:pt idx="23">
                  <c:v>9.36340227047478</c:v>
                </c:pt>
              </c:numCache>
            </c:numRef>
          </c:val>
          <c:smooth val="1"/>
          <c:extLst>
            <c:ext xmlns:c16="http://schemas.microsoft.com/office/drawing/2014/chart" uri="{C3380CC4-5D6E-409C-BE32-E72D297353CC}">
              <c16:uniqueId val="{00000001-D592-4974-965F-54805A3208B1}"/>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8.0</c:v>
                </c:pt>
                <c:pt idx="1">
                  <c:v>6.0</c:v>
                </c:pt>
                <c:pt idx="2">
                  <c:v>3.0</c:v>
                </c:pt>
                <c:pt idx="3">
                  <c:v>6.0</c:v>
                </c:pt>
                <c:pt idx="4">
                  <c:v>8.0</c:v>
                </c:pt>
                <c:pt idx="5">
                  <c:v>6.0</c:v>
                </c:pt>
                <c:pt idx="6">
                  <c:v>9.0</c:v>
                </c:pt>
                <c:pt idx="7">
                  <c:v>8.0</c:v>
                </c:pt>
                <c:pt idx="8">
                  <c:v>9.0</c:v>
                </c:pt>
                <c:pt idx="9">
                  <c:v>8.0</c:v>
                </c:pt>
                <c:pt idx="10">
                  <c:v>7.0</c:v>
                </c:pt>
                <c:pt idx="11">
                  <c:v>10.0</c:v>
                </c:pt>
                <c:pt idx="12">
                  <c:v>8.0</c:v>
                </c:pt>
                <c:pt idx="13">
                  <c:v>7.0</c:v>
                </c:pt>
                <c:pt idx="14">
                  <c:v>6.0</c:v>
                </c:pt>
                <c:pt idx="15">
                  <c:v>9.0</c:v>
                </c:pt>
                <c:pt idx="16">
                  <c:v>7.0</c:v>
                </c:pt>
                <c:pt idx="17">
                  <c:v>7.0</c:v>
                </c:pt>
                <c:pt idx="18">
                  <c:v>7.0</c:v>
                </c:pt>
                <c:pt idx="19">
                  <c:v>7.1</c:v>
                </c:pt>
                <c:pt idx="20">
                  <c:v>7.0</c:v>
                </c:pt>
                <c:pt idx="21">
                  <c:v>4.508068650169938</c:v>
                </c:pt>
                <c:pt idx="22">
                  <c:v>5.839258379783191</c:v>
                </c:pt>
                <c:pt idx="23">
                  <c:v>5.839258379783191</c:v>
                </c:pt>
              </c:numCache>
            </c:numRef>
          </c:val>
          <c:smooth val="1"/>
          <c:extLst>
            <c:ext xmlns:c16="http://schemas.microsoft.com/office/drawing/2014/chart" uri="{C3380CC4-5D6E-409C-BE32-E72D297353CC}">
              <c16:uniqueId val="{00000002-D592-4974-965F-54805A3208B1}"/>
            </c:ext>
          </c:extLst>
        </c:ser>
        <c:dLbls>
          <c:showLegendKey val="0"/>
          <c:showVal val="0"/>
          <c:showCatName val="0"/>
          <c:showSerName val="0"/>
          <c:showPercent val="0"/>
          <c:showBubbleSize val="0"/>
        </c:dLbls>
        <c:smooth val="0"/>
        <c:axId val="651090696"/>
        <c:axId val="651088072"/>
      </c:lineChart>
      <c:catAx>
        <c:axId val="651090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088072"/>
        <c:crosses val="autoZero"/>
        <c:auto val="1"/>
        <c:lblAlgn val="ctr"/>
        <c:lblOffset val="100"/>
        <c:noMultiLvlLbl val="0"/>
      </c:catAx>
      <c:valAx>
        <c:axId val="651088072"/>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090696"/>
        <c:crosses val="autoZero"/>
        <c:crossBetween val="between"/>
        <c:majorUnit val="10"/>
      </c:valAx>
      <c:spPr>
        <a:noFill/>
        <a:ln>
          <a:noFill/>
        </a:ln>
        <a:effectLst/>
      </c:spPr>
    </c:plotArea>
    <c:legend>
      <c:legendPos val="b"/>
      <c:layout>
        <c:manualLayout>
          <c:xMode val="edge"/>
          <c:yMode val="edge"/>
          <c:x val="0.33672094231601596"/>
          <c:y val="2.4431715027259892E-2"/>
          <c:w val="0.32655799486966419"/>
          <c:h val="4.86879096606786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351623617474335E-2"/>
          <c:y val="8.2550652048862042E-2"/>
          <c:w val="0.93878661458550849"/>
          <c:h val="0.72546913522399759"/>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3.0</c:v>
                </c:pt>
                <c:pt idx="1">
                  <c:v>2.0</c:v>
                </c:pt>
                <c:pt idx="2">
                  <c:v>4.0</c:v>
                </c:pt>
                <c:pt idx="3">
                  <c:v>6.0</c:v>
                </c:pt>
                <c:pt idx="4">
                  <c:v>2.0</c:v>
                </c:pt>
                <c:pt idx="5">
                  <c:v>2.0</c:v>
                </c:pt>
                <c:pt idx="6">
                  <c:v>3.0</c:v>
                </c:pt>
                <c:pt idx="7">
                  <c:v>3.0</c:v>
                </c:pt>
                <c:pt idx="8">
                  <c:v>5.0</c:v>
                </c:pt>
                <c:pt idx="9">
                  <c:v>1.0</c:v>
                </c:pt>
                <c:pt idx="10">
                  <c:v>2.0</c:v>
                </c:pt>
                <c:pt idx="11">
                  <c:v>3.0</c:v>
                </c:pt>
                <c:pt idx="12">
                  <c:v>2.0</c:v>
                </c:pt>
                <c:pt idx="13">
                  <c:v>1.0</c:v>
                </c:pt>
                <c:pt idx="14">
                  <c:v>1.0</c:v>
                </c:pt>
                <c:pt idx="15">
                  <c:v>1.0</c:v>
                </c:pt>
                <c:pt idx="16">
                  <c:v>1.0</c:v>
                </c:pt>
                <c:pt idx="17">
                  <c:v>1.0</c:v>
                </c:pt>
                <c:pt idx="18">
                  <c:v>1.0</c:v>
                </c:pt>
                <c:pt idx="19">
                  <c:v>0.7</c:v>
                </c:pt>
                <c:pt idx="20">
                  <c:v>0.0</c:v>
                </c:pt>
                <c:pt idx="21">
                  <c:v>0.4172313406590253</c:v>
                </c:pt>
                <c:pt idx="22">
                  <c:v>0.4172313406623733</c:v>
                </c:pt>
                <c:pt idx="23">
                  <c:v>0.4172313406623733</c:v>
                </c:pt>
              </c:numCache>
            </c:numRef>
          </c:val>
          <c:smooth val="1"/>
          <c:extLst>
            <c:ext xmlns:c16="http://schemas.microsoft.com/office/drawing/2014/chart" uri="{C3380CC4-5D6E-409C-BE32-E72D297353CC}">
              <c16:uniqueId val="{00000000-F80C-4604-97FB-493897475F36}"/>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7.0</c:v>
                </c:pt>
                <c:pt idx="1">
                  <c:v>8.0</c:v>
                </c:pt>
                <c:pt idx="2">
                  <c:v>6.0</c:v>
                </c:pt>
                <c:pt idx="3">
                  <c:v>9.0</c:v>
                </c:pt>
                <c:pt idx="4">
                  <c:v>5.0</c:v>
                </c:pt>
                <c:pt idx="5">
                  <c:v>7.0</c:v>
                </c:pt>
                <c:pt idx="6">
                  <c:v>9.0</c:v>
                </c:pt>
                <c:pt idx="7">
                  <c:v>6.0</c:v>
                </c:pt>
                <c:pt idx="8">
                  <c:v>6.0</c:v>
                </c:pt>
                <c:pt idx="9">
                  <c:v>4.0</c:v>
                </c:pt>
                <c:pt idx="10">
                  <c:v>4.0</c:v>
                </c:pt>
                <c:pt idx="11">
                  <c:v>5.0</c:v>
                </c:pt>
                <c:pt idx="12">
                  <c:v>4.0</c:v>
                </c:pt>
                <c:pt idx="13">
                  <c:v>2.0</c:v>
                </c:pt>
                <c:pt idx="14">
                  <c:v>3.0</c:v>
                </c:pt>
                <c:pt idx="15">
                  <c:v>3.0</c:v>
                </c:pt>
                <c:pt idx="16">
                  <c:v>3.0</c:v>
                </c:pt>
                <c:pt idx="17">
                  <c:v>2.0</c:v>
                </c:pt>
                <c:pt idx="18">
                  <c:v>2.0</c:v>
                </c:pt>
                <c:pt idx="19">
                  <c:v>3.5</c:v>
                </c:pt>
                <c:pt idx="20">
                  <c:v>4.0</c:v>
                </c:pt>
                <c:pt idx="21">
                  <c:v>1.846715532736776</c:v>
                </c:pt>
                <c:pt idx="22">
                  <c:v>1.846715532959236</c:v>
                </c:pt>
                <c:pt idx="23">
                  <c:v>1.8467155329592362</c:v>
                </c:pt>
              </c:numCache>
            </c:numRef>
          </c:val>
          <c:smooth val="1"/>
          <c:extLst>
            <c:ext xmlns:c16="http://schemas.microsoft.com/office/drawing/2014/chart" uri="{C3380CC4-5D6E-409C-BE32-E72D297353CC}">
              <c16:uniqueId val="{00000001-F80C-4604-97FB-493897475F36}"/>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15.0</c:v>
                </c:pt>
                <c:pt idx="1">
                  <c:v>17.0</c:v>
                </c:pt>
                <c:pt idx="2">
                  <c:v>14.0</c:v>
                </c:pt>
                <c:pt idx="3">
                  <c:v>10.0</c:v>
                </c:pt>
                <c:pt idx="4">
                  <c:v>11.0</c:v>
                </c:pt>
                <c:pt idx="5">
                  <c:v>15.0</c:v>
                </c:pt>
                <c:pt idx="6">
                  <c:v>15.0</c:v>
                </c:pt>
                <c:pt idx="7">
                  <c:v>11.0</c:v>
                </c:pt>
                <c:pt idx="8">
                  <c:v>11.0</c:v>
                </c:pt>
                <c:pt idx="9">
                  <c:v>9.0</c:v>
                </c:pt>
                <c:pt idx="10">
                  <c:v>11.0</c:v>
                </c:pt>
                <c:pt idx="11">
                  <c:v>8.0</c:v>
                </c:pt>
                <c:pt idx="12">
                  <c:v>6.0</c:v>
                </c:pt>
                <c:pt idx="13">
                  <c:v>7.0</c:v>
                </c:pt>
                <c:pt idx="14">
                  <c:v>5.0</c:v>
                </c:pt>
                <c:pt idx="15">
                  <c:v>6.0</c:v>
                </c:pt>
                <c:pt idx="16">
                  <c:v>5.0</c:v>
                </c:pt>
                <c:pt idx="17">
                  <c:v>4.0</c:v>
                </c:pt>
                <c:pt idx="18">
                  <c:v>6.0</c:v>
                </c:pt>
                <c:pt idx="19">
                  <c:v>6.0</c:v>
                </c:pt>
                <c:pt idx="20">
                  <c:v>8.0</c:v>
                </c:pt>
                <c:pt idx="21">
                  <c:v>3.742550889162086</c:v>
                </c:pt>
                <c:pt idx="22">
                  <c:v>3.742550889091609</c:v>
                </c:pt>
                <c:pt idx="23">
                  <c:v>3.742550889091609</c:v>
                </c:pt>
              </c:numCache>
            </c:numRef>
          </c:val>
          <c:smooth val="1"/>
          <c:extLst>
            <c:ext xmlns:c16="http://schemas.microsoft.com/office/drawing/2014/chart" uri="{C3380CC4-5D6E-409C-BE32-E72D297353CC}">
              <c16:uniqueId val="{00000002-F80C-4604-97FB-493897475F36}"/>
            </c:ext>
          </c:extLst>
        </c:ser>
        <c:dLbls>
          <c:showLegendKey val="0"/>
          <c:showVal val="0"/>
          <c:showCatName val="0"/>
          <c:showSerName val="0"/>
          <c:showPercent val="0"/>
          <c:showBubbleSize val="0"/>
        </c:dLbls>
        <c:smooth val="0"/>
        <c:axId val="651211648"/>
        <c:axId val="651209024"/>
      </c:lineChart>
      <c:catAx>
        <c:axId val="65121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209024"/>
        <c:crosses val="autoZero"/>
        <c:auto val="1"/>
        <c:lblAlgn val="ctr"/>
        <c:lblOffset val="100"/>
        <c:noMultiLvlLbl val="0"/>
      </c:catAx>
      <c:valAx>
        <c:axId val="651209024"/>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211648"/>
        <c:crosses val="autoZero"/>
        <c:crossBetween val="between"/>
        <c:majorUnit val="10"/>
      </c:valAx>
      <c:spPr>
        <a:noFill/>
        <a:ln>
          <a:noFill/>
        </a:ln>
        <a:effectLst/>
      </c:spPr>
    </c:plotArea>
    <c:legend>
      <c:legendPos val="b"/>
      <c:layout>
        <c:manualLayout>
          <c:xMode val="edge"/>
          <c:yMode val="edge"/>
          <c:x val="0.34717812320987113"/>
          <c:y val="1.7323234991810134E-2"/>
          <c:w val="0.32710405698575429"/>
          <c:h val="4.828441512996613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90310601864883"/>
          <c:y val="3.3685564091294777E-3"/>
          <c:w val="0.67026186887716654"/>
          <c:h val="0.99663144359087052"/>
        </c:manualLayout>
      </c:layout>
      <c:barChart>
        <c:barDir val="bar"/>
        <c:grouping val="clustered"/>
        <c:varyColors val="0"/>
        <c:ser>
          <c:idx val="0"/>
          <c:order val="0"/>
          <c:tx>
            <c:strRef>
              <c:f>Sheet1!$B$1</c:f>
              <c:strCache>
                <c:ptCount val="1"/>
                <c:pt idx="0">
                  <c:v>Oy Oranı</c:v>
                </c:pt>
              </c:strCache>
            </c:strRef>
          </c:tx>
          <c:spPr>
            <a:solidFill>
              <a:srgbClr val="7B00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7B0046"/>
                    </a:solidFill>
                    <a:latin typeface="Roboto" panose="02000000000000000000" pitchFamily="2" charset="0"/>
                    <a:ea typeface="Roboto" panose="02000000000000000000" pitchFamily="2" charset="0"/>
                    <a:cs typeface="Roboto"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CHP</c:v>
                </c:pt>
                <c:pt idx="1">
                  <c:v>AK Parti</c:v>
                </c:pt>
                <c:pt idx="2">
                  <c:v>Oy kullanmayacağım</c:v>
                </c:pt>
                <c:pt idx="3">
                  <c:v>Kararsızım</c:v>
                </c:pt>
                <c:pt idx="4">
                  <c:v>DEM Parti</c:v>
                </c:pt>
                <c:pt idx="5">
                  <c:v>MHP</c:v>
                </c:pt>
                <c:pt idx="6">
                  <c:v>Zafer Partisi</c:v>
                </c:pt>
                <c:pt idx="7">
                  <c:v>İYİ Parti</c:v>
                </c:pt>
                <c:pt idx="8">
                  <c:v>Yeniden Refah Partisi</c:v>
                </c:pt>
                <c:pt idx="9">
                  <c:v>Anahtar Parti</c:v>
                </c:pt>
                <c:pt idx="10">
                  <c:v>Diğer</c:v>
                </c:pt>
              </c:strCache>
            </c:strRef>
          </c:cat>
          <c:val>
            <c:numRef>
              <c:f>Sheet1!$B$2:$B$12</c:f>
              <c:numCache>
                <c:formatCode>0.0%</c:formatCode>
                <c:ptCount val="11"/>
                <c:pt idx="0">
                  <c:v>0.226</c:v>
                </c:pt>
                <c:pt idx="1">
                  <c:v>0.2</c:v>
                </c:pt>
                <c:pt idx="2">
                  <c:v>0.184</c:v>
                </c:pt>
                <c:pt idx="3">
                  <c:v>0.102</c:v>
                </c:pt>
                <c:pt idx="4">
                  <c:v>0.083</c:v>
                </c:pt>
                <c:pt idx="5">
                  <c:v>0.063</c:v>
                </c:pt>
                <c:pt idx="6">
                  <c:v>0.037000000000000005</c:v>
                </c:pt>
                <c:pt idx="7">
                  <c:v>0.019</c:v>
                </c:pt>
                <c:pt idx="8">
                  <c:v>0.016</c:v>
                </c:pt>
                <c:pt idx="9">
                  <c:v>0.01</c:v>
                </c:pt>
                <c:pt idx="10">
                  <c:v>0.061</c:v>
                </c:pt>
              </c:numCache>
            </c:numRef>
          </c:val>
          <c:extLst>
            <c:ext xmlns:c16="http://schemas.microsoft.com/office/drawing/2014/chart" uri="{C3380CC4-5D6E-409C-BE32-E72D297353CC}">
              <c16:uniqueId val="{00000000-305F-4A19-A988-8CB495889F25}"/>
            </c:ext>
          </c:extLst>
        </c:ser>
        <c:dLbls>
          <c:dLblPos val="outEnd"/>
          <c:showLegendKey val="0"/>
          <c:showVal val="1"/>
          <c:showCatName val="0"/>
          <c:showSerName val="0"/>
          <c:showPercent val="0"/>
          <c:showBubbleSize val="0"/>
        </c:dLbls>
        <c:gapWidth val="82"/>
        <c:axId val="625395744"/>
        <c:axId val="618981680"/>
      </c:barChart>
      <c:catAx>
        <c:axId val="625395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n-US"/>
          </a:p>
        </c:txPr>
        <c:crossAx val="618981680"/>
        <c:crosses val="autoZero"/>
        <c:auto val="1"/>
        <c:lblAlgn val="ctr"/>
        <c:lblOffset val="100"/>
        <c:noMultiLvlLbl val="0"/>
      </c:catAx>
      <c:valAx>
        <c:axId val="618981680"/>
        <c:scaling>
          <c:orientation val="minMax"/>
          <c:max val="0.4"/>
        </c:scaling>
        <c:delete val="1"/>
        <c:axPos val="t"/>
        <c:numFmt formatCode="0.0%" sourceLinked="1"/>
        <c:majorTickMark val="out"/>
        <c:minorTickMark val="none"/>
        <c:tickLblPos val="nextTo"/>
        <c:crossAx val="62539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tx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3937510534244E-2"/>
          <c:y val="9.3434324855976122E-2"/>
          <c:w val="0.94487970496051099"/>
          <c:h val="0.7262761472997693"/>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2.0</c:v>
                </c:pt>
                <c:pt idx="1">
                  <c:v>3.0</c:v>
                </c:pt>
                <c:pt idx="2">
                  <c:v>2.0</c:v>
                </c:pt>
                <c:pt idx="3">
                  <c:v>6.0</c:v>
                </c:pt>
                <c:pt idx="4">
                  <c:v>5.0</c:v>
                </c:pt>
                <c:pt idx="5">
                  <c:v>4.0</c:v>
                </c:pt>
                <c:pt idx="6">
                  <c:v>3.0</c:v>
                </c:pt>
                <c:pt idx="7">
                  <c:v>4.0</c:v>
                </c:pt>
                <c:pt idx="8">
                  <c:v>4.0</c:v>
                </c:pt>
                <c:pt idx="9">
                  <c:v>3.0</c:v>
                </c:pt>
                <c:pt idx="10">
                  <c:v>5.0</c:v>
                </c:pt>
                <c:pt idx="11">
                  <c:v>4.0</c:v>
                </c:pt>
                <c:pt idx="12">
                  <c:v>4.0</c:v>
                </c:pt>
                <c:pt idx="13">
                  <c:v>2.0</c:v>
                </c:pt>
                <c:pt idx="14">
                  <c:v>3.0</c:v>
                </c:pt>
                <c:pt idx="15">
                  <c:v>4.0</c:v>
                </c:pt>
                <c:pt idx="16">
                  <c:v>3.0</c:v>
                </c:pt>
                <c:pt idx="17">
                  <c:v>3.0</c:v>
                </c:pt>
                <c:pt idx="18">
                  <c:v>4.0</c:v>
                </c:pt>
                <c:pt idx="19">
                  <c:v>3.1</c:v>
                </c:pt>
                <c:pt idx="20">
                  <c:v>2.0</c:v>
                </c:pt>
                <c:pt idx="21">
                  <c:v>2.583331674478489</c:v>
                </c:pt>
                <c:pt idx="22">
                  <c:v>2.583331674792762</c:v>
                </c:pt>
                <c:pt idx="23">
                  <c:v>2.5833316747927624</c:v>
                </c:pt>
              </c:numCache>
            </c:numRef>
          </c:val>
          <c:smooth val="1"/>
          <c:extLst>
            <c:ext xmlns:c16="http://schemas.microsoft.com/office/drawing/2014/chart" uri="{C3380CC4-5D6E-409C-BE32-E72D297353CC}">
              <c16:uniqueId val="{00000000-449C-4462-B0C0-0F9CA70EBD83}"/>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5.0</c:v>
                </c:pt>
                <c:pt idx="1">
                  <c:v>8.0</c:v>
                </c:pt>
                <c:pt idx="2">
                  <c:v>5.0</c:v>
                </c:pt>
                <c:pt idx="3">
                  <c:v>11.0</c:v>
                </c:pt>
                <c:pt idx="4">
                  <c:v>11.0</c:v>
                </c:pt>
                <c:pt idx="5">
                  <c:v>8.0</c:v>
                </c:pt>
                <c:pt idx="6">
                  <c:v>10.0</c:v>
                </c:pt>
                <c:pt idx="7">
                  <c:v>11.0</c:v>
                </c:pt>
                <c:pt idx="8">
                  <c:v>10.0</c:v>
                </c:pt>
                <c:pt idx="9">
                  <c:v>10.0</c:v>
                </c:pt>
                <c:pt idx="10">
                  <c:v>8.0</c:v>
                </c:pt>
                <c:pt idx="11">
                  <c:v>9.0</c:v>
                </c:pt>
                <c:pt idx="12">
                  <c:v>8.0</c:v>
                </c:pt>
                <c:pt idx="13">
                  <c:v>8.0</c:v>
                </c:pt>
                <c:pt idx="14">
                  <c:v>8.0</c:v>
                </c:pt>
                <c:pt idx="15">
                  <c:v>8.0</c:v>
                </c:pt>
                <c:pt idx="16">
                  <c:v>7.0</c:v>
                </c:pt>
                <c:pt idx="17">
                  <c:v>11.0</c:v>
                </c:pt>
                <c:pt idx="18">
                  <c:v>9.0</c:v>
                </c:pt>
                <c:pt idx="19">
                  <c:v>9.7</c:v>
                </c:pt>
                <c:pt idx="20">
                  <c:v>7.0</c:v>
                </c:pt>
                <c:pt idx="21">
                  <c:v>7.234582577806401</c:v>
                </c:pt>
                <c:pt idx="22">
                  <c:v>7.234582578170072</c:v>
                </c:pt>
                <c:pt idx="23">
                  <c:v>7.234582578170072</c:v>
                </c:pt>
              </c:numCache>
            </c:numRef>
          </c:val>
          <c:smooth val="1"/>
          <c:extLst>
            <c:ext xmlns:c16="http://schemas.microsoft.com/office/drawing/2014/chart" uri="{C3380CC4-5D6E-409C-BE32-E72D297353CC}">
              <c16:uniqueId val="{00000001-449C-4462-B0C0-0F9CA70EBD83}"/>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8.0</c:v>
                </c:pt>
                <c:pt idx="1">
                  <c:v>6.0</c:v>
                </c:pt>
                <c:pt idx="2">
                  <c:v>7.0</c:v>
                </c:pt>
                <c:pt idx="3">
                  <c:v>13.0</c:v>
                </c:pt>
                <c:pt idx="4">
                  <c:v>10.0</c:v>
                </c:pt>
                <c:pt idx="5">
                  <c:v>12.0</c:v>
                </c:pt>
                <c:pt idx="6">
                  <c:v>9.0</c:v>
                </c:pt>
                <c:pt idx="7">
                  <c:v>10.0</c:v>
                </c:pt>
                <c:pt idx="8">
                  <c:v>14.0</c:v>
                </c:pt>
                <c:pt idx="9">
                  <c:v>12.0</c:v>
                </c:pt>
                <c:pt idx="10">
                  <c:v>11.0</c:v>
                </c:pt>
                <c:pt idx="11">
                  <c:v>10.0</c:v>
                </c:pt>
                <c:pt idx="12">
                  <c:v>10.0</c:v>
                </c:pt>
                <c:pt idx="13">
                  <c:v>8.0</c:v>
                </c:pt>
                <c:pt idx="14">
                  <c:v>10.0</c:v>
                </c:pt>
                <c:pt idx="15">
                  <c:v>7.0</c:v>
                </c:pt>
                <c:pt idx="16">
                  <c:v>11.0</c:v>
                </c:pt>
                <c:pt idx="17">
                  <c:v>8.0</c:v>
                </c:pt>
                <c:pt idx="18">
                  <c:v>11.0</c:v>
                </c:pt>
                <c:pt idx="19">
                  <c:v>9.6</c:v>
                </c:pt>
                <c:pt idx="20">
                  <c:v>8.0</c:v>
                </c:pt>
                <c:pt idx="21">
                  <c:v>9.43370472746393</c:v>
                </c:pt>
                <c:pt idx="22">
                  <c:v>9.625309658840314</c:v>
                </c:pt>
                <c:pt idx="23">
                  <c:v>9.625309658840314</c:v>
                </c:pt>
              </c:numCache>
            </c:numRef>
          </c:val>
          <c:smooth val="1"/>
          <c:extLst>
            <c:ext xmlns:c16="http://schemas.microsoft.com/office/drawing/2014/chart" uri="{C3380CC4-5D6E-409C-BE32-E72D297353CC}">
              <c16:uniqueId val="{00000002-449C-4462-B0C0-0F9CA70EBD83}"/>
            </c:ext>
          </c:extLst>
        </c:ser>
        <c:dLbls>
          <c:showLegendKey val="0"/>
          <c:showVal val="0"/>
          <c:showCatName val="0"/>
          <c:showSerName val="0"/>
          <c:showPercent val="0"/>
          <c:showBubbleSize val="0"/>
        </c:dLbls>
        <c:smooth val="0"/>
        <c:axId val="452111808"/>
        <c:axId val="452106888"/>
      </c:lineChart>
      <c:catAx>
        <c:axId val="45211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2106888"/>
        <c:crosses val="autoZero"/>
        <c:auto val="1"/>
        <c:lblAlgn val="ctr"/>
        <c:lblOffset val="100"/>
        <c:noMultiLvlLbl val="0"/>
      </c:catAx>
      <c:valAx>
        <c:axId val="452106888"/>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2111808"/>
        <c:crosses val="autoZero"/>
        <c:crossBetween val="between"/>
        <c:majorUnit val="10"/>
      </c:valAx>
      <c:spPr>
        <a:noFill/>
        <a:ln>
          <a:noFill/>
        </a:ln>
        <a:effectLst/>
      </c:spPr>
    </c:plotArea>
    <c:legend>
      <c:legendPos val="b"/>
      <c:layout>
        <c:manualLayout>
          <c:xMode val="edge"/>
          <c:yMode val="edge"/>
          <c:x val="0.34184813648961621"/>
          <c:y val="1.9954664757814364E-2"/>
          <c:w val="0.32765194838356487"/>
          <c:h val="4.815139584824625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575247220400578E-2"/>
          <c:y val="8.0018407503689673E-2"/>
          <c:w val="0.93847797294677693"/>
          <c:h val="0.72800141804772789"/>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17.0</c:v>
                </c:pt>
                <c:pt idx="1">
                  <c:v>10.0</c:v>
                </c:pt>
                <c:pt idx="2">
                  <c:v>13.0</c:v>
                </c:pt>
                <c:pt idx="3">
                  <c:v>6.0</c:v>
                </c:pt>
                <c:pt idx="4">
                  <c:v>10.0</c:v>
                </c:pt>
                <c:pt idx="5">
                  <c:v>9.0</c:v>
                </c:pt>
                <c:pt idx="6">
                  <c:v>13.0</c:v>
                </c:pt>
                <c:pt idx="7">
                  <c:v>20.0</c:v>
                </c:pt>
                <c:pt idx="8">
                  <c:v>14.0</c:v>
                </c:pt>
                <c:pt idx="9">
                  <c:v>17.0</c:v>
                </c:pt>
                <c:pt idx="10">
                  <c:v>11.0</c:v>
                </c:pt>
                <c:pt idx="11">
                  <c:v>16.0</c:v>
                </c:pt>
                <c:pt idx="12">
                  <c:v>17.0</c:v>
                </c:pt>
                <c:pt idx="13">
                  <c:v>8.0</c:v>
                </c:pt>
                <c:pt idx="14">
                  <c:v>11.0</c:v>
                </c:pt>
                <c:pt idx="15">
                  <c:v>8.0</c:v>
                </c:pt>
                <c:pt idx="16">
                  <c:v>12.0</c:v>
                </c:pt>
                <c:pt idx="17">
                  <c:v>11.0</c:v>
                </c:pt>
                <c:pt idx="18">
                  <c:v>12.0</c:v>
                </c:pt>
                <c:pt idx="19">
                  <c:v>10.3</c:v>
                </c:pt>
                <c:pt idx="20">
                  <c:v>13.0</c:v>
                </c:pt>
                <c:pt idx="21">
                  <c:v>11.23396729245757</c:v>
                </c:pt>
                <c:pt idx="22">
                  <c:v>11.23396729225614</c:v>
                </c:pt>
                <c:pt idx="23">
                  <c:v>11.233967292256136</c:v>
                </c:pt>
              </c:numCache>
            </c:numRef>
          </c:val>
          <c:smooth val="1"/>
          <c:extLst>
            <c:ext xmlns:c16="http://schemas.microsoft.com/office/drawing/2014/chart" uri="{C3380CC4-5D6E-409C-BE32-E72D297353CC}">
              <c16:uniqueId val="{00000000-10B5-4998-9CA5-EFEAAC4A0AE7}"/>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10.0</c:v>
                </c:pt>
                <c:pt idx="1">
                  <c:v>8.0</c:v>
                </c:pt>
                <c:pt idx="2">
                  <c:v>10.0</c:v>
                </c:pt>
                <c:pt idx="3">
                  <c:v>4.0</c:v>
                </c:pt>
                <c:pt idx="4">
                  <c:v>9.0</c:v>
                </c:pt>
                <c:pt idx="5">
                  <c:v>11.0</c:v>
                </c:pt>
                <c:pt idx="6">
                  <c:v>10.0</c:v>
                </c:pt>
                <c:pt idx="7">
                  <c:v>12.0</c:v>
                </c:pt>
                <c:pt idx="8">
                  <c:v>13.0</c:v>
                </c:pt>
                <c:pt idx="9">
                  <c:v>15.0</c:v>
                </c:pt>
                <c:pt idx="10">
                  <c:v>12.0</c:v>
                </c:pt>
                <c:pt idx="11">
                  <c:v>10.0</c:v>
                </c:pt>
                <c:pt idx="12">
                  <c:v>13.0</c:v>
                </c:pt>
                <c:pt idx="13">
                  <c:v>7.0</c:v>
                </c:pt>
                <c:pt idx="14">
                  <c:v>9.0</c:v>
                </c:pt>
                <c:pt idx="15">
                  <c:v>8.0</c:v>
                </c:pt>
                <c:pt idx="16">
                  <c:v>12.0</c:v>
                </c:pt>
                <c:pt idx="17">
                  <c:v>9.0</c:v>
                </c:pt>
                <c:pt idx="18">
                  <c:v>11.0</c:v>
                </c:pt>
                <c:pt idx="19">
                  <c:v>12.8</c:v>
                </c:pt>
                <c:pt idx="20">
                  <c:v>15.0</c:v>
                </c:pt>
                <c:pt idx="21">
                  <c:v>11.389367642733</c:v>
                </c:pt>
                <c:pt idx="22">
                  <c:v>11.38936764292187</c:v>
                </c:pt>
                <c:pt idx="23">
                  <c:v>11.389367642921872</c:v>
                </c:pt>
              </c:numCache>
            </c:numRef>
          </c:val>
          <c:smooth val="1"/>
          <c:extLst>
            <c:ext xmlns:c16="http://schemas.microsoft.com/office/drawing/2014/chart" uri="{C3380CC4-5D6E-409C-BE32-E72D297353CC}">
              <c16:uniqueId val="{00000001-10B5-4998-9CA5-EFEAAC4A0AE7}"/>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9.0</c:v>
                </c:pt>
                <c:pt idx="1">
                  <c:v>4.0</c:v>
                </c:pt>
                <c:pt idx="2">
                  <c:v>9.0</c:v>
                </c:pt>
                <c:pt idx="3">
                  <c:v>8.0</c:v>
                </c:pt>
                <c:pt idx="4">
                  <c:v>10.0</c:v>
                </c:pt>
                <c:pt idx="5">
                  <c:v>11.0</c:v>
                </c:pt>
                <c:pt idx="6">
                  <c:v>13.0</c:v>
                </c:pt>
                <c:pt idx="7">
                  <c:v>16.0</c:v>
                </c:pt>
                <c:pt idx="8">
                  <c:v>8.0</c:v>
                </c:pt>
                <c:pt idx="9">
                  <c:v>17.0</c:v>
                </c:pt>
                <c:pt idx="10">
                  <c:v>10.0</c:v>
                </c:pt>
                <c:pt idx="11">
                  <c:v>12.0</c:v>
                </c:pt>
                <c:pt idx="12">
                  <c:v>11.0</c:v>
                </c:pt>
                <c:pt idx="13">
                  <c:v>8.0</c:v>
                </c:pt>
                <c:pt idx="14">
                  <c:v>11.0</c:v>
                </c:pt>
                <c:pt idx="15">
                  <c:v>7.0</c:v>
                </c:pt>
                <c:pt idx="16">
                  <c:v>12.0</c:v>
                </c:pt>
                <c:pt idx="17">
                  <c:v>8.0</c:v>
                </c:pt>
                <c:pt idx="18">
                  <c:v>12.0</c:v>
                </c:pt>
                <c:pt idx="19">
                  <c:v>11.0</c:v>
                </c:pt>
                <c:pt idx="20">
                  <c:v>12.0</c:v>
                </c:pt>
                <c:pt idx="21">
                  <c:v>7.168017784077585</c:v>
                </c:pt>
                <c:pt idx="22">
                  <c:v>7.168017783952951</c:v>
                </c:pt>
                <c:pt idx="23">
                  <c:v>7.168017783952951</c:v>
                </c:pt>
              </c:numCache>
            </c:numRef>
          </c:val>
          <c:smooth val="1"/>
          <c:extLst>
            <c:ext xmlns:c16="http://schemas.microsoft.com/office/drawing/2014/chart" uri="{C3380CC4-5D6E-409C-BE32-E72D297353CC}">
              <c16:uniqueId val="{00000002-10B5-4998-9CA5-EFEAAC4A0AE7}"/>
            </c:ext>
          </c:extLst>
        </c:ser>
        <c:dLbls>
          <c:showLegendKey val="0"/>
          <c:showVal val="0"/>
          <c:showCatName val="0"/>
          <c:showSerName val="0"/>
          <c:showPercent val="0"/>
          <c:showBubbleSize val="0"/>
        </c:dLbls>
        <c:smooth val="0"/>
        <c:axId val="454120080"/>
        <c:axId val="454122048"/>
      </c:lineChart>
      <c:catAx>
        <c:axId val="45412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4122048"/>
        <c:crosses val="autoZero"/>
        <c:auto val="1"/>
        <c:lblAlgn val="ctr"/>
        <c:lblOffset val="100"/>
        <c:noMultiLvlLbl val="0"/>
      </c:catAx>
      <c:valAx>
        <c:axId val="454122048"/>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4120080"/>
        <c:crosses val="autoZero"/>
        <c:crossBetween val="between"/>
        <c:majorUnit val="10"/>
      </c:valAx>
      <c:spPr>
        <a:noFill/>
        <a:ln>
          <a:noFill/>
        </a:ln>
        <a:effectLst/>
      </c:spPr>
    </c:plotArea>
    <c:legend>
      <c:legendPos val="b"/>
      <c:layout>
        <c:manualLayout>
          <c:xMode val="edge"/>
          <c:yMode val="edge"/>
          <c:x val="0.33716388785574591"/>
          <c:y val="2.4920115182481925E-2"/>
          <c:w val="0.32875333567701109"/>
          <c:h val="4.828440550263132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801137298842095E-2"/>
          <c:y val="8.2779298657280662E-2"/>
          <c:w val="0.93816620315561416"/>
          <c:h val="0.72470874690992204"/>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11.0</c:v>
                </c:pt>
                <c:pt idx="1">
                  <c:v>9.0</c:v>
                </c:pt>
                <c:pt idx="2">
                  <c:v>6.0</c:v>
                </c:pt>
                <c:pt idx="3">
                  <c:v>12.0</c:v>
                </c:pt>
                <c:pt idx="4">
                  <c:v>17.0</c:v>
                </c:pt>
                <c:pt idx="5">
                  <c:v>22.0</c:v>
                </c:pt>
                <c:pt idx="6">
                  <c:v>21.0</c:v>
                </c:pt>
                <c:pt idx="7">
                  <c:v>14.0</c:v>
                </c:pt>
                <c:pt idx="8">
                  <c:v>21.0</c:v>
                </c:pt>
                <c:pt idx="9">
                  <c:v>19.0</c:v>
                </c:pt>
                <c:pt idx="10">
                  <c:v>23.0</c:v>
                </c:pt>
                <c:pt idx="11">
                  <c:v>17.0</c:v>
                </c:pt>
                <c:pt idx="12">
                  <c:v>15.0</c:v>
                </c:pt>
                <c:pt idx="13">
                  <c:v>12.0</c:v>
                </c:pt>
                <c:pt idx="14">
                  <c:v>13.0</c:v>
                </c:pt>
                <c:pt idx="15">
                  <c:v>18.0</c:v>
                </c:pt>
                <c:pt idx="16">
                  <c:v>19.0</c:v>
                </c:pt>
                <c:pt idx="17">
                  <c:v>24.0</c:v>
                </c:pt>
                <c:pt idx="18">
                  <c:v>19.0</c:v>
                </c:pt>
                <c:pt idx="19">
                  <c:v>20.6</c:v>
                </c:pt>
                <c:pt idx="20">
                  <c:v>24.0</c:v>
                </c:pt>
                <c:pt idx="21">
                  <c:v>26.97057628346353</c:v>
                </c:pt>
                <c:pt idx="22">
                  <c:v>26.97057628270295</c:v>
                </c:pt>
                <c:pt idx="23">
                  <c:v>26.970576282702947</c:v>
                </c:pt>
              </c:numCache>
            </c:numRef>
          </c:val>
          <c:smooth val="1"/>
          <c:extLst>
            <c:ext xmlns:c16="http://schemas.microsoft.com/office/drawing/2014/chart" uri="{C3380CC4-5D6E-409C-BE32-E72D297353CC}">
              <c16:uniqueId val="{00000000-F2FA-4520-A9FB-B28B6C73591E}"/>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5.0</c:v>
                </c:pt>
                <c:pt idx="1">
                  <c:v>6.0</c:v>
                </c:pt>
                <c:pt idx="2">
                  <c:v>4.0</c:v>
                </c:pt>
                <c:pt idx="3">
                  <c:v>11.0</c:v>
                </c:pt>
                <c:pt idx="4">
                  <c:v>15.0</c:v>
                </c:pt>
                <c:pt idx="5">
                  <c:v>17.0</c:v>
                </c:pt>
                <c:pt idx="6">
                  <c:v>19.0</c:v>
                </c:pt>
                <c:pt idx="7">
                  <c:v>17.0</c:v>
                </c:pt>
                <c:pt idx="8">
                  <c:v>15.0</c:v>
                </c:pt>
                <c:pt idx="9">
                  <c:v>16.0</c:v>
                </c:pt>
                <c:pt idx="10">
                  <c:v>12.0</c:v>
                </c:pt>
                <c:pt idx="11">
                  <c:v>13.0</c:v>
                </c:pt>
                <c:pt idx="12">
                  <c:v>13.0</c:v>
                </c:pt>
                <c:pt idx="13">
                  <c:v>9.0</c:v>
                </c:pt>
                <c:pt idx="14">
                  <c:v>12.0</c:v>
                </c:pt>
                <c:pt idx="15">
                  <c:v>13.0</c:v>
                </c:pt>
                <c:pt idx="16">
                  <c:v>14.0</c:v>
                </c:pt>
                <c:pt idx="17">
                  <c:v>15.0</c:v>
                </c:pt>
                <c:pt idx="18">
                  <c:v>16.0</c:v>
                </c:pt>
                <c:pt idx="19">
                  <c:v>13.2</c:v>
                </c:pt>
                <c:pt idx="20">
                  <c:v>14.0</c:v>
                </c:pt>
                <c:pt idx="21">
                  <c:v>15.76475648933826</c:v>
                </c:pt>
                <c:pt idx="22">
                  <c:v>15.76475648901751</c:v>
                </c:pt>
                <c:pt idx="23">
                  <c:v>15.76475648901751</c:v>
                </c:pt>
              </c:numCache>
            </c:numRef>
          </c:val>
          <c:smooth val="1"/>
          <c:extLst>
            <c:ext xmlns:c16="http://schemas.microsoft.com/office/drawing/2014/chart" uri="{C3380CC4-5D6E-409C-BE32-E72D297353CC}">
              <c16:uniqueId val="{00000001-F2FA-4520-A9FB-B28B6C73591E}"/>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2.0</c:v>
                </c:pt>
                <c:pt idx="1">
                  <c:v>6.0</c:v>
                </c:pt>
                <c:pt idx="2">
                  <c:v>2.0</c:v>
                </c:pt>
                <c:pt idx="3">
                  <c:v>9.0</c:v>
                </c:pt>
                <c:pt idx="4">
                  <c:v>13.0</c:v>
                </c:pt>
                <c:pt idx="5">
                  <c:v>13.0</c:v>
                </c:pt>
                <c:pt idx="6">
                  <c:v>16.0</c:v>
                </c:pt>
                <c:pt idx="7">
                  <c:v>12.0</c:v>
                </c:pt>
                <c:pt idx="8">
                  <c:v>13.0</c:v>
                </c:pt>
                <c:pt idx="9">
                  <c:v>10.0</c:v>
                </c:pt>
                <c:pt idx="10">
                  <c:v>8.0</c:v>
                </c:pt>
                <c:pt idx="11">
                  <c:v>9.0</c:v>
                </c:pt>
                <c:pt idx="12">
                  <c:v>10.0</c:v>
                </c:pt>
                <c:pt idx="13">
                  <c:v>7.0</c:v>
                </c:pt>
                <c:pt idx="14">
                  <c:v>7.0</c:v>
                </c:pt>
                <c:pt idx="15">
                  <c:v>9.0</c:v>
                </c:pt>
                <c:pt idx="16">
                  <c:v>11.0</c:v>
                </c:pt>
                <c:pt idx="17">
                  <c:v>10.0</c:v>
                </c:pt>
                <c:pt idx="18">
                  <c:v>11.0</c:v>
                </c:pt>
                <c:pt idx="19">
                  <c:v>10.7</c:v>
                </c:pt>
                <c:pt idx="20">
                  <c:v>10.0</c:v>
                </c:pt>
                <c:pt idx="21">
                  <c:v>11.2745588811464</c:v>
                </c:pt>
                <c:pt idx="22">
                  <c:v>11.27455888089649</c:v>
                </c:pt>
                <c:pt idx="23">
                  <c:v>11.274558880896492</c:v>
                </c:pt>
              </c:numCache>
            </c:numRef>
          </c:val>
          <c:smooth val="1"/>
          <c:extLst>
            <c:ext xmlns:c16="http://schemas.microsoft.com/office/drawing/2014/chart" uri="{C3380CC4-5D6E-409C-BE32-E72D297353CC}">
              <c16:uniqueId val="{00000002-F2FA-4520-A9FB-B28B6C73591E}"/>
            </c:ext>
          </c:extLst>
        </c:ser>
        <c:dLbls>
          <c:showLegendKey val="0"/>
          <c:showVal val="0"/>
          <c:showCatName val="0"/>
          <c:showSerName val="0"/>
          <c:showPercent val="0"/>
          <c:showBubbleSize val="0"/>
        </c:dLbls>
        <c:smooth val="0"/>
        <c:axId val="506345408"/>
        <c:axId val="506345736"/>
      </c:lineChart>
      <c:catAx>
        <c:axId val="50634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6345736"/>
        <c:crosses val="autoZero"/>
        <c:auto val="1"/>
        <c:lblAlgn val="ctr"/>
        <c:lblOffset val="100"/>
        <c:noMultiLvlLbl val="0"/>
      </c:catAx>
      <c:valAx>
        <c:axId val="506345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6345408"/>
        <c:crosses val="autoZero"/>
        <c:crossBetween val="between"/>
        <c:majorUnit val="10"/>
      </c:valAx>
      <c:spPr>
        <a:noFill/>
        <a:ln>
          <a:noFill/>
        </a:ln>
        <a:effectLst/>
      </c:spPr>
    </c:plotArea>
    <c:legend>
      <c:legendPos val="b"/>
      <c:layout>
        <c:manualLayout>
          <c:xMode val="edge"/>
          <c:yMode val="edge"/>
          <c:x val="0.34098396832925087"/>
          <c:y val="1.4601442929429824E-2"/>
          <c:w val="0.33041933017877589"/>
          <c:h val="4.84181520234362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291477226548867E-2"/>
          <c:y val="7.4747474747474757E-2"/>
          <c:w val="0.93001149787970494"/>
          <c:h val="0.73380120098624035"/>
        </c:manualLayout>
      </c:layout>
      <c:lineChart>
        <c:grouping val="standard"/>
        <c:varyColors val="0"/>
        <c:ser>
          <c:idx val="0"/>
          <c:order val="0"/>
          <c:tx>
            <c:strRef>
              <c:f>Sheet1!$B$1</c:f>
              <c:strCache>
                <c:ptCount val="1"/>
                <c:pt idx="0">
                  <c:v>AK Parti</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69.0</c:v>
                </c:pt>
                <c:pt idx="1">
                  <c:v>71.0</c:v>
                </c:pt>
                <c:pt idx="2">
                  <c:v>74.0</c:v>
                </c:pt>
                <c:pt idx="3">
                  <c:v>91.0</c:v>
                </c:pt>
                <c:pt idx="4">
                  <c:v>77.0</c:v>
                </c:pt>
                <c:pt idx="5">
                  <c:v>57.0</c:v>
                </c:pt>
                <c:pt idx="6">
                  <c:v>58.0</c:v>
                </c:pt>
                <c:pt idx="7">
                  <c:v>59.0</c:v>
                </c:pt>
                <c:pt idx="8">
                  <c:v>67.0</c:v>
                </c:pt>
                <c:pt idx="9">
                  <c:v>61.0</c:v>
                </c:pt>
                <c:pt idx="10">
                  <c:v>66.0</c:v>
                </c:pt>
                <c:pt idx="11">
                  <c:v>60.0</c:v>
                </c:pt>
                <c:pt idx="12">
                  <c:v>58.0</c:v>
                </c:pt>
                <c:pt idx="13">
                  <c:v>67.0</c:v>
                </c:pt>
                <c:pt idx="14">
                  <c:v>56.0</c:v>
                </c:pt>
                <c:pt idx="15">
                  <c:v>62.0</c:v>
                </c:pt>
                <c:pt idx="16">
                  <c:v>53.0</c:v>
                </c:pt>
                <c:pt idx="17">
                  <c:v>58.0</c:v>
                </c:pt>
                <c:pt idx="18">
                  <c:v>60.0</c:v>
                </c:pt>
                <c:pt idx="19">
                  <c:v>60.3</c:v>
                </c:pt>
                <c:pt idx="20">
                  <c:v>55.8</c:v>
                </c:pt>
                <c:pt idx="21">
                  <c:v>55.58555029459331</c:v>
                </c:pt>
                <c:pt idx="22">
                  <c:v>55.58555029459331</c:v>
                </c:pt>
                <c:pt idx="23">
                  <c:v>55.58555029459331</c:v>
                </c:pt>
              </c:numCache>
            </c:numRef>
          </c:val>
          <c:smooth val="1"/>
          <c:extLst>
            <c:ext xmlns:c16="http://schemas.microsoft.com/office/drawing/2014/chart" uri="{C3380CC4-5D6E-409C-BE32-E72D297353CC}">
              <c16:uniqueId val="{00000000-6AD7-4579-94CE-6D95A1F39DB6}"/>
            </c:ext>
          </c:extLst>
        </c:ser>
        <c:ser>
          <c:idx val="1"/>
          <c:order val="1"/>
          <c:tx>
            <c:strRef>
              <c:f>Sheet1!$C$1</c:f>
              <c:strCache>
                <c:ptCount val="1"/>
                <c:pt idx="0">
                  <c:v>CHP</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76.0</c:v>
                </c:pt>
                <c:pt idx="1">
                  <c:v>77.0</c:v>
                </c:pt>
                <c:pt idx="2">
                  <c:v>79.0</c:v>
                </c:pt>
                <c:pt idx="3">
                  <c:v>71.0</c:v>
                </c:pt>
                <c:pt idx="4">
                  <c:v>63.0</c:v>
                </c:pt>
                <c:pt idx="5">
                  <c:v>60.0</c:v>
                </c:pt>
                <c:pt idx="6">
                  <c:v>50.0</c:v>
                </c:pt>
                <c:pt idx="7">
                  <c:v>59.0</c:v>
                </c:pt>
                <c:pt idx="8">
                  <c:v>58.0</c:v>
                </c:pt>
                <c:pt idx="9">
                  <c:v>56.0</c:v>
                </c:pt>
                <c:pt idx="10">
                  <c:v>60.0</c:v>
                </c:pt>
                <c:pt idx="11">
                  <c:v>59.0</c:v>
                </c:pt>
                <c:pt idx="12">
                  <c:v>64.0</c:v>
                </c:pt>
                <c:pt idx="13">
                  <c:v>85.0</c:v>
                </c:pt>
                <c:pt idx="14">
                  <c:v>80.0</c:v>
                </c:pt>
                <c:pt idx="15">
                  <c:v>79.0</c:v>
                </c:pt>
                <c:pt idx="16">
                  <c:v>75.0</c:v>
                </c:pt>
                <c:pt idx="17">
                  <c:v>74.0</c:v>
                </c:pt>
                <c:pt idx="18">
                  <c:v>74.0</c:v>
                </c:pt>
                <c:pt idx="19">
                  <c:v>75.1</c:v>
                </c:pt>
                <c:pt idx="20">
                  <c:v>67.0</c:v>
                </c:pt>
                <c:pt idx="21">
                  <c:v>71.87822809745714</c:v>
                </c:pt>
                <c:pt idx="22">
                  <c:v>71.87822809745714</c:v>
                </c:pt>
                <c:pt idx="23">
                  <c:v>71.87822809745714</c:v>
                </c:pt>
              </c:numCache>
            </c:numRef>
          </c:val>
          <c:smooth val="1"/>
          <c:extLst>
            <c:ext xmlns:c16="http://schemas.microsoft.com/office/drawing/2014/chart" uri="{C3380CC4-5D6E-409C-BE32-E72D297353CC}">
              <c16:uniqueId val="{00000001-6AD7-4579-94CE-6D95A1F39DB6}"/>
            </c:ext>
          </c:extLst>
        </c:ser>
        <c:ser>
          <c:idx val="2"/>
          <c:order val="2"/>
          <c:tx>
            <c:strRef>
              <c:f>Sheet1!$D$1</c:f>
              <c:strCache>
                <c:ptCount val="1"/>
                <c:pt idx="0">
                  <c:v>DEM Parti</c:v>
                </c:pt>
              </c:strCache>
            </c:strRef>
          </c:tx>
          <c:spPr>
            <a:ln w="19050" cap="rnd">
              <a:solidFill>
                <a:srgbClr val="833E97"/>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76.0</c:v>
                </c:pt>
                <c:pt idx="1">
                  <c:v>64.0</c:v>
                </c:pt>
                <c:pt idx="2">
                  <c:v>68.0</c:v>
                </c:pt>
                <c:pt idx="3">
                  <c:v>88.0</c:v>
                </c:pt>
                <c:pt idx="4">
                  <c:v>84.0</c:v>
                </c:pt>
                <c:pt idx="5">
                  <c:v>86.0</c:v>
                </c:pt>
                <c:pt idx="6">
                  <c:v>87.0</c:v>
                </c:pt>
                <c:pt idx="7">
                  <c:v>86.0</c:v>
                </c:pt>
                <c:pt idx="8">
                  <c:v>89.0</c:v>
                </c:pt>
                <c:pt idx="9">
                  <c:v>85.0</c:v>
                </c:pt>
                <c:pt idx="10">
                  <c:v>79.0</c:v>
                </c:pt>
                <c:pt idx="11">
                  <c:v>89.0</c:v>
                </c:pt>
                <c:pt idx="12">
                  <c:v>76.0</c:v>
                </c:pt>
                <c:pt idx="13">
                  <c:v>87.0</c:v>
                </c:pt>
                <c:pt idx="14">
                  <c:v>85.0</c:v>
                </c:pt>
                <c:pt idx="15">
                  <c:v>82.0</c:v>
                </c:pt>
                <c:pt idx="16">
                  <c:v>86.0</c:v>
                </c:pt>
                <c:pt idx="17">
                  <c:v>77.0</c:v>
                </c:pt>
                <c:pt idx="18">
                  <c:v>80.0</c:v>
                </c:pt>
                <c:pt idx="19">
                  <c:v>84.3</c:v>
                </c:pt>
                <c:pt idx="20">
                  <c:v>87.0</c:v>
                </c:pt>
                <c:pt idx="21">
                  <c:v>83.20082897634697</c:v>
                </c:pt>
                <c:pt idx="22">
                  <c:v>83.20082897634697</c:v>
                </c:pt>
                <c:pt idx="23">
                  <c:v>83.20082897634697</c:v>
                </c:pt>
              </c:numCache>
            </c:numRef>
          </c:val>
          <c:smooth val="1"/>
          <c:extLst>
            <c:ext xmlns:c16="http://schemas.microsoft.com/office/drawing/2014/chart" uri="{C3380CC4-5D6E-409C-BE32-E72D297353CC}">
              <c16:uniqueId val="{00000002-6AD7-4579-94CE-6D95A1F39DB6}"/>
            </c:ext>
          </c:extLst>
        </c:ser>
        <c:ser>
          <c:idx val="3"/>
          <c:order val="3"/>
          <c:tx>
            <c:strRef>
              <c:f>Sheet1!$E$1</c:f>
              <c:strCache>
                <c:ptCount val="1"/>
                <c:pt idx="0">
                  <c:v>İYİ Parti</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Sheet1!$E$2:$E$25</c:f>
              <c:numCache>
                <c:formatCode>General</c:formatCode>
                <c:ptCount val="24"/>
                <c:pt idx="0">
                  <c:v>50.0</c:v>
                </c:pt>
                <c:pt idx="1">
                  <c:v>68.0</c:v>
                </c:pt>
                <c:pt idx="2">
                  <c:v>57.0</c:v>
                </c:pt>
                <c:pt idx="3">
                  <c:v>69.0</c:v>
                </c:pt>
                <c:pt idx="4">
                  <c:v>59.0</c:v>
                </c:pt>
                <c:pt idx="5">
                  <c:v>67.0</c:v>
                </c:pt>
                <c:pt idx="6">
                  <c:v>72.0</c:v>
                </c:pt>
                <c:pt idx="7">
                  <c:v>60.0</c:v>
                </c:pt>
                <c:pt idx="8">
                  <c:v>61.0</c:v>
                </c:pt>
                <c:pt idx="9">
                  <c:v>38.0</c:v>
                </c:pt>
                <c:pt idx="10">
                  <c:v>46.0</c:v>
                </c:pt>
                <c:pt idx="11">
                  <c:v>45.0</c:v>
                </c:pt>
                <c:pt idx="12">
                  <c:v>35.0</c:v>
                </c:pt>
                <c:pt idx="13">
                  <c:v>30.0</c:v>
                </c:pt>
                <c:pt idx="14">
                  <c:v>28.0</c:v>
                </c:pt>
                <c:pt idx="15">
                  <c:v>32.0</c:v>
                </c:pt>
                <c:pt idx="16">
                  <c:v>27.0</c:v>
                </c:pt>
                <c:pt idx="17">
                  <c:v>25.0</c:v>
                </c:pt>
                <c:pt idx="18">
                  <c:v>29.0</c:v>
                </c:pt>
                <c:pt idx="19">
                  <c:v>31.1</c:v>
                </c:pt>
                <c:pt idx="20">
                  <c:v>36.8</c:v>
                </c:pt>
                <c:pt idx="21">
                  <c:v>23.9204878573973</c:v>
                </c:pt>
                <c:pt idx="22">
                  <c:v>23.9204878573973</c:v>
                </c:pt>
                <c:pt idx="23">
                  <c:v>23.920487857397298</c:v>
                </c:pt>
              </c:numCache>
            </c:numRef>
          </c:val>
          <c:smooth val="1"/>
          <c:extLst>
            <c:ext xmlns:c16="http://schemas.microsoft.com/office/drawing/2014/chart" uri="{C3380CC4-5D6E-409C-BE32-E72D297353CC}">
              <c16:uniqueId val="{00000003-6AD7-4579-94CE-6D95A1F39DB6}"/>
            </c:ext>
          </c:extLst>
        </c:ser>
        <c:ser>
          <c:idx val="4"/>
          <c:order val="4"/>
          <c:tx>
            <c:strRef>
              <c:f>Sheet1!$F$1</c:f>
              <c:strCache>
                <c:ptCount val="1"/>
                <c:pt idx="0">
                  <c:v>MHP</c:v>
                </c:pt>
              </c:strCache>
            </c:strRef>
          </c:tx>
          <c:spPr>
            <a:ln w="19050" cap="rnd">
              <a:solidFill>
                <a:schemeClr val="accent6"/>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Sheet1!$F$2:$F$25</c:f>
              <c:numCache>
                <c:formatCode>General</c:formatCode>
                <c:ptCount val="24"/>
                <c:pt idx="0">
                  <c:v>43.0</c:v>
                </c:pt>
                <c:pt idx="1">
                  <c:v>54.0</c:v>
                </c:pt>
                <c:pt idx="2">
                  <c:v>56.0</c:v>
                </c:pt>
                <c:pt idx="3">
                  <c:v>88.0</c:v>
                </c:pt>
                <c:pt idx="4">
                  <c:v>84.0</c:v>
                </c:pt>
                <c:pt idx="5">
                  <c:v>74.0</c:v>
                </c:pt>
                <c:pt idx="6">
                  <c:v>69.0</c:v>
                </c:pt>
                <c:pt idx="7">
                  <c:v>79.0</c:v>
                </c:pt>
                <c:pt idx="8">
                  <c:v>81.0</c:v>
                </c:pt>
                <c:pt idx="9">
                  <c:v>70.0</c:v>
                </c:pt>
                <c:pt idx="10">
                  <c:v>68.0</c:v>
                </c:pt>
                <c:pt idx="11">
                  <c:v>71.0</c:v>
                </c:pt>
                <c:pt idx="12">
                  <c:v>62.0</c:v>
                </c:pt>
                <c:pt idx="13">
                  <c:v>58.0</c:v>
                </c:pt>
                <c:pt idx="14">
                  <c:v>57.0</c:v>
                </c:pt>
                <c:pt idx="15">
                  <c:v>64.0</c:v>
                </c:pt>
                <c:pt idx="16">
                  <c:v>65.0</c:v>
                </c:pt>
                <c:pt idx="17">
                  <c:v>73.0</c:v>
                </c:pt>
                <c:pt idx="18">
                  <c:v>71.0</c:v>
                </c:pt>
                <c:pt idx="19">
                  <c:v>68.0</c:v>
                </c:pt>
                <c:pt idx="20">
                  <c:v>58.4</c:v>
                </c:pt>
                <c:pt idx="21">
                  <c:v>62.90640566685232</c:v>
                </c:pt>
                <c:pt idx="22">
                  <c:v>62.90640566685232</c:v>
                </c:pt>
                <c:pt idx="23">
                  <c:v>62.906405666852315</c:v>
                </c:pt>
              </c:numCache>
            </c:numRef>
          </c:val>
          <c:smooth val="1"/>
          <c:extLst>
            <c:ext xmlns:c16="http://schemas.microsoft.com/office/drawing/2014/chart" uri="{C3380CC4-5D6E-409C-BE32-E72D297353CC}">
              <c16:uniqueId val="{00000004-6AD7-4579-94CE-6D95A1F39DB6}"/>
            </c:ext>
          </c:extLst>
        </c:ser>
        <c:dLbls>
          <c:showLegendKey val="0"/>
          <c:showVal val="0"/>
          <c:showCatName val="0"/>
          <c:showSerName val="0"/>
          <c:showPercent val="0"/>
          <c:showBubbleSize val="0"/>
        </c:dLbls>
        <c:smooth val="0"/>
        <c:axId val="396468472"/>
        <c:axId val="396460272"/>
      </c:lineChart>
      <c:catAx>
        <c:axId val="39646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60272"/>
        <c:crosses val="autoZero"/>
        <c:auto val="1"/>
        <c:lblAlgn val="ctr"/>
        <c:lblOffset val="100"/>
        <c:noMultiLvlLbl val="0"/>
      </c:catAx>
      <c:valAx>
        <c:axId val="396460272"/>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68472"/>
        <c:crosses val="autoZero"/>
        <c:crossBetween val="between"/>
        <c:majorUnit val="20"/>
      </c:valAx>
      <c:spPr>
        <a:noFill/>
        <a:ln>
          <a:noFill/>
        </a:ln>
        <a:effectLst/>
      </c:spPr>
    </c:plotArea>
    <c:legend>
      <c:legendPos val="b"/>
      <c:layout>
        <c:manualLayout>
          <c:xMode val="edge"/>
          <c:yMode val="edge"/>
          <c:x val="9.4049663545143297E-2"/>
          <c:y val="1.750516980831935E-2"/>
          <c:w val="0.87140822289189157"/>
          <c:h val="4.815139584824625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90310601864883"/>
          <c:y val="2.093810460492954E-2"/>
          <c:w val="0.67026186887716654"/>
          <c:h val="0.95567041847601153"/>
        </c:manualLayout>
      </c:layout>
      <c:barChart>
        <c:barDir val="bar"/>
        <c:grouping val="clustered"/>
        <c:varyColors val="0"/>
        <c:ser>
          <c:idx val="0"/>
          <c:order val="0"/>
          <c:tx>
            <c:strRef>
              <c:f>Sheet1!$B$1</c:f>
              <c:strCache>
                <c:ptCount val="1"/>
                <c:pt idx="0">
                  <c:v>Success Rate</c:v>
                </c:pt>
              </c:strCache>
            </c:strRef>
          </c:tx>
          <c:spPr>
            <a:solidFill>
              <a:srgbClr val="7B00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Roboto" panose="02000000000000000000" pitchFamily="2" charset="0"/>
                    <a:ea typeface="Roboto" panose="02000000000000000000" pitchFamily="2" charset="0"/>
                    <a:cs typeface="Roboto" panose="02000000000000000000" pitchFamily="2"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Mansur Yavaş</c:v>
                </c:pt>
                <c:pt idx="1">
                  <c:v>Ekrem İmamoğlu</c:v>
                </c:pt>
                <c:pt idx="2">
                  <c:v>Recep Tayyip Erdoğan</c:v>
                </c:pt>
                <c:pt idx="3">
                  <c:v>Özgür Özel</c:v>
                </c:pt>
                <c:pt idx="4">
                  <c:v>Devlet Bahçeli</c:v>
                </c:pt>
                <c:pt idx="5">
                  <c:v>Fatih Erbakan</c:v>
                </c:pt>
                <c:pt idx="6">
                  <c:v>Ümit Özdağ</c:v>
                </c:pt>
                <c:pt idx="7">
                  <c:v>Yavuz Ağıralioğlu</c:v>
                </c:pt>
                <c:pt idx="8">
                  <c:v>Erkan Baş</c:v>
                </c:pt>
                <c:pt idx="9">
                  <c:v>Muharrem İnce</c:v>
                </c:pt>
                <c:pt idx="10">
                  <c:v>Müsavat Dervişoğlu</c:v>
                </c:pt>
                <c:pt idx="11">
                  <c:v>Tülay Hatimoğulları Oruç</c:v>
                </c:pt>
                <c:pt idx="12">
                  <c:v>Mahmut Arıkan</c:v>
                </c:pt>
              </c:strCache>
            </c:strRef>
          </c:cat>
          <c:val>
            <c:numRef>
              <c:f>Sheet1!$B$2:$B$14</c:f>
              <c:numCache>
                <c:formatCode>General</c:formatCode>
                <c:ptCount val="13"/>
                <c:pt idx="0">
                  <c:v>5.4</c:v>
                </c:pt>
                <c:pt idx="1">
                  <c:v>4.8</c:v>
                </c:pt>
                <c:pt idx="2">
                  <c:v>4.7</c:v>
                </c:pt>
                <c:pt idx="3">
                  <c:v>4.0</c:v>
                </c:pt>
                <c:pt idx="4">
                  <c:v>3.6</c:v>
                </c:pt>
                <c:pt idx="5">
                  <c:v>3.5</c:v>
                </c:pt>
                <c:pt idx="6">
                  <c:v>3.4</c:v>
                </c:pt>
                <c:pt idx="7">
                  <c:v>3.3</c:v>
                </c:pt>
                <c:pt idx="8">
                  <c:v>3.1</c:v>
                </c:pt>
                <c:pt idx="9">
                  <c:v>3.1</c:v>
                </c:pt>
                <c:pt idx="10">
                  <c:v>2.8</c:v>
                </c:pt>
                <c:pt idx="11">
                  <c:v>2.5</c:v>
                </c:pt>
                <c:pt idx="12">
                  <c:v>2.3</c:v>
                </c:pt>
              </c:numCache>
            </c:numRef>
          </c:val>
          <c:extLst>
            <c:ext xmlns:c16="http://schemas.microsoft.com/office/drawing/2014/chart" uri="{C3380CC4-5D6E-409C-BE32-E72D297353CC}">
              <c16:uniqueId val="{00000000-AE31-497F-8754-699D8DC33311}"/>
            </c:ext>
          </c:extLst>
        </c:ser>
        <c:dLbls>
          <c:dLblPos val="outEnd"/>
          <c:showLegendKey val="0"/>
          <c:showVal val="1"/>
          <c:showCatName val="0"/>
          <c:showSerName val="0"/>
          <c:showPercent val="0"/>
          <c:showBubbleSize val="0"/>
        </c:dLbls>
        <c:gapWidth val="42"/>
        <c:axId val="625395744"/>
        <c:axId val="618981680"/>
      </c:barChart>
      <c:catAx>
        <c:axId val="625395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n-US"/>
          </a:p>
        </c:txPr>
        <c:crossAx val="618981680"/>
        <c:crosses val="autoZero"/>
        <c:auto val="1"/>
        <c:lblAlgn val="ctr"/>
        <c:lblOffset val="100"/>
        <c:noMultiLvlLbl val="0"/>
      </c:catAx>
      <c:valAx>
        <c:axId val="618981680"/>
        <c:scaling>
          <c:orientation val="minMax"/>
          <c:max val="7"/>
        </c:scaling>
        <c:delete val="1"/>
        <c:axPos val="t"/>
        <c:numFmt formatCode="0.0" sourceLinked="1"/>
        <c:majorTickMark val="out"/>
        <c:minorTickMark val="none"/>
        <c:tickLblPos val="nextTo"/>
        <c:crossAx val="62539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tx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61318404124667E-2"/>
          <c:y val="0.15387727272727272"/>
          <c:w val="0.95787728665238836"/>
          <c:h val="0.68211212408758215"/>
        </c:manualLayout>
      </c:layout>
      <c:lineChart>
        <c:grouping val="standard"/>
        <c:varyColors val="0"/>
        <c:ser>
          <c:idx val="0"/>
          <c:order val="0"/>
          <c:tx>
            <c:strRef>
              <c:f>Sheet1!$B$1</c:f>
              <c:strCache>
                <c:ptCount val="1"/>
                <c:pt idx="0">
                  <c:v>Recep Tayyip Erdoğan</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5.2</c:v>
                </c:pt>
                <c:pt idx="1">
                  <c:v>5.3</c:v>
                </c:pt>
                <c:pt idx="2">
                  <c:v>5.2</c:v>
                </c:pt>
                <c:pt idx="3">
                  <c:v>5.6</c:v>
                </c:pt>
                <c:pt idx="4">
                  <c:v>5.3</c:v>
                </c:pt>
                <c:pt idx="5">
                  <c:v>4.5</c:v>
                </c:pt>
                <c:pt idx="6">
                  <c:v>4.7</c:v>
                </c:pt>
                <c:pt idx="7">
                  <c:v>5.0</c:v>
                </c:pt>
                <c:pt idx="8">
                  <c:v>5.1</c:v>
                </c:pt>
                <c:pt idx="9">
                  <c:v>5.1</c:v>
                </c:pt>
                <c:pt idx="10">
                  <c:v>5.1</c:v>
                </c:pt>
                <c:pt idx="11">
                  <c:v>5.0</c:v>
                </c:pt>
                <c:pt idx="12">
                  <c:v>5.0</c:v>
                </c:pt>
                <c:pt idx="13">
                  <c:v>5.1</c:v>
                </c:pt>
                <c:pt idx="14">
                  <c:v>5.0</c:v>
                </c:pt>
                <c:pt idx="15">
                  <c:v>4.9</c:v>
                </c:pt>
                <c:pt idx="16">
                  <c:v>4.4</c:v>
                </c:pt>
                <c:pt idx="17">
                  <c:v>4.7</c:v>
                </c:pt>
                <c:pt idx="18">
                  <c:v>4.8</c:v>
                </c:pt>
                <c:pt idx="19">
                  <c:v>4.841366517117557</c:v>
                </c:pt>
                <c:pt idx="20">
                  <c:v>4.7</c:v>
                </c:pt>
                <c:pt idx="21">
                  <c:v>4.668229830361258</c:v>
                </c:pt>
                <c:pt idx="22">
                  <c:v>4.7</c:v>
                </c:pt>
                <c:pt idx="23">
                  <c:v>4.7</c:v>
                </c:pt>
              </c:numCache>
            </c:numRef>
          </c:val>
          <c:smooth val="1"/>
          <c:extLst>
            <c:ext xmlns:c16="http://schemas.microsoft.com/office/drawing/2014/chart" uri="{C3380CC4-5D6E-409C-BE32-E72D297353CC}">
              <c16:uniqueId val="{00000000-26CE-4D20-B97D-84A7F7755358}"/>
            </c:ext>
          </c:extLst>
        </c:ser>
        <c:ser>
          <c:idx val="1"/>
          <c:order val="1"/>
          <c:tx>
            <c:strRef>
              <c:f>Sheet1!$C$1</c:f>
              <c:strCache>
                <c:ptCount val="1"/>
                <c:pt idx="0">
                  <c:v>Özgür Özel</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9">
                  <c:v>3.5</c:v>
                </c:pt>
                <c:pt idx="10">
                  <c:v>3.4</c:v>
                </c:pt>
                <c:pt idx="11">
                  <c:v>3.4</c:v>
                </c:pt>
                <c:pt idx="12">
                  <c:v>3.4</c:v>
                </c:pt>
                <c:pt idx="13">
                  <c:v>4.6</c:v>
                </c:pt>
                <c:pt idx="14">
                  <c:v>4.9</c:v>
                </c:pt>
                <c:pt idx="15">
                  <c:v>4.7</c:v>
                </c:pt>
                <c:pt idx="16">
                  <c:v>4.7</c:v>
                </c:pt>
                <c:pt idx="17">
                  <c:v>4.3</c:v>
                </c:pt>
                <c:pt idx="18">
                  <c:v>4.3</c:v>
                </c:pt>
                <c:pt idx="19">
                  <c:v>4.198312688246488</c:v>
                </c:pt>
                <c:pt idx="20">
                  <c:v>4.0</c:v>
                </c:pt>
                <c:pt idx="21">
                  <c:v>4.02336090451931</c:v>
                </c:pt>
                <c:pt idx="22">
                  <c:v>4.0</c:v>
                </c:pt>
                <c:pt idx="23">
                  <c:v>4.0</c:v>
                </c:pt>
              </c:numCache>
            </c:numRef>
          </c:val>
          <c:smooth val="1"/>
          <c:extLst>
            <c:ext xmlns:c16="http://schemas.microsoft.com/office/drawing/2014/chart" uri="{C3380CC4-5D6E-409C-BE32-E72D297353CC}">
              <c16:uniqueId val="{00000001-26CE-4D20-B97D-84A7F7755358}"/>
            </c:ext>
          </c:extLst>
        </c:ser>
        <c:ser>
          <c:idx val="2"/>
          <c:order val="2"/>
          <c:tx>
            <c:strRef>
              <c:f>Sheet1!$D$1</c:f>
              <c:strCache>
                <c:ptCount val="1"/>
                <c:pt idx="0">
                  <c:v>Devlet Bahçeli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3.4</c:v>
                </c:pt>
                <c:pt idx="1">
                  <c:v>3.5</c:v>
                </c:pt>
                <c:pt idx="2">
                  <c:v>3.4</c:v>
                </c:pt>
                <c:pt idx="3">
                  <c:v>3.9</c:v>
                </c:pt>
                <c:pt idx="4">
                  <c:v>3.7</c:v>
                </c:pt>
                <c:pt idx="5">
                  <c:v>3.6</c:v>
                </c:pt>
                <c:pt idx="6">
                  <c:v>3.3</c:v>
                </c:pt>
                <c:pt idx="7">
                  <c:v>3.6</c:v>
                </c:pt>
                <c:pt idx="8">
                  <c:v>3.9</c:v>
                </c:pt>
                <c:pt idx="9">
                  <c:v>3.8</c:v>
                </c:pt>
                <c:pt idx="10">
                  <c:v>3.7</c:v>
                </c:pt>
                <c:pt idx="11">
                  <c:v>3.6</c:v>
                </c:pt>
                <c:pt idx="12">
                  <c:v>3.6</c:v>
                </c:pt>
                <c:pt idx="13">
                  <c:v>3.5</c:v>
                </c:pt>
                <c:pt idx="14">
                  <c:v>3.7</c:v>
                </c:pt>
                <c:pt idx="15">
                  <c:v>3.6</c:v>
                </c:pt>
                <c:pt idx="16">
                  <c:v>3.6</c:v>
                </c:pt>
                <c:pt idx="17">
                  <c:v>3.8</c:v>
                </c:pt>
                <c:pt idx="18">
                  <c:v>3.7</c:v>
                </c:pt>
                <c:pt idx="19">
                  <c:v>3.779049405605619</c:v>
                </c:pt>
                <c:pt idx="20">
                  <c:v>3.6</c:v>
                </c:pt>
                <c:pt idx="21">
                  <c:v>3.581298383613719</c:v>
                </c:pt>
                <c:pt idx="22">
                  <c:v>3.6</c:v>
                </c:pt>
                <c:pt idx="23">
                  <c:v>3.6</c:v>
                </c:pt>
              </c:numCache>
            </c:numRef>
          </c:val>
          <c:smooth val="1"/>
          <c:extLst>
            <c:ext xmlns:c16="http://schemas.microsoft.com/office/drawing/2014/chart" uri="{C3380CC4-5D6E-409C-BE32-E72D297353CC}">
              <c16:uniqueId val="{00000002-26CE-4D20-B97D-84A7F7755358}"/>
            </c:ext>
          </c:extLst>
        </c:ser>
        <c:ser>
          <c:idx val="3"/>
          <c:order val="3"/>
          <c:tx>
            <c:strRef>
              <c:f>Sheet1!$E$1</c:f>
              <c:strCache>
                <c:ptCount val="1"/>
                <c:pt idx="0">
                  <c:v>Ekrem İmamoğlu</c:v>
                </c:pt>
              </c:strCache>
            </c:strRef>
          </c:tx>
          <c:spPr>
            <a:ln w="19050" cap="rnd">
              <a:solidFill>
                <a:schemeClr val="accent6"/>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Sheet1!$E$2:$E$25</c:f>
              <c:numCache>
                <c:formatCode>General</c:formatCode>
                <c:ptCount val="24"/>
                <c:pt idx="13">
                  <c:v>5.7</c:v>
                </c:pt>
                <c:pt idx="14">
                  <c:v>5.5</c:v>
                </c:pt>
                <c:pt idx="15">
                  <c:v>5.2</c:v>
                </c:pt>
                <c:pt idx="16">
                  <c:v>5.2</c:v>
                </c:pt>
                <c:pt idx="17">
                  <c:v>4.9</c:v>
                </c:pt>
                <c:pt idx="18">
                  <c:v>5.0</c:v>
                </c:pt>
                <c:pt idx="19">
                  <c:v>4.868775813067512</c:v>
                </c:pt>
                <c:pt idx="20">
                  <c:v>4.7</c:v>
                </c:pt>
                <c:pt idx="21">
                  <c:v>4.750173918227917</c:v>
                </c:pt>
                <c:pt idx="22">
                  <c:v>4.8</c:v>
                </c:pt>
                <c:pt idx="23">
                  <c:v>4.8</c:v>
                </c:pt>
              </c:numCache>
            </c:numRef>
          </c:val>
          <c:smooth val="1"/>
          <c:extLst>
            <c:ext xmlns:c16="http://schemas.microsoft.com/office/drawing/2014/chart" uri="{C3380CC4-5D6E-409C-BE32-E72D297353CC}">
              <c16:uniqueId val="{00000003-26CE-4D20-B97D-84A7F7755358}"/>
            </c:ext>
          </c:extLst>
        </c:ser>
        <c:ser>
          <c:idx val="4"/>
          <c:order val="4"/>
          <c:tx>
            <c:strRef>
              <c:f>Sheet1!$F$1</c:f>
              <c:strCache>
                <c:ptCount val="1"/>
                <c:pt idx="0">
                  <c:v>Mansur Yavaş</c:v>
                </c:pt>
              </c:strCache>
            </c:strRef>
          </c:tx>
          <c:spPr>
            <a:ln w="19050" cap="rnd">
              <a:solidFill>
                <a:schemeClr val="accent2"/>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Sheet1!$F$2:$F$25</c:f>
              <c:numCache>
                <c:formatCode>General</c:formatCode>
                <c:ptCount val="24"/>
                <c:pt idx="13">
                  <c:v>6.0</c:v>
                </c:pt>
                <c:pt idx="14">
                  <c:v>6.5</c:v>
                </c:pt>
                <c:pt idx="15">
                  <c:v>6.0</c:v>
                </c:pt>
                <c:pt idx="16">
                  <c:v>6.1</c:v>
                </c:pt>
                <c:pt idx="17">
                  <c:v>5.8</c:v>
                </c:pt>
                <c:pt idx="18">
                  <c:v>5.6</c:v>
                </c:pt>
                <c:pt idx="19">
                  <c:v>5.860909972200697</c:v>
                </c:pt>
                <c:pt idx="20">
                  <c:v>5.8</c:v>
                </c:pt>
                <c:pt idx="21">
                  <c:v>5.388612779334578</c:v>
                </c:pt>
                <c:pt idx="22">
                  <c:v>5.4</c:v>
                </c:pt>
                <c:pt idx="23">
                  <c:v>5.4</c:v>
                </c:pt>
              </c:numCache>
            </c:numRef>
          </c:val>
          <c:smooth val="1"/>
          <c:extLst>
            <c:ext xmlns:c16="http://schemas.microsoft.com/office/drawing/2014/chart" uri="{C3380CC4-5D6E-409C-BE32-E72D297353CC}">
              <c16:uniqueId val="{00000004-26CE-4D20-B97D-84A7F7755358}"/>
            </c:ext>
          </c:extLst>
        </c:ser>
        <c:ser>
          <c:idx val="5"/>
          <c:order val="5"/>
          <c:tx>
            <c:strRef>
              <c:f>Sheet1!$G$1</c:f>
              <c:strCache>
                <c:ptCount val="1"/>
                <c:pt idx="0">
                  <c:v>Fatih Erbakan</c:v>
                </c:pt>
              </c:strCache>
            </c:strRef>
          </c:tx>
          <c:spPr>
            <a:ln w="19050" cap="rnd">
              <a:solidFill>
                <a:srgbClr val="833E97"/>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Sheet1!$G$2:$G$25</c:f>
              <c:numCache>
                <c:formatCode>General</c:formatCode>
                <c:ptCount val="24"/>
                <c:pt idx="14">
                  <c:v>4.2</c:v>
                </c:pt>
                <c:pt idx="15">
                  <c:v>4.0</c:v>
                </c:pt>
                <c:pt idx="16">
                  <c:v>3.9</c:v>
                </c:pt>
                <c:pt idx="17">
                  <c:v>3.9</c:v>
                </c:pt>
                <c:pt idx="18">
                  <c:v>3.8</c:v>
                </c:pt>
                <c:pt idx="19">
                  <c:v>3.7</c:v>
                </c:pt>
                <c:pt idx="20">
                  <c:v>3.7</c:v>
                </c:pt>
                <c:pt idx="21">
                  <c:v>3.545382260532714</c:v>
                </c:pt>
                <c:pt idx="22">
                  <c:v>3.5</c:v>
                </c:pt>
                <c:pt idx="23">
                  <c:v>3.5</c:v>
                </c:pt>
              </c:numCache>
            </c:numRef>
          </c:val>
          <c:smooth val="1"/>
          <c:extLst>
            <c:ext xmlns:c16="http://schemas.microsoft.com/office/drawing/2014/chart" uri="{C3380CC4-5D6E-409C-BE32-E72D297353CC}">
              <c16:uniqueId val="{00000005-26CE-4D20-B97D-84A7F7755358}"/>
            </c:ext>
          </c:extLst>
        </c:ser>
        <c:dLbls>
          <c:showLegendKey val="0"/>
          <c:showVal val="0"/>
          <c:showCatName val="0"/>
          <c:showSerName val="0"/>
          <c:showPercent val="0"/>
          <c:showBubbleSize val="0"/>
        </c:dLbls>
        <c:smooth val="0"/>
        <c:axId val="482352920"/>
        <c:axId val="482351936"/>
      </c:lineChart>
      <c:catAx>
        <c:axId val="482352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82351936"/>
        <c:crosses val="autoZero"/>
        <c:auto val="1"/>
        <c:lblAlgn val="ctr"/>
        <c:lblOffset val="100"/>
        <c:noMultiLvlLbl val="0"/>
      </c:catAx>
      <c:valAx>
        <c:axId val="482351936"/>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82352920"/>
        <c:crosses val="autoZero"/>
        <c:crossBetween val="between"/>
        <c:majorUnit val="2"/>
      </c:valAx>
      <c:spPr>
        <a:noFill/>
        <a:ln>
          <a:noFill/>
        </a:ln>
        <a:effectLst/>
      </c:spPr>
    </c:plotArea>
    <c:legend>
      <c:legendPos val="b"/>
      <c:layout>
        <c:manualLayout>
          <c:xMode val="edge"/>
          <c:yMode val="edge"/>
          <c:x val="3.9709593941329759E-2"/>
          <c:y val="1.9757554710552992E-2"/>
          <c:w val="0.93674527256971507"/>
          <c:h val="0.13502748028342101"/>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534108657561714E-2"/>
          <c:y val="0.1611765843990694"/>
          <c:w val="0.95674675531250286"/>
          <c:h val="0.67164016457899522"/>
        </c:manualLayout>
      </c:layout>
      <c:lineChart>
        <c:grouping val="standard"/>
        <c:varyColors val="0"/>
        <c:ser>
          <c:idx val="0"/>
          <c:order val="0"/>
          <c:tx>
            <c:strRef>
              <c:f>Sheet1!$B$1</c:f>
              <c:strCache>
                <c:ptCount val="1"/>
                <c:pt idx="0">
                  <c:v>Muharrem İnce</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3.9</c:v>
                </c:pt>
                <c:pt idx="1">
                  <c:v>4.3</c:v>
                </c:pt>
                <c:pt idx="2">
                  <c:v>3.6</c:v>
                </c:pt>
                <c:pt idx="3">
                  <c:v>3.0</c:v>
                </c:pt>
                <c:pt idx="4">
                  <c:v>2.9</c:v>
                </c:pt>
                <c:pt idx="5">
                  <c:v>2.8</c:v>
                </c:pt>
                <c:pt idx="6">
                  <c:v>2.9</c:v>
                </c:pt>
                <c:pt idx="7">
                  <c:v>3.1</c:v>
                </c:pt>
                <c:pt idx="8">
                  <c:v>3.0</c:v>
                </c:pt>
                <c:pt idx="9">
                  <c:v>3.1</c:v>
                </c:pt>
                <c:pt idx="10">
                  <c:v>3.0</c:v>
                </c:pt>
                <c:pt idx="11">
                  <c:v>3.1</c:v>
                </c:pt>
                <c:pt idx="12">
                  <c:v>3.0</c:v>
                </c:pt>
                <c:pt idx="13">
                  <c:v>2.9</c:v>
                </c:pt>
                <c:pt idx="14">
                  <c:v>3.2</c:v>
                </c:pt>
                <c:pt idx="15">
                  <c:v>3.0</c:v>
                </c:pt>
                <c:pt idx="16">
                  <c:v>3.2</c:v>
                </c:pt>
                <c:pt idx="17">
                  <c:v>3.2</c:v>
                </c:pt>
                <c:pt idx="18">
                  <c:v>3.0</c:v>
                </c:pt>
                <c:pt idx="19">
                  <c:v>3.061346551153556</c:v>
                </c:pt>
                <c:pt idx="20">
                  <c:v>3.2</c:v>
                </c:pt>
                <c:pt idx="21">
                  <c:v>3.136917341489033</c:v>
                </c:pt>
                <c:pt idx="22">
                  <c:v>3.1</c:v>
                </c:pt>
                <c:pt idx="23">
                  <c:v>3.1</c:v>
                </c:pt>
              </c:numCache>
            </c:numRef>
          </c:val>
          <c:smooth val="1"/>
          <c:extLst>
            <c:ext xmlns:c16="http://schemas.microsoft.com/office/drawing/2014/chart" uri="{C3380CC4-5D6E-409C-BE32-E72D297353CC}">
              <c16:uniqueId val="{00000000-1750-402F-B96C-148A83123D97}"/>
            </c:ext>
          </c:extLst>
        </c:ser>
        <c:ser>
          <c:idx val="1"/>
          <c:order val="1"/>
          <c:tx>
            <c:strRef>
              <c:f>Sheet1!$C$1</c:f>
              <c:strCache>
                <c:ptCount val="1"/>
                <c:pt idx="0">
                  <c:v>Erkan Baş</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3.4</c:v>
                </c:pt>
                <c:pt idx="1">
                  <c:v>3.3</c:v>
                </c:pt>
                <c:pt idx="2">
                  <c:v>3.1</c:v>
                </c:pt>
                <c:pt idx="3">
                  <c:v>3.1</c:v>
                </c:pt>
                <c:pt idx="4">
                  <c:v>2.7</c:v>
                </c:pt>
                <c:pt idx="5">
                  <c:v>2.9</c:v>
                </c:pt>
                <c:pt idx="6">
                  <c:v>2.8</c:v>
                </c:pt>
                <c:pt idx="7">
                  <c:v>3.0</c:v>
                </c:pt>
                <c:pt idx="8">
                  <c:v>2.8</c:v>
                </c:pt>
                <c:pt idx="9">
                  <c:v>2.8</c:v>
                </c:pt>
                <c:pt idx="10">
                  <c:v>2.7</c:v>
                </c:pt>
                <c:pt idx="11">
                  <c:v>2.9</c:v>
                </c:pt>
                <c:pt idx="12">
                  <c:v>2.8</c:v>
                </c:pt>
                <c:pt idx="13">
                  <c:v>3.0</c:v>
                </c:pt>
                <c:pt idx="14">
                  <c:v>3.4</c:v>
                </c:pt>
                <c:pt idx="15">
                  <c:v>3.3</c:v>
                </c:pt>
                <c:pt idx="16">
                  <c:v>3.2</c:v>
                </c:pt>
                <c:pt idx="17">
                  <c:v>3.3</c:v>
                </c:pt>
                <c:pt idx="18">
                  <c:v>3.3</c:v>
                </c:pt>
                <c:pt idx="19">
                  <c:v>3.181415429162855</c:v>
                </c:pt>
                <c:pt idx="20">
                  <c:v>3.0</c:v>
                </c:pt>
                <c:pt idx="21">
                  <c:v>3.144475166962543</c:v>
                </c:pt>
                <c:pt idx="22">
                  <c:v>3.1</c:v>
                </c:pt>
                <c:pt idx="23">
                  <c:v>3.1</c:v>
                </c:pt>
              </c:numCache>
            </c:numRef>
          </c:val>
          <c:smooth val="1"/>
          <c:extLst>
            <c:ext xmlns:c16="http://schemas.microsoft.com/office/drawing/2014/chart" uri="{C3380CC4-5D6E-409C-BE32-E72D297353CC}">
              <c16:uniqueId val="{00000001-1750-402F-B96C-148A83123D97}"/>
            </c:ext>
          </c:extLst>
        </c:ser>
        <c:ser>
          <c:idx val="2"/>
          <c:order val="2"/>
          <c:tx>
            <c:strRef>
              <c:f>Sheet1!$D$1</c:f>
              <c:strCache>
                <c:ptCount val="1"/>
                <c:pt idx="0">
                  <c:v>Ümit Özdağ</c:v>
                </c:pt>
              </c:strCache>
            </c:strRef>
          </c:tx>
          <c:spPr>
            <a:ln w="19050" cap="rnd">
              <a:solidFill>
                <a:schemeClr val="accent6"/>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2.9</c:v>
                </c:pt>
                <c:pt idx="1">
                  <c:v>2.8</c:v>
                </c:pt>
                <c:pt idx="2">
                  <c:v>2.5</c:v>
                </c:pt>
                <c:pt idx="3">
                  <c:v>3.2</c:v>
                </c:pt>
                <c:pt idx="4">
                  <c:v>2.8</c:v>
                </c:pt>
                <c:pt idx="5">
                  <c:v>3.1</c:v>
                </c:pt>
                <c:pt idx="6">
                  <c:v>2.9</c:v>
                </c:pt>
                <c:pt idx="7">
                  <c:v>3.1</c:v>
                </c:pt>
                <c:pt idx="8">
                  <c:v>3.0</c:v>
                </c:pt>
                <c:pt idx="9">
                  <c:v>2.9</c:v>
                </c:pt>
                <c:pt idx="10">
                  <c:v>2.8</c:v>
                </c:pt>
                <c:pt idx="11">
                  <c:v>3.0</c:v>
                </c:pt>
                <c:pt idx="12">
                  <c:v>3.0</c:v>
                </c:pt>
                <c:pt idx="13">
                  <c:v>3.1</c:v>
                </c:pt>
                <c:pt idx="14">
                  <c:v>3.6</c:v>
                </c:pt>
                <c:pt idx="15">
                  <c:v>3.1</c:v>
                </c:pt>
                <c:pt idx="16">
                  <c:v>3.6</c:v>
                </c:pt>
                <c:pt idx="17">
                  <c:v>3.4</c:v>
                </c:pt>
                <c:pt idx="18">
                  <c:v>3.3</c:v>
                </c:pt>
                <c:pt idx="19">
                  <c:v>3.479605073040766</c:v>
                </c:pt>
                <c:pt idx="20">
                  <c:v>3.5</c:v>
                </c:pt>
                <c:pt idx="21">
                  <c:v>3.393184346399933</c:v>
                </c:pt>
                <c:pt idx="22">
                  <c:v>3.4</c:v>
                </c:pt>
                <c:pt idx="23">
                  <c:v>3.4</c:v>
                </c:pt>
              </c:numCache>
            </c:numRef>
          </c:val>
          <c:smooth val="1"/>
          <c:extLst>
            <c:ext xmlns:c16="http://schemas.microsoft.com/office/drawing/2014/chart" uri="{C3380CC4-5D6E-409C-BE32-E72D297353CC}">
              <c16:uniqueId val="{00000002-1750-402F-B96C-148A83123D97}"/>
            </c:ext>
          </c:extLst>
        </c:ser>
        <c:ser>
          <c:idx val="3"/>
          <c:order val="3"/>
          <c:tx>
            <c:strRef>
              <c:f>Sheet1!$E$1</c:f>
              <c:strCache>
                <c:ptCount val="1"/>
                <c:pt idx="0">
                  <c:v>Müsavat Dervişoğlu</c:v>
                </c:pt>
              </c:strCache>
            </c:strRef>
          </c:tx>
          <c:spPr>
            <a:ln w="19050" cap="rnd">
              <a:solidFill>
                <a:schemeClr val="accent2"/>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Sheet1!$E$2:$E$25</c:f>
              <c:numCache>
                <c:formatCode>General</c:formatCode>
                <c:ptCount val="24"/>
                <c:pt idx="14">
                  <c:v>2.9</c:v>
                </c:pt>
                <c:pt idx="15">
                  <c:v>2.7</c:v>
                </c:pt>
                <c:pt idx="16">
                  <c:v>2.8</c:v>
                </c:pt>
                <c:pt idx="17">
                  <c:v>2.8</c:v>
                </c:pt>
                <c:pt idx="18">
                  <c:v>3.0</c:v>
                </c:pt>
                <c:pt idx="19">
                  <c:v>2.982627022452376</c:v>
                </c:pt>
                <c:pt idx="20">
                  <c:v>3.0</c:v>
                </c:pt>
                <c:pt idx="21">
                  <c:v>2.789103937606042</c:v>
                </c:pt>
                <c:pt idx="22">
                  <c:v>2.8</c:v>
                </c:pt>
                <c:pt idx="23">
                  <c:v>2.8</c:v>
                </c:pt>
              </c:numCache>
            </c:numRef>
          </c:val>
          <c:smooth val="1"/>
          <c:extLst>
            <c:ext xmlns:c16="http://schemas.microsoft.com/office/drawing/2014/chart" uri="{C3380CC4-5D6E-409C-BE32-E72D297353CC}">
              <c16:uniqueId val="{00000003-1750-402F-B96C-148A83123D97}"/>
            </c:ext>
          </c:extLst>
        </c:ser>
        <c:ser>
          <c:idx val="4"/>
          <c:order val="4"/>
          <c:tx>
            <c:strRef>
              <c:f>Sheet1!$F$1</c:f>
              <c:strCache>
                <c:ptCount val="1"/>
                <c:pt idx="0">
                  <c:v>Tülay Hatimoğulları Oruç</c:v>
                </c:pt>
              </c:strCache>
            </c:strRef>
          </c:tx>
          <c:spPr>
            <a:ln w="19050" cap="rnd">
              <a:solidFill>
                <a:srgbClr val="833E97"/>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Sheet1!$F$2:$F$25</c:f>
              <c:numCache>
                <c:formatCode>General</c:formatCode>
                <c:ptCount val="24"/>
                <c:pt idx="14">
                  <c:v>2.9</c:v>
                </c:pt>
                <c:pt idx="15">
                  <c:v>3.0</c:v>
                </c:pt>
                <c:pt idx="16">
                  <c:v>2.7</c:v>
                </c:pt>
                <c:pt idx="17">
                  <c:v>2.7</c:v>
                </c:pt>
                <c:pt idx="18">
                  <c:v>3.3</c:v>
                </c:pt>
                <c:pt idx="19">
                  <c:v>2.763589786939081</c:v>
                </c:pt>
                <c:pt idx="20">
                  <c:v>2.6</c:v>
                </c:pt>
                <c:pt idx="21">
                  <c:v>2.528314267859178</c:v>
                </c:pt>
                <c:pt idx="22">
                  <c:v>2.5</c:v>
                </c:pt>
                <c:pt idx="23">
                  <c:v>2.5</c:v>
                </c:pt>
              </c:numCache>
            </c:numRef>
          </c:val>
          <c:smooth val="1"/>
          <c:extLst>
            <c:ext xmlns:c16="http://schemas.microsoft.com/office/drawing/2014/chart" uri="{C3380CC4-5D6E-409C-BE32-E72D297353CC}">
              <c16:uniqueId val="{00000004-1750-402F-B96C-148A83123D97}"/>
            </c:ext>
          </c:extLst>
        </c:ser>
        <c:ser>
          <c:idx val="5"/>
          <c:order val="5"/>
          <c:tx>
            <c:strRef>
              <c:f>Sheet1!$G$1</c:f>
              <c:strCache>
                <c:ptCount val="1"/>
                <c:pt idx="0">
                  <c:v>Yavuz Ağıralioğlu</c:v>
                </c:pt>
              </c:strCache>
            </c:strRef>
          </c:tx>
          <c:spPr>
            <a:ln w="19050" cap="rnd">
              <a:solidFill>
                <a:schemeClr val="accent1"/>
              </a:solidFill>
              <a:round/>
            </a:ln>
            <a:effectLst/>
          </c:spPr>
          <c:marker>
            <c:symbol val="none"/>
          </c:marker>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Sheet1!$G$2:$G$25</c:f>
              <c:numCache>
                <c:formatCode>General</c:formatCode>
                <c:ptCount val="24"/>
                <c:pt idx="20">
                  <c:v>3.5</c:v>
                </c:pt>
                <c:pt idx="21">
                  <c:v>3.269593477921477</c:v>
                </c:pt>
                <c:pt idx="22">
                  <c:v>3.3</c:v>
                </c:pt>
                <c:pt idx="23">
                  <c:v>3.3</c:v>
                </c:pt>
              </c:numCache>
            </c:numRef>
          </c:val>
          <c:smooth val="0"/>
          <c:extLst>
            <c:ext xmlns:c16="http://schemas.microsoft.com/office/drawing/2014/chart" uri="{C3380CC4-5D6E-409C-BE32-E72D297353CC}">
              <c16:uniqueId val="{00000005-1750-402F-B96C-148A83123D97}"/>
            </c:ext>
          </c:extLst>
        </c:ser>
        <c:ser>
          <c:idx val="6"/>
          <c:order val="6"/>
          <c:tx>
            <c:strRef>
              <c:f>Sheet1!$H$1</c:f>
              <c:strCache>
                <c:ptCount val="1"/>
                <c:pt idx="0">
                  <c:v>Mahmut Arıkan</c:v>
                </c:pt>
              </c:strCache>
            </c:strRef>
          </c:tx>
          <c:spPr>
            <a:ln w="14605" cap="rnd">
              <a:solidFill>
                <a:schemeClr val="accent1">
                  <a:lumMod val="60000"/>
                </a:schemeClr>
              </a:solidFill>
              <a:round/>
            </a:ln>
            <a:effectLst/>
          </c:spPr>
          <c:marker>
            <c:symbol val="none"/>
          </c:marker>
          <c:dPt>
            <c:idx val="38"/>
            <c:marker>
              <c:symbol val="none"/>
            </c:marker>
            <c:bubble3D val="0"/>
            <c:spPr>
              <a:ln w="19050" cap="rnd">
                <a:solidFill>
                  <a:srgbClr val="C00000"/>
                </a:solidFill>
                <a:round/>
              </a:ln>
              <a:effectLst/>
            </c:spPr>
            <c:extLst>
              <c:ext xmlns:c16="http://schemas.microsoft.com/office/drawing/2014/chart" uri="{C3380CC4-5D6E-409C-BE32-E72D297353CC}">
                <c16:uniqueId val="{00000007-1750-402F-B96C-148A83123D97}"/>
              </c:ext>
            </c:extLst>
          </c:dPt>
          <c:cat>
            <c:strRef>
              <c:f>Sheet1!$A$2:$A$25</c:f>
              <c:strCache>
                <c:ptCount val="24"/>
                <c:pt idx="0">
                  <c:v>Şub.23</c:v>
                </c:pt>
                <c:pt idx="1">
                  <c:v>Mar.23</c:v>
                </c:pt>
                <c:pt idx="2">
                  <c:v>Nis.23</c:v>
                </c:pt>
                <c:pt idx="3">
                  <c:v>Haz.23</c:v>
                </c:pt>
                <c:pt idx="4">
                  <c:v>Tem.23</c:v>
                </c:pt>
                <c:pt idx="5">
                  <c:v>Ağu.22</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Sheet1!$H$2:$H$25</c:f>
              <c:numCache>
                <c:formatCode>General</c:formatCode>
                <c:ptCount val="24"/>
                <c:pt idx="20">
                  <c:v>2.3</c:v>
                </c:pt>
                <c:pt idx="21">
                  <c:v>2.3</c:v>
                </c:pt>
                <c:pt idx="22">
                  <c:v>2.3</c:v>
                </c:pt>
                <c:pt idx="23">
                  <c:v>2.3</c:v>
                </c:pt>
              </c:numCache>
            </c:numRef>
          </c:val>
          <c:smooth val="0"/>
          <c:extLst>
            <c:ext xmlns:c16="http://schemas.microsoft.com/office/drawing/2014/chart" uri="{C3380CC4-5D6E-409C-BE32-E72D297353CC}">
              <c16:uniqueId val="{00000008-1750-402F-B96C-148A83123D97}"/>
            </c:ext>
          </c:extLst>
        </c:ser>
        <c:dLbls>
          <c:showLegendKey val="0"/>
          <c:showVal val="0"/>
          <c:showCatName val="0"/>
          <c:showSerName val="0"/>
          <c:showPercent val="0"/>
          <c:showBubbleSize val="0"/>
        </c:dLbls>
        <c:smooth val="0"/>
        <c:axId val="527240888"/>
        <c:axId val="527249088"/>
      </c:lineChart>
      <c:catAx>
        <c:axId val="527240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527249088"/>
        <c:crosses val="autoZero"/>
        <c:auto val="1"/>
        <c:lblAlgn val="ctr"/>
        <c:lblOffset val="100"/>
        <c:noMultiLvlLbl val="0"/>
      </c:catAx>
      <c:valAx>
        <c:axId val="52724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527240888"/>
        <c:crosses val="autoZero"/>
        <c:crossBetween val="between"/>
        <c:majorUnit val="1"/>
      </c:valAx>
      <c:spPr>
        <a:noFill/>
        <a:ln>
          <a:noFill/>
        </a:ln>
        <a:effectLst/>
      </c:spPr>
    </c:plotArea>
    <c:legend>
      <c:legendPos val="b"/>
      <c:layout>
        <c:manualLayout>
          <c:xMode val="edge"/>
          <c:yMode val="edge"/>
          <c:x val="4.8062382548473047E-3"/>
          <c:y val="1.1108214513726325E-2"/>
          <c:w val="0.99351928102391107"/>
          <c:h val="0.13725050856051377"/>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325037595003589E-2"/>
          <c:y val="7.8099643666105251E-2"/>
          <c:w val="0.93653399807621962"/>
          <c:h val="0.72840025956847254"/>
        </c:manualLayout>
      </c:layout>
      <c:lineChart>
        <c:grouping val="standard"/>
        <c:varyColors val="0"/>
        <c:ser>
          <c:idx val="0"/>
          <c:order val="0"/>
          <c:tx>
            <c:strRef>
              <c:f>Sheet1!$B$1</c:f>
              <c:strCache>
                <c:ptCount val="1"/>
                <c:pt idx="0">
                  <c:v>Çok kötü / Kötü</c:v>
                </c:pt>
              </c:strCache>
            </c:strRef>
          </c:tx>
          <c:spPr>
            <a:ln w="25400" cap="rnd">
              <a:solidFill>
                <a:srgbClr val="FF0000"/>
              </a:solidFill>
              <a:round/>
            </a:ln>
            <a:effectLst/>
          </c:spPr>
          <c:marker>
            <c:symbol val="none"/>
          </c:marker>
          <c:dLbls>
            <c:dLbl>
              <c:idx val="5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46E-400B-B250-83337ECDF72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 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69.0</c:v>
                </c:pt>
                <c:pt idx="1">
                  <c:v>68.0</c:v>
                </c:pt>
                <c:pt idx="2">
                  <c:v>63.0</c:v>
                </c:pt>
                <c:pt idx="3">
                  <c:v>71.0</c:v>
                </c:pt>
                <c:pt idx="4">
                  <c:v>72.0</c:v>
                </c:pt>
                <c:pt idx="5">
                  <c:v>81.0</c:v>
                </c:pt>
                <c:pt idx="6">
                  <c:v>78.0</c:v>
                </c:pt>
                <c:pt idx="7">
                  <c:v>77.0</c:v>
                </c:pt>
                <c:pt idx="8">
                  <c:v>74.0</c:v>
                </c:pt>
                <c:pt idx="9">
                  <c:v>75.0</c:v>
                </c:pt>
                <c:pt idx="10">
                  <c:v>77.0</c:v>
                </c:pt>
                <c:pt idx="11">
                  <c:v>76.0</c:v>
                </c:pt>
                <c:pt idx="12">
                  <c:v>75.0</c:v>
                </c:pt>
                <c:pt idx="13">
                  <c:v>76.0</c:v>
                </c:pt>
                <c:pt idx="14">
                  <c:v>80.0</c:v>
                </c:pt>
                <c:pt idx="15">
                  <c:v>77.0</c:v>
                </c:pt>
                <c:pt idx="16">
                  <c:v>81.0</c:v>
                </c:pt>
                <c:pt idx="17">
                  <c:v>78.0</c:v>
                </c:pt>
                <c:pt idx="18">
                  <c:v>78.0</c:v>
                </c:pt>
                <c:pt idx="19">
                  <c:v>78.0</c:v>
                </c:pt>
                <c:pt idx="20">
                  <c:v>76.0</c:v>
                </c:pt>
                <c:pt idx="21">
                  <c:v>77.0</c:v>
                </c:pt>
                <c:pt idx="22">
                  <c:v>77.30145985049052</c:v>
                </c:pt>
                <c:pt idx="23">
                  <c:v>77.30145985049052</c:v>
                </c:pt>
              </c:numCache>
            </c:numRef>
          </c:val>
          <c:smooth val="1"/>
          <c:extLst>
            <c:ext xmlns:c16="http://schemas.microsoft.com/office/drawing/2014/chart" uri="{C3380CC4-5D6E-409C-BE32-E72D297353CC}">
              <c16:uniqueId val="{00000001-F46E-400B-B250-83337ECDF729}"/>
            </c:ext>
          </c:extLst>
        </c:ser>
        <c:ser>
          <c:idx val="1"/>
          <c:order val="1"/>
          <c:tx>
            <c:strRef>
              <c:f>Sheet1!$C$1</c:f>
              <c:strCache>
                <c:ptCount val="1"/>
                <c:pt idx="0">
                  <c:v>Ne iyi ne kötü</c:v>
                </c:pt>
              </c:strCache>
            </c:strRef>
          </c:tx>
          <c:spPr>
            <a:ln w="25400" cap="rnd">
              <a:solidFill>
                <a:srgbClr val="002060"/>
              </a:solidFill>
              <a:round/>
            </a:ln>
            <a:effectLst/>
          </c:spPr>
          <c:marker>
            <c:symbol val="none"/>
          </c:marker>
          <c:dLbls>
            <c:dLbl>
              <c:idx val="5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46E-400B-B250-83337ECDF72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 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17.0</c:v>
                </c:pt>
                <c:pt idx="1">
                  <c:v>16.0</c:v>
                </c:pt>
                <c:pt idx="2">
                  <c:v>19.0</c:v>
                </c:pt>
                <c:pt idx="3">
                  <c:v>17.0</c:v>
                </c:pt>
                <c:pt idx="4">
                  <c:v>18.0</c:v>
                </c:pt>
                <c:pt idx="5">
                  <c:v>12.0</c:v>
                </c:pt>
                <c:pt idx="6">
                  <c:v>14.0</c:v>
                </c:pt>
                <c:pt idx="7">
                  <c:v>13.0</c:v>
                </c:pt>
                <c:pt idx="8">
                  <c:v>16.0</c:v>
                </c:pt>
                <c:pt idx="9">
                  <c:v>16.0</c:v>
                </c:pt>
                <c:pt idx="10">
                  <c:v>14.0</c:v>
                </c:pt>
                <c:pt idx="11">
                  <c:v>15.0</c:v>
                </c:pt>
                <c:pt idx="12">
                  <c:v>16.0</c:v>
                </c:pt>
                <c:pt idx="13">
                  <c:v>17.0</c:v>
                </c:pt>
                <c:pt idx="14">
                  <c:v>14.0</c:v>
                </c:pt>
                <c:pt idx="15">
                  <c:v>14.0</c:v>
                </c:pt>
                <c:pt idx="16">
                  <c:v>12.0</c:v>
                </c:pt>
                <c:pt idx="17">
                  <c:v>15.0</c:v>
                </c:pt>
                <c:pt idx="18">
                  <c:v>13.0</c:v>
                </c:pt>
                <c:pt idx="19">
                  <c:v>15.0</c:v>
                </c:pt>
                <c:pt idx="20">
                  <c:v>16.0</c:v>
                </c:pt>
                <c:pt idx="21">
                  <c:v>15.0</c:v>
                </c:pt>
                <c:pt idx="22">
                  <c:v>15.29939494754615</c:v>
                </c:pt>
                <c:pt idx="23">
                  <c:v>15.299394947546146</c:v>
                </c:pt>
              </c:numCache>
            </c:numRef>
          </c:val>
          <c:smooth val="1"/>
          <c:extLst>
            <c:ext xmlns:c16="http://schemas.microsoft.com/office/drawing/2014/chart" uri="{C3380CC4-5D6E-409C-BE32-E72D297353CC}">
              <c16:uniqueId val="{00000003-F46E-400B-B250-83337ECDF729}"/>
            </c:ext>
          </c:extLst>
        </c:ser>
        <c:ser>
          <c:idx val="2"/>
          <c:order val="2"/>
          <c:tx>
            <c:strRef>
              <c:f>Sheet1!$D$1</c:f>
              <c:strCache>
                <c:ptCount val="1"/>
                <c:pt idx="0">
                  <c:v>Çok İyi / İyi</c:v>
                </c:pt>
              </c:strCache>
            </c:strRef>
          </c:tx>
          <c:spPr>
            <a:ln w="25400" cap="rnd">
              <a:solidFill>
                <a:srgbClr val="92D050"/>
              </a:solidFill>
              <a:round/>
            </a:ln>
            <a:effectLst/>
          </c:spPr>
          <c:marker>
            <c:symbol val="none"/>
          </c:marker>
          <c:dLbls>
            <c:dLbl>
              <c:idx val="5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46E-400B-B250-83337ECDF72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 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14.0</c:v>
                </c:pt>
                <c:pt idx="1">
                  <c:v>16.0</c:v>
                </c:pt>
                <c:pt idx="2">
                  <c:v>18.0</c:v>
                </c:pt>
                <c:pt idx="3">
                  <c:v>12.0</c:v>
                </c:pt>
                <c:pt idx="4">
                  <c:v>10.0</c:v>
                </c:pt>
                <c:pt idx="5">
                  <c:v>7.0</c:v>
                </c:pt>
                <c:pt idx="6">
                  <c:v>8.0</c:v>
                </c:pt>
                <c:pt idx="7">
                  <c:v>10.0</c:v>
                </c:pt>
                <c:pt idx="8">
                  <c:v>10.0</c:v>
                </c:pt>
                <c:pt idx="9">
                  <c:v>9.0</c:v>
                </c:pt>
                <c:pt idx="10">
                  <c:v>8.0</c:v>
                </c:pt>
                <c:pt idx="11">
                  <c:v>9.0</c:v>
                </c:pt>
                <c:pt idx="12">
                  <c:v>9.0</c:v>
                </c:pt>
                <c:pt idx="13">
                  <c:v>7.0</c:v>
                </c:pt>
                <c:pt idx="14">
                  <c:v>6.0</c:v>
                </c:pt>
                <c:pt idx="15">
                  <c:v>9.0</c:v>
                </c:pt>
                <c:pt idx="16">
                  <c:v>7.0</c:v>
                </c:pt>
                <c:pt idx="17">
                  <c:v>7.0</c:v>
                </c:pt>
                <c:pt idx="18">
                  <c:v>9.0</c:v>
                </c:pt>
                <c:pt idx="19">
                  <c:v>7.0</c:v>
                </c:pt>
                <c:pt idx="20">
                  <c:v>8.0</c:v>
                </c:pt>
                <c:pt idx="21">
                  <c:v>7.0</c:v>
                </c:pt>
                <c:pt idx="22">
                  <c:v>7.399145201963352</c:v>
                </c:pt>
                <c:pt idx="23">
                  <c:v>7.399145201963352</c:v>
                </c:pt>
              </c:numCache>
            </c:numRef>
          </c:val>
          <c:smooth val="1"/>
          <c:extLst>
            <c:ext xmlns:c16="http://schemas.microsoft.com/office/drawing/2014/chart" uri="{C3380CC4-5D6E-409C-BE32-E72D297353CC}">
              <c16:uniqueId val="{00000005-F46E-400B-B250-83337ECDF729}"/>
            </c:ext>
          </c:extLst>
        </c:ser>
        <c:dLbls>
          <c:showLegendKey val="0"/>
          <c:showVal val="0"/>
          <c:showCatName val="0"/>
          <c:showSerName val="0"/>
          <c:showPercent val="0"/>
          <c:showBubbleSize val="0"/>
        </c:dLbls>
        <c:smooth val="0"/>
        <c:axId val="575640680"/>
        <c:axId val="575648880"/>
      </c:lineChart>
      <c:catAx>
        <c:axId val="575640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75648880"/>
        <c:crosses val="autoZero"/>
        <c:auto val="1"/>
        <c:lblAlgn val="ctr"/>
        <c:lblOffset val="100"/>
        <c:noMultiLvlLbl val="0"/>
      </c:catAx>
      <c:valAx>
        <c:axId val="575648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75640680"/>
        <c:crosses val="autoZero"/>
        <c:crossBetween val="between"/>
        <c:majorUnit val="25"/>
      </c:valAx>
      <c:spPr>
        <a:noFill/>
        <a:ln>
          <a:noFill/>
        </a:ln>
        <a:effectLst/>
      </c:spPr>
    </c:plotArea>
    <c:legend>
      <c:legendPos val="b"/>
      <c:layout>
        <c:manualLayout>
          <c:xMode val="edge"/>
          <c:yMode val="edge"/>
          <c:x val="9.4507011243254932E-2"/>
          <c:y val="1.7200330147945555E-2"/>
          <c:w val="0.8669173990723863"/>
          <c:h val="4.8666676982952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453938921964442E-2"/>
          <c:y val="0.13724440823352127"/>
          <c:w val="0.92326673434199114"/>
          <c:h val="0.71856189320510488"/>
        </c:manualLayout>
      </c:layout>
      <c:lineChart>
        <c:grouping val="standard"/>
        <c:varyColors val="0"/>
        <c:ser>
          <c:idx val="0"/>
          <c:order val="0"/>
          <c:tx>
            <c:strRef>
              <c:f>Sheet1!$B$1</c:f>
              <c:strCache>
                <c:ptCount val="1"/>
                <c:pt idx="0">
                  <c:v>AK Parti</c:v>
                </c:pt>
              </c:strCache>
            </c:strRef>
          </c:tx>
          <c:spPr>
            <a:ln w="28575"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43.0</c:v>
                </c:pt>
                <c:pt idx="1">
                  <c:v>43.0</c:v>
                </c:pt>
                <c:pt idx="2">
                  <c:v>34.0</c:v>
                </c:pt>
                <c:pt idx="3">
                  <c:v>40.0</c:v>
                </c:pt>
                <c:pt idx="4">
                  <c:v>41.0</c:v>
                </c:pt>
                <c:pt idx="5">
                  <c:v>63.0</c:v>
                </c:pt>
                <c:pt idx="6">
                  <c:v>45.0</c:v>
                </c:pt>
                <c:pt idx="7">
                  <c:v>61.0</c:v>
                </c:pt>
                <c:pt idx="8">
                  <c:v>49.0</c:v>
                </c:pt>
                <c:pt idx="9">
                  <c:v>51.0</c:v>
                </c:pt>
                <c:pt idx="10">
                  <c:v>58.0</c:v>
                </c:pt>
                <c:pt idx="11">
                  <c:v>57.0</c:v>
                </c:pt>
                <c:pt idx="12">
                  <c:v>55.0</c:v>
                </c:pt>
                <c:pt idx="13">
                  <c:v>59.0</c:v>
                </c:pt>
                <c:pt idx="14">
                  <c:v>62.0</c:v>
                </c:pt>
                <c:pt idx="15">
                  <c:v>54.0</c:v>
                </c:pt>
                <c:pt idx="16">
                  <c:v>42.0</c:v>
                </c:pt>
                <c:pt idx="17">
                  <c:v>58.0</c:v>
                </c:pt>
                <c:pt idx="18">
                  <c:v>59.0</c:v>
                </c:pt>
                <c:pt idx="19">
                  <c:v>58.0</c:v>
                </c:pt>
                <c:pt idx="20">
                  <c:v>56.17006683052556</c:v>
                </c:pt>
                <c:pt idx="21">
                  <c:v>57.14554392495047</c:v>
                </c:pt>
                <c:pt idx="22">
                  <c:v>39.70286181208542</c:v>
                </c:pt>
                <c:pt idx="23">
                  <c:v>39.70286181208542</c:v>
                </c:pt>
              </c:numCache>
            </c:numRef>
          </c:val>
          <c:smooth val="1"/>
          <c:extLst>
            <c:ext xmlns:c16="http://schemas.microsoft.com/office/drawing/2014/chart" uri="{C3380CC4-5D6E-409C-BE32-E72D297353CC}">
              <c16:uniqueId val="{00000000-D6AC-44D1-94DB-362F3988F56F}"/>
            </c:ext>
          </c:extLst>
        </c:ser>
        <c:ser>
          <c:idx val="1"/>
          <c:order val="1"/>
          <c:tx>
            <c:strRef>
              <c:f>Sheet1!$C$1</c:f>
              <c:strCache>
                <c:ptCount val="1"/>
                <c:pt idx="0">
                  <c:v>CHP</c:v>
                </c:pt>
              </c:strCache>
            </c:strRef>
          </c:tx>
          <c:spPr>
            <a:ln w="28575" cap="rnd">
              <a:solidFill>
                <a:srgbClr val="EF3B45"/>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93.0</c:v>
                </c:pt>
                <c:pt idx="1">
                  <c:v>95.0</c:v>
                </c:pt>
                <c:pt idx="2">
                  <c:v>92.0</c:v>
                </c:pt>
                <c:pt idx="3">
                  <c:v>95.0</c:v>
                </c:pt>
                <c:pt idx="4">
                  <c:v>94.0</c:v>
                </c:pt>
                <c:pt idx="5">
                  <c:v>98.0</c:v>
                </c:pt>
                <c:pt idx="6">
                  <c:v>96.0</c:v>
                </c:pt>
                <c:pt idx="7">
                  <c:v>94.0</c:v>
                </c:pt>
                <c:pt idx="8">
                  <c:v>96.0</c:v>
                </c:pt>
                <c:pt idx="9">
                  <c:v>94.0</c:v>
                </c:pt>
                <c:pt idx="10">
                  <c:v>94.0</c:v>
                </c:pt>
                <c:pt idx="11">
                  <c:v>96.0</c:v>
                </c:pt>
                <c:pt idx="12">
                  <c:v>93.0</c:v>
                </c:pt>
                <c:pt idx="13">
                  <c:v>90.0</c:v>
                </c:pt>
                <c:pt idx="14">
                  <c:v>94.0</c:v>
                </c:pt>
                <c:pt idx="15">
                  <c:v>94.0</c:v>
                </c:pt>
                <c:pt idx="16">
                  <c:v>95.0</c:v>
                </c:pt>
                <c:pt idx="17">
                  <c:v>95.0</c:v>
                </c:pt>
                <c:pt idx="18">
                  <c:v>94.0</c:v>
                </c:pt>
                <c:pt idx="19">
                  <c:v>97.0</c:v>
                </c:pt>
                <c:pt idx="20">
                  <c:v>93.14916144688746</c:v>
                </c:pt>
                <c:pt idx="21">
                  <c:v>96.3824036223229</c:v>
                </c:pt>
                <c:pt idx="22">
                  <c:v>95.86197469163147</c:v>
                </c:pt>
                <c:pt idx="23">
                  <c:v>95.86197469163147</c:v>
                </c:pt>
              </c:numCache>
            </c:numRef>
          </c:val>
          <c:smooth val="1"/>
          <c:extLst>
            <c:ext xmlns:c16="http://schemas.microsoft.com/office/drawing/2014/chart" uri="{C3380CC4-5D6E-409C-BE32-E72D297353CC}">
              <c16:uniqueId val="{00000001-D6AC-44D1-94DB-362F3988F56F}"/>
            </c:ext>
          </c:extLst>
        </c:ser>
        <c:ser>
          <c:idx val="2"/>
          <c:order val="2"/>
          <c:tx>
            <c:strRef>
              <c:f>Sheet1!$D$1</c:f>
              <c:strCache>
                <c:ptCount val="1"/>
                <c:pt idx="0">
                  <c:v>DEM Parti</c:v>
                </c:pt>
              </c:strCache>
            </c:strRef>
          </c:tx>
          <c:spPr>
            <a:ln w="28575" cap="rnd">
              <a:solidFill>
                <a:srgbClr val="833E97"/>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96.0</c:v>
                </c:pt>
                <c:pt idx="1">
                  <c:v>91.0</c:v>
                </c:pt>
                <c:pt idx="2">
                  <c:v>96.0</c:v>
                </c:pt>
                <c:pt idx="3">
                  <c:v>95.0</c:v>
                </c:pt>
                <c:pt idx="4">
                  <c:v>97.0</c:v>
                </c:pt>
                <c:pt idx="5">
                  <c:v>97.0</c:v>
                </c:pt>
                <c:pt idx="6">
                  <c:v>96.0</c:v>
                </c:pt>
                <c:pt idx="7">
                  <c:v>98.0</c:v>
                </c:pt>
                <c:pt idx="8">
                  <c:v>92.0</c:v>
                </c:pt>
                <c:pt idx="9">
                  <c:v>91.0</c:v>
                </c:pt>
                <c:pt idx="10">
                  <c:v>94.0</c:v>
                </c:pt>
                <c:pt idx="11">
                  <c:v>95.0</c:v>
                </c:pt>
                <c:pt idx="12">
                  <c:v>92.0</c:v>
                </c:pt>
                <c:pt idx="13">
                  <c:v>88.0</c:v>
                </c:pt>
                <c:pt idx="14">
                  <c:v>97.0</c:v>
                </c:pt>
                <c:pt idx="15">
                  <c:v>97.0</c:v>
                </c:pt>
                <c:pt idx="16">
                  <c:v>98.0</c:v>
                </c:pt>
                <c:pt idx="17">
                  <c:v>95.0</c:v>
                </c:pt>
                <c:pt idx="18">
                  <c:v>95.0</c:v>
                </c:pt>
                <c:pt idx="19">
                  <c:v>95.0</c:v>
                </c:pt>
                <c:pt idx="20">
                  <c:v>93.00815199199437</c:v>
                </c:pt>
                <c:pt idx="21">
                  <c:v>95.50217321448855</c:v>
                </c:pt>
                <c:pt idx="22">
                  <c:v>96.11363253239345</c:v>
                </c:pt>
                <c:pt idx="23">
                  <c:v>96.11363253239345</c:v>
                </c:pt>
              </c:numCache>
            </c:numRef>
          </c:val>
          <c:smooth val="1"/>
          <c:extLst>
            <c:ext xmlns:c16="http://schemas.microsoft.com/office/drawing/2014/chart" uri="{C3380CC4-5D6E-409C-BE32-E72D297353CC}">
              <c16:uniqueId val="{00000002-D6AC-44D1-94DB-362F3988F56F}"/>
            </c:ext>
          </c:extLst>
        </c:ser>
        <c:ser>
          <c:idx val="3"/>
          <c:order val="3"/>
          <c:tx>
            <c:strRef>
              <c:f>Sheet1!$E$1</c:f>
              <c:strCache>
                <c:ptCount val="1"/>
                <c:pt idx="0">
                  <c:v>İYİ Parti</c:v>
                </c:pt>
              </c:strCache>
            </c:strRef>
          </c:tx>
          <c:spPr>
            <a:ln w="28575"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Sheet1!$E$2:$E$25</c:f>
              <c:numCache>
                <c:formatCode>General</c:formatCode>
                <c:ptCount val="24"/>
                <c:pt idx="0">
                  <c:v>95.0</c:v>
                </c:pt>
                <c:pt idx="1">
                  <c:v>95.0</c:v>
                </c:pt>
                <c:pt idx="2">
                  <c:v>93.0</c:v>
                </c:pt>
                <c:pt idx="3">
                  <c:v>96.0</c:v>
                </c:pt>
                <c:pt idx="4">
                  <c:v>97.0</c:v>
                </c:pt>
                <c:pt idx="5">
                  <c:v>97.0</c:v>
                </c:pt>
                <c:pt idx="6">
                  <c:v>99.0</c:v>
                </c:pt>
                <c:pt idx="7">
                  <c:v>99.0</c:v>
                </c:pt>
                <c:pt idx="8">
                  <c:v>100.0</c:v>
                </c:pt>
                <c:pt idx="9">
                  <c:v>95.0</c:v>
                </c:pt>
                <c:pt idx="10">
                  <c:v>98.0</c:v>
                </c:pt>
                <c:pt idx="11">
                  <c:v>94.0</c:v>
                </c:pt>
                <c:pt idx="12">
                  <c:v>95.0</c:v>
                </c:pt>
                <c:pt idx="13">
                  <c:v>90.0</c:v>
                </c:pt>
                <c:pt idx="14">
                  <c:v>97.0</c:v>
                </c:pt>
                <c:pt idx="15">
                  <c:v>94.0</c:v>
                </c:pt>
                <c:pt idx="16">
                  <c:v>98.0</c:v>
                </c:pt>
                <c:pt idx="17">
                  <c:v>93.0</c:v>
                </c:pt>
                <c:pt idx="18">
                  <c:v>96.0</c:v>
                </c:pt>
                <c:pt idx="19">
                  <c:v>94.0</c:v>
                </c:pt>
                <c:pt idx="20">
                  <c:v>93.10705851179594</c:v>
                </c:pt>
                <c:pt idx="21">
                  <c:v>94.09870639100646</c:v>
                </c:pt>
                <c:pt idx="22">
                  <c:v>92.59097634130491</c:v>
                </c:pt>
                <c:pt idx="23">
                  <c:v>92.59097634130491</c:v>
                </c:pt>
              </c:numCache>
            </c:numRef>
          </c:val>
          <c:smooth val="1"/>
          <c:extLst>
            <c:ext xmlns:c16="http://schemas.microsoft.com/office/drawing/2014/chart" uri="{C3380CC4-5D6E-409C-BE32-E72D297353CC}">
              <c16:uniqueId val="{00000003-D6AC-44D1-94DB-362F3988F56F}"/>
            </c:ext>
          </c:extLst>
        </c:ser>
        <c:ser>
          <c:idx val="4"/>
          <c:order val="4"/>
          <c:tx>
            <c:strRef>
              <c:f>Sheet1!$F$1</c:f>
              <c:strCache>
                <c:ptCount val="1"/>
                <c:pt idx="0">
                  <c:v>MHP</c:v>
                </c:pt>
              </c:strCache>
            </c:strRef>
          </c:tx>
          <c:spPr>
            <a:ln w="28575" cap="rnd">
              <a:solidFill>
                <a:schemeClr val="accent6"/>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Sheet1!$F$2:$F$25</c:f>
              <c:numCache>
                <c:formatCode>General</c:formatCode>
                <c:ptCount val="24"/>
                <c:pt idx="0">
                  <c:v>54.0</c:v>
                </c:pt>
                <c:pt idx="1">
                  <c:v>47.0</c:v>
                </c:pt>
                <c:pt idx="2">
                  <c:v>43.0</c:v>
                </c:pt>
                <c:pt idx="3">
                  <c:v>33.0</c:v>
                </c:pt>
                <c:pt idx="4">
                  <c:v>51.0</c:v>
                </c:pt>
                <c:pt idx="5">
                  <c:v>54.0</c:v>
                </c:pt>
                <c:pt idx="6">
                  <c:v>50.0</c:v>
                </c:pt>
                <c:pt idx="7">
                  <c:v>45.0</c:v>
                </c:pt>
                <c:pt idx="8">
                  <c:v>45.0</c:v>
                </c:pt>
                <c:pt idx="9">
                  <c:v>58.0</c:v>
                </c:pt>
                <c:pt idx="10">
                  <c:v>56.0</c:v>
                </c:pt>
                <c:pt idx="11">
                  <c:v>54.0</c:v>
                </c:pt>
                <c:pt idx="12">
                  <c:v>51.0</c:v>
                </c:pt>
                <c:pt idx="13">
                  <c:v>67.0</c:v>
                </c:pt>
                <c:pt idx="14">
                  <c:v>64.0</c:v>
                </c:pt>
                <c:pt idx="15">
                  <c:v>64.0</c:v>
                </c:pt>
                <c:pt idx="16">
                  <c:v>61.0</c:v>
                </c:pt>
                <c:pt idx="17">
                  <c:v>60.0</c:v>
                </c:pt>
                <c:pt idx="18">
                  <c:v>59.0</c:v>
                </c:pt>
                <c:pt idx="19">
                  <c:v>56.0</c:v>
                </c:pt>
                <c:pt idx="20">
                  <c:v>48.34639220612065</c:v>
                </c:pt>
                <c:pt idx="21">
                  <c:v>56.34883966779586</c:v>
                </c:pt>
                <c:pt idx="22">
                  <c:v>43.55605451008564</c:v>
                </c:pt>
                <c:pt idx="23">
                  <c:v>43.55605451008564</c:v>
                </c:pt>
              </c:numCache>
            </c:numRef>
          </c:val>
          <c:smooth val="1"/>
          <c:extLst>
            <c:ext xmlns:c16="http://schemas.microsoft.com/office/drawing/2014/chart" uri="{C3380CC4-5D6E-409C-BE32-E72D297353CC}">
              <c16:uniqueId val="{00000004-D6AC-44D1-94DB-362F3988F56F}"/>
            </c:ext>
          </c:extLst>
        </c:ser>
        <c:dLbls>
          <c:showLegendKey val="0"/>
          <c:showVal val="0"/>
          <c:showCatName val="0"/>
          <c:showSerName val="0"/>
          <c:showPercent val="0"/>
          <c:showBubbleSize val="0"/>
        </c:dLbls>
        <c:smooth val="0"/>
        <c:axId val="417859600"/>
        <c:axId val="417868240"/>
      </c:lineChart>
      <c:catAx>
        <c:axId val="4178596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17868240"/>
        <c:crosses val="autoZero"/>
        <c:auto val="1"/>
        <c:lblAlgn val="ctr"/>
        <c:lblOffset val="100"/>
        <c:noMultiLvlLbl val="1"/>
      </c:catAx>
      <c:valAx>
        <c:axId val="4178682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17859600"/>
        <c:crosses val="autoZero"/>
        <c:crossBetween val="between"/>
        <c:majorUnit val="20"/>
      </c:valAx>
      <c:spPr>
        <a:noFill/>
        <a:ln>
          <a:noFill/>
        </a:ln>
        <a:effectLst/>
      </c:spPr>
    </c:plotArea>
    <c:legend>
      <c:legendPos val="t"/>
      <c:layout>
        <c:manualLayout>
          <c:xMode val="edge"/>
          <c:yMode val="edge"/>
          <c:x val="3.7642871117966506E-2"/>
          <c:y val="3.0639733888993229E-2"/>
          <c:w val="0.92496977070095576"/>
          <c:h val="4.4941307557603075E-2"/>
        </c:manualLayout>
      </c:layout>
      <c:overlay val="0"/>
      <c:spPr>
        <a:noFill/>
        <a:ln>
          <a:noFill/>
        </a:ln>
        <a:effectLst/>
      </c:spPr>
      <c:txPr>
        <a:bodyPr rot="0" spcFirstLastPara="1" vertOverflow="ellipsis" vert="horz" wrap="square" anchor="ctr" anchorCtr="1"/>
        <a:lstStyle/>
        <a:p>
          <a:pPr>
            <a:defRPr sz="1100" b="1"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022846827690847E-2"/>
          <c:y val="9.2592592592592587E-2"/>
          <c:w val="0.89880486985540309"/>
          <c:h val="0.67141703120443275"/>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69.0</c:v>
                </c:pt>
                <c:pt idx="1">
                  <c:v>67.0</c:v>
                </c:pt>
                <c:pt idx="2">
                  <c:v>68.0</c:v>
                </c:pt>
                <c:pt idx="3">
                  <c:v>74.0</c:v>
                </c:pt>
                <c:pt idx="4">
                  <c:v>74.0</c:v>
                </c:pt>
                <c:pt idx="5">
                  <c:v>79.0</c:v>
                </c:pt>
                <c:pt idx="6">
                  <c:v>78.0</c:v>
                </c:pt>
                <c:pt idx="7">
                  <c:v>76.0</c:v>
                </c:pt>
                <c:pt idx="8">
                  <c:v>78.0</c:v>
                </c:pt>
                <c:pt idx="9">
                  <c:v>77.0</c:v>
                </c:pt>
                <c:pt idx="10">
                  <c:v>77.0</c:v>
                </c:pt>
                <c:pt idx="11">
                  <c:v>78.0</c:v>
                </c:pt>
                <c:pt idx="12">
                  <c:v>73.0</c:v>
                </c:pt>
                <c:pt idx="13">
                  <c:v>72.0</c:v>
                </c:pt>
                <c:pt idx="14">
                  <c:v>76.0</c:v>
                </c:pt>
                <c:pt idx="15">
                  <c:v>78.0</c:v>
                </c:pt>
                <c:pt idx="16">
                  <c:v>83.0</c:v>
                </c:pt>
                <c:pt idx="17">
                  <c:v>81.0</c:v>
                </c:pt>
                <c:pt idx="18">
                  <c:v>79.0</c:v>
                </c:pt>
                <c:pt idx="19">
                  <c:v>80.0</c:v>
                </c:pt>
                <c:pt idx="20">
                  <c:v>76.53983258167084</c:v>
                </c:pt>
                <c:pt idx="21">
                  <c:v>81.0</c:v>
                </c:pt>
                <c:pt idx="22">
                  <c:v>80.70371643714428</c:v>
                </c:pt>
                <c:pt idx="23">
                  <c:v>80.70371643714428</c:v>
                </c:pt>
              </c:numCache>
            </c:numRef>
          </c:val>
          <c:smooth val="1"/>
          <c:extLst>
            <c:ext xmlns:c16="http://schemas.microsoft.com/office/drawing/2014/chart" uri="{C3380CC4-5D6E-409C-BE32-E72D297353CC}">
              <c16:uniqueId val="{00000000-6AC8-4EDB-895C-E5A77FF329B1}"/>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67.0</c:v>
                </c:pt>
                <c:pt idx="1">
                  <c:v>67.0</c:v>
                </c:pt>
                <c:pt idx="2">
                  <c:v>57.0</c:v>
                </c:pt>
                <c:pt idx="3">
                  <c:v>67.0</c:v>
                </c:pt>
                <c:pt idx="4">
                  <c:v>69.0</c:v>
                </c:pt>
                <c:pt idx="5">
                  <c:v>81.0</c:v>
                </c:pt>
                <c:pt idx="6">
                  <c:v>79.0</c:v>
                </c:pt>
                <c:pt idx="7">
                  <c:v>77.0</c:v>
                </c:pt>
                <c:pt idx="8">
                  <c:v>71.0</c:v>
                </c:pt>
                <c:pt idx="9">
                  <c:v>73.0</c:v>
                </c:pt>
                <c:pt idx="10">
                  <c:v>76.0</c:v>
                </c:pt>
                <c:pt idx="11">
                  <c:v>73.0</c:v>
                </c:pt>
                <c:pt idx="12">
                  <c:v>76.0</c:v>
                </c:pt>
                <c:pt idx="13">
                  <c:v>76.0</c:v>
                </c:pt>
                <c:pt idx="14">
                  <c:v>80.0</c:v>
                </c:pt>
                <c:pt idx="15">
                  <c:v>75.0</c:v>
                </c:pt>
                <c:pt idx="16">
                  <c:v>80.0</c:v>
                </c:pt>
                <c:pt idx="17">
                  <c:v>76.0</c:v>
                </c:pt>
                <c:pt idx="18">
                  <c:v>79.0</c:v>
                </c:pt>
                <c:pt idx="19">
                  <c:v>81.0</c:v>
                </c:pt>
                <c:pt idx="20">
                  <c:v>74.4800918851731</c:v>
                </c:pt>
                <c:pt idx="21">
                  <c:v>75.0</c:v>
                </c:pt>
                <c:pt idx="22">
                  <c:v>74.61002007694871</c:v>
                </c:pt>
                <c:pt idx="23">
                  <c:v>74.61002007694871</c:v>
                </c:pt>
              </c:numCache>
            </c:numRef>
          </c:val>
          <c:smooth val="1"/>
          <c:extLst>
            <c:ext xmlns:c16="http://schemas.microsoft.com/office/drawing/2014/chart" uri="{C3380CC4-5D6E-409C-BE32-E72D297353CC}">
              <c16:uniqueId val="{00000001-6AC8-4EDB-895C-E5A77FF329B1}"/>
            </c:ext>
          </c:extLst>
        </c:ser>
        <c:ser>
          <c:idx val="2"/>
          <c:order val="2"/>
          <c:tx>
            <c:strRef>
              <c:f>Sheet1!$D$1</c:f>
              <c:strCache>
                <c:ptCount val="1"/>
                <c:pt idx="0">
                  <c:v>55 ve üstü</c:v>
                </c:pt>
              </c:strCache>
            </c:strRef>
          </c:tx>
          <c:spPr>
            <a:ln w="19050" cap="rnd">
              <a:solidFill>
                <a:srgbClr val="FFC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73.0</c:v>
                </c:pt>
                <c:pt idx="1">
                  <c:v>71.0</c:v>
                </c:pt>
                <c:pt idx="2">
                  <c:v>64.0</c:v>
                </c:pt>
                <c:pt idx="3">
                  <c:v>72.0</c:v>
                </c:pt>
                <c:pt idx="4">
                  <c:v>72.0</c:v>
                </c:pt>
                <c:pt idx="5">
                  <c:v>82.0</c:v>
                </c:pt>
                <c:pt idx="6">
                  <c:v>78.0</c:v>
                </c:pt>
                <c:pt idx="7">
                  <c:v>80.0</c:v>
                </c:pt>
                <c:pt idx="8">
                  <c:v>71.0</c:v>
                </c:pt>
                <c:pt idx="9">
                  <c:v>75.0</c:v>
                </c:pt>
                <c:pt idx="10">
                  <c:v>80.0</c:v>
                </c:pt>
                <c:pt idx="11">
                  <c:v>80.0</c:v>
                </c:pt>
                <c:pt idx="12">
                  <c:v>77.0</c:v>
                </c:pt>
                <c:pt idx="13">
                  <c:v>82.0</c:v>
                </c:pt>
                <c:pt idx="14">
                  <c:v>79.0</c:v>
                </c:pt>
                <c:pt idx="15">
                  <c:v>75.0</c:v>
                </c:pt>
                <c:pt idx="16">
                  <c:v>79.0</c:v>
                </c:pt>
                <c:pt idx="17">
                  <c:v>78.0</c:v>
                </c:pt>
                <c:pt idx="18">
                  <c:v>77.0</c:v>
                </c:pt>
                <c:pt idx="19">
                  <c:v>73.0</c:v>
                </c:pt>
                <c:pt idx="20">
                  <c:v>76.08246334169134</c:v>
                </c:pt>
                <c:pt idx="21">
                  <c:v>77.0</c:v>
                </c:pt>
                <c:pt idx="22">
                  <c:v>76.75177218662168</c:v>
                </c:pt>
                <c:pt idx="23">
                  <c:v>76.75177218662168</c:v>
                </c:pt>
              </c:numCache>
            </c:numRef>
          </c:val>
          <c:smooth val="1"/>
          <c:extLst>
            <c:ext xmlns:c16="http://schemas.microsoft.com/office/drawing/2014/chart" uri="{C3380CC4-5D6E-409C-BE32-E72D297353CC}">
              <c16:uniqueId val="{00000002-6AC8-4EDB-895C-E5A77FF329B1}"/>
            </c:ext>
          </c:extLst>
        </c:ser>
        <c:dLbls>
          <c:showLegendKey val="0"/>
          <c:showVal val="0"/>
          <c:showCatName val="0"/>
          <c:showSerName val="0"/>
          <c:showPercent val="0"/>
          <c:showBubbleSize val="0"/>
        </c:dLbls>
        <c:smooth val="0"/>
        <c:axId val="466735080"/>
        <c:axId val="379893616"/>
      </c:lineChart>
      <c:catAx>
        <c:axId val="466735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79893616"/>
        <c:crosses val="autoZero"/>
        <c:auto val="1"/>
        <c:lblAlgn val="ctr"/>
        <c:lblOffset val="100"/>
        <c:noMultiLvlLbl val="0"/>
      </c:catAx>
      <c:valAx>
        <c:axId val="379893616"/>
        <c:scaling>
          <c:orientation val="minMax"/>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6735080"/>
        <c:crosses val="autoZero"/>
        <c:crossBetween val="between"/>
        <c:majorUnit val="20"/>
      </c:valAx>
      <c:spPr>
        <a:noFill/>
        <a:ln>
          <a:noFill/>
        </a:ln>
        <a:effectLst/>
      </c:spPr>
    </c:plotArea>
    <c:legend>
      <c:legendPos val="b"/>
      <c:layout>
        <c:manualLayout>
          <c:xMode val="edge"/>
          <c:yMode val="edge"/>
          <c:x val="0.3158518351189708"/>
          <c:y val="2.0540920604819685E-2"/>
          <c:w val="0.36682922697436759"/>
          <c:h val="5.581019422241664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AK Parti</c:v>
                </c:pt>
              </c:strCache>
            </c:strRef>
          </c:tx>
          <c:spPr>
            <a:solidFill>
              <a:srgbClr val="FAA62C">
                <a:alpha val="40000"/>
              </a:srgbClr>
            </a:solidFill>
            <a:ln>
              <a:solidFill>
                <a:srgbClr val="FAA62C"/>
              </a:solidFill>
            </a:ln>
            <a:effectLst/>
          </c:spP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28.5</c:v>
                </c:pt>
                <c:pt idx="1">
                  <c:v>30.4</c:v>
                </c:pt>
                <c:pt idx="2">
                  <c:v>31.2</c:v>
                </c:pt>
                <c:pt idx="3">
                  <c:v>29.5</c:v>
                </c:pt>
                <c:pt idx="4">
                  <c:v>26.6</c:v>
                </c:pt>
                <c:pt idx="5">
                  <c:v>20.2</c:v>
                </c:pt>
                <c:pt idx="6">
                  <c:v>21.4</c:v>
                </c:pt>
                <c:pt idx="7">
                  <c:v>20.7</c:v>
                </c:pt>
                <c:pt idx="8">
                  <c:v>23.7</c:v>
                </c:pt>
                <c:pt idx="9">
                  <c:v>22.5</c:v>
                </c:pt>
                <c:pt idx="10">
                  <c:v>24.6</c:v>
                </c:pt>
                <c:pt idx="11">
                  <c:v>22.2</c:v>
                </c:pt>
                <c:pt idx="12">
                  <c:v>21.5</c:v>
                </c:pt>
                <c:pt idx="13">
                  <c:v>24.0</c:v>
                </c:pt>
                <c:pt idx="14">
                  <c:v>20.5</c:v>
                </c:pt>
                <c:pt idx="15">
                  <c:v>22.2</c:v>
                </c:pt>
                <c:pt idx="16">
                  <c:v>18.5</c:v>
                </c:pt>
                <c:pt idx="17">
                  <c:v>20.2</c:v>
                </c:pt>
                <c:pt idx="18">
                  <c:v>20.8</c:v>
                </c:pt>
                <c:pt idx="19">
                  <c:v>21.8</c:v>
                </c:pt>
                <c:pt idx="20">
                  <c:v>19.9</c:v>
                </c:pt>
                <c:pt idx="21">
                  <c:v>20.7</c:v>
                </c:pt>
                <c:pt idx="22">
                  <c:v>20.04843851440085</c:v>
                </c:pt>
                <c:pt idx="23">
                  <c:v>20.04843851440085</c:v>
                </c:pt>
              </c:numCache>
            </c:numRef>
          </c:val>
          <c:extLst>
            <c:ext xmlns:c16="http://schemas.microsoft.com/office/drawing/2014/chart" uri="{C3380CC4-5D6E-409C-BE32-E72D297353CC}">
              <c16:uniqueId val="{00000000-7B6A-494E-BCBE-DF6BFDCB9F1B}"/>
            </c:ext>
          </c:extLst>
        </c:ser>
        <c:dLbls>
          <c:showLegendKey val="0"/>
          <c:showVal val="0"/>
          <c:showCatName val="0"/>
          <c:showSerName val="0"/>
          <c:showPercent val="0"/>
          <c:showBubbleSize val="0"/>
        </c:dLbls>
        <c:axId val="189681711"/>
        <c:axId val="189657231"/>
      </c:areaChart>
      <c:catAx>
        <c:axId val="1896817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57231"/>
        <c:crosses val="autoZero"/>
        <c:auto val="1"/>
        <c:lblAlgn val="ctr"/>
        <c:lblOffset val="100"/>
        <c:noMultiLvlLbl val="1"/>
      </c:catAx>
      <c:valAx>
        <c:axId val="18965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189681711"/>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477176506642933E-2"/>
          <c:y val="8.6382099996463096E-2"/>
          <c:w val="0.92301843912171955"/>
          <c:h val="0.68558765674610189"/>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63.0</c:v>
                </c:pt>
                <c:pt idx="1">
                  <c:v>62.0</c:v>
                </c:pt>
                <c:pt idx="2">
                  <c:v>54.0</c:v>
                </c:pt>
                <c:pt idx="3">
                  <c:v>62.0</c:v>
                </c:pt>
                <c:pt idx="4">
                  <c:v>65.0</c:v>
                </c:pt>
                <c:pt idx="5">
                  <c:v>80.0</c:v>
                </c:pt>
                <c:pt idx="6">
                  <c:v>72.0</c:v>
                </c:pt>
                <c:pt idx="7">
                  <c:v>74.0</c:v>
                </c:pt>
                <c:pt idx="8">
                  <c:v>69.0</c:v>
                </c:pt>
                <c:pt idx="9">
                  <c:v>68.0</c:v>
                </c:pt>
                <c:pt idx="10">
                  <c:v>76.0</c:v>
                </c:pt>
                <c:pt idx="11">
                  <c:v>73.0</c:v>
                </c:pt>
                <c:pt idx="12">
                  <c:v>73.0</c:v>
                </c:pt>
                <c:pt idx="13">
                  <c:v>75.0</c:v>
                </c:pt>
                <c:pt idx="14">
                  <c:v>77.0</c:v>
                </c:pt>
                <c:pt idx="15">
                  <c:v>74.0</c:v>
                </c:pt>
                <c:pt idx="16">
                  <c:v>79.0</c:v>
                </c:pt>
                <c:pt idx="17">
                  <c:v>75.0</c:v>
                </c:pt>
                <c:pt idx="18">
                  <c:v>77.0</c:v>
                </c:pt>
                <c:pt idx="19">
                  <c:v>76.0</c:v>
                </c:pt>
                <c:pt idx="20">
                  <c:v>75.0</c:v>
                </c:pt>
                <c:pt idx="21">
                  <c:v>75.11639056671864</c:v>
                </c:pt>
                <c:pt idx="22">
                  <c:v>75.11639056695245</c:v>
                </c:pt>
                <c:pt idx="23">
                  <c:v>75.11639056695245</c:v>
                </c:pt>
              </c:numCache>
            </c:numRef>
          </c:val>
          <c:smooth val="1"/>
          <c:extLst>
            <c:ext xmlns:c16="http://schemas.microsoft.com/office/drawing/2014/chart" uri="{C3380CC4-5D6E-409C-BE32-E72D297353CC}">
              <c16:uniqueId val="{00000000-EA40-42EC-B788-46E57A88155F}"/>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71.0</c:v>
                </c:pt>
                <c:pt idx="1">
                  <c:v>68.0</c:v>
                </c:pt>
                <c:pt idx="2">
                  <c:v>67.0</c:v>
                </c:pt>
                <c:pt idx="3">
                  <c:v>68.0</c:v>
                </c:pt>
                <c:pt idx="4">
                  <c:v>75.0</c:v>
                </c:pt>
                <c:pt idx="5">
                  <c:v>76.0</c:v>
                </c:pt>
                <c:pt idx="6">
                  <c:v>77.0</c:v>
                </c:pt>
                <c:pt idx="7">
                  <c:v>76.0</c:v>
                </c:pt>
                <c:pt idx="8">
                  <c:v>69.0</c:v>
                </c:pt>
                <c:pt idx="9">
                  <c:v>72.0</c:v>
                </c:pt>
                <c:pt idx="10">
                  <c:v>77.0</c:v>
                </c:pt>
                <c:pt idx="11">
                  <c:v>76.0</c:v>
                </c:pt>
                <c:pt idx="12">
                  <c:v>76.0</c:v>
                </c:pt>
                <c:pt idx="13">
                  <c:v>75.0</c:v>
                </c:pt>
                <c:pt idx="14">
                  <c:v>79.0</c:v>
                </c:pt>
                <c:pt idx="15">
                  <c:v>75.0</c:v>
                </c:pt>
                <c:pt idx="16">
                  <c:v>82.0</c:v>
                </c:pt>
                <c:pt idx="17">
                  <c:v>78.0</c:v>
                </c:pt>
                <c:pt idx="18">
                  <c:v>78.0</c:v>
                </c:pt>
                <c:pt idx="19">
                  <c:v>80.0</c:v>
                </c:pt>
                <c:pt idx="20">
                  <c:v>74.0</c:v>
                </c:pt>
                <c:pt idx="21">
                  <c:v>77.64317883083638</c:v>
                </c:pt>
                <c:pt idx="22">
                  <c:v>77.64317883072346</c:v>
                </c:pt>
                <c:pt idx="23">
                  <c:v>77.64317883072346</c:v>
                </c:pt>
              </c:numCache>
            </c:numRef>
          </c:val>
          <c:smooth val="1"/>
          <c:extLst>
            <c:ext xmlns:c16="http://schemas.microsoft.com/office/drawing/2014/chart" uri="{C3380CC4-5D6E-409C-BE32-E72D297353CC}">
              <c16:uniqueId val="{00000001-EA40-42EC-B788-46E57A88155F}"/>
            </c:ext>
          </c:extLst>
        </c:ser>
        <c:ser>
          <c:idx val="2"/>
          <c:order val="2"/>
          <c:tx>
            <c:strRef>
              <c:f>Sheet1!$D$1</c:f>
              <c:strCache>
                <c:ptCount val="1"/>
                <c:pt idx="0">
                  <c:v>Yüksekokul ve üzeri</c:v>
                </c:pt>
              </c:strCache>
            </c:strRef>
          </c:tx>
          <c:spPr>
            <a:ln w="19050" cap="rnd">
              <a:solidFill>
                <a:srgbClr val="FFC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79.0</c:v>
                </c:pt>
                <c:pt idx="1">
                  <c:v>81.0</c:v>
                </c:pt>
                <c:pt idx="2">
                  <c:v>79.0</c:v>
                </c:pt>
                <c:pt idx="3">
                  <c:v>79.0</c:v>
                </c:pt>
                <c:pt idx="4">
                  <c:v>82.0</c:v>
                </c:pt>
                <c:pt idx="5">
                  <c:v>80.0</c:v>
                </c:pt>
                <c:pt idx="6">
                  <c:v>83.0</c:v>
                </c:pt>
                <c:pt idx="7">
                  <c:v>77.0</c:v>
                </c:pt>
                <c:pt idx="8">
                  <c:v>75.0</c:v>
                </c:pt>
                <c:pt idx="9">
                  <c:v>79.0</c:v>
                </c:pt>
                <c:pt idx="10">
                  <c:v>80.0</c:v>
                </c:pt>
                <c:pt idx="11">
                  <c:v>83.0</c:v>
                </c:pt>
                <c:pt idx="12">
                  <c:v>79.0</c:v>
                </c:pt>
                <c:pt idx="13">
                  <c:v>81.0</c:v>
                </c:pt>
                <c:pt idx="14">
                  <c:v>82.0</c:v>
                </c:pt>
                <c:pt idx="15">
                  <c:v>81.0</c:v>
                </c:pt>
                <c:pt idx="16">
                  <c:v>84.0</c:v>
                </c:pt>
                <c:pt idx="17">
                  <c:v>83.0</c:v>
                </c:pt>
                <c:pt idx="18">
                  <c:v>82.0</c:v>
                </c:pt>
                <c:pt idx="19">
                  <c:v>80.0</c:v>
                </c:pt>
                <c:pt idx="20">
                  <c:v>79.0</c:v>
                </c:pt>
                <c:pt idx="21">
                  <c:v>80.91033201574129</c:v>
                </c:pt>
                <c:pt idx="22">
                  <c:v>80.91033201588209</c:v>
                </c:pt>
                <c:pt idx="23">
                  <c:v>80.91033201588209</c:v>
                </c:pt>
              </c:numCache>
            </c:numRef>
          </c:val>
          <c:smooth val="1"/>
          <c:extLst>
            <c:ext xmlns:c16="http://schemas.microsoft.com/office/drawing/2014/chart" uri="{C3380CC4-5D6E-409C-BE32-E72D297353CC}">
              <c16:uniqueId val="{00000002-EA40-42EC-B788-46E57A88155F}"/>
            </c:ext>
          </c:extLst>
        </c:ser>
        <c:dLbls>
          <c:showLegendKey val="0"/>
          <c:showVal val="0"/>
          <c:showCatName val="0"/>
          <c:showSerName val="0"/>
          <c:showPercent val="0"/>
          <c:showBubbleSize val="0"/>
        </c:dLbls>
        <c:smooth val="0"/>
        <c:axId val="551752584"/>
        <c:axId val="551757504"/>
      </c:lineChart>
      <c:catAx>
        <c:axId val="551752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1757504"/>
        <c:crosses val="autoZero"/>
        <c:auto val="1"/>
        <c:lblAlgn val="ctr"/>
        <c:lblOffset val="100"/>
        <c:noMultiLvlLbl val="0"/>
      </c:catAx>
      <c:valAx>
        <c:axId val="551757504"/>
        <c:scaling>
          <c:orientation val="minMax"/>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1752584"/>
        <c:crosses val="autoZero"/>
        <c:crossBetween val="between"/>
        <c:majorUnit val="20"/>
      </c:valAx>
      <c:spPr>
        <a:noFill/>
        <a:ln>
          <a:noFill/>
        </a:ln>
        <a:effectLst/>
      </c:spPr>
    </c:plotArea>
    <c:legend>
      <c:legendPos val="b"/>
      <c:layout>
        <c:manualLayout>
          <c:xMode val="edge"/>
          <c:yMode val="edge"/>
          <c:x val="9.1901700254673507E-2"/>
          <c:y val="1.8360889449956876E-2"/>
          <c:w val="0.87068888670575173"/>
          <c:h val="5.95195141757721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62934319310809E-2"/>
          <c:y val="6.8754446471980091E-2"/>
          <c:w val="0.9444954498888728"/>
          <c:h val="0.80162077359292083"/>
        </c:manualLayout>
      </c:layout>
      <c:lineChart>
        <c:grouping val="standard"/>
        <c:varyColors val="0"/>
        <c:ser>
          <c:idx val="0"/>
          <c:order val="0"/>
          <c:tx>
            <c:strRef>
              <c:f>Sheet1!$B$1</c:f>
              <c:strCache>
                <c:ptCount val="1"/>
                <c:pt idx="0">
                  <c:v>Çok Daha Kötü/Daha Kötü</c:v>
                </c:pt>
              </c:strCache>
            </c:strRef>
          </c:tx>
          <c:spPr>
            <a:ln w="25400" cap="rnd">
              <a:solidFill>
                <a:srgbClr val="FF0000"/>
              </a:solidFill>
              <a:round/>
            </a:ln>
            <a:effectLst/>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77B-409E-AC7C-DA7FCDE0B5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37.0</c:v>
                </c:pt>
                <c:pt idx="1">
                  <c:v>33.0</c:v>
                </c:pt>
                <c:pt idx="2">
                  <c:v>17.0</c:v>
                </c:pt>
                <c:pt idx="3">
                  <c:v>50.0</c:v>
                </c:pt>
                <c:pt idx="4">
                  <c:v>54.0</c:v>
                </c:pt>
                <c:pt idx="5">
                  <c:v>62.0</c:v>
                </c:pt>
                <c:pt idx="6">
                  <c:v>57.0</c:v>
                </c:pt>
                <c:pt idx="7">
                  <c:v>57.0</c:v>
                </c:pt>
                <c:pt idx="8">
                  <c:v>55.0</c:v>
                </c:pt>
                <c:pt idx="9">
                  <c:v>55.0</c:v>
                </c:pt>
                <c:pt idx="10">
                  <c:v>57.0</c:v>
                </c:pt>
                <c:pt idx="11">
                  <c:v>57.0</c:v>
                </c:pt>
                <c:pt idx="12">
                  <c:v>57.0</c:v>
                </c:pt>
                <c:pt idx="13">
                  <c:v>48.0</c:v>
                </c:pt>
                <c:pt idx="14">
                  <c:v>50.0</c:v>
                </c:pt>
                <c:pt idx="15">
                  <c:v>54.0</c:v>
                </c:pt>
                <c:pt idx="16">
                  <c:v>62.0</c:v>
                </c:pt>
                <c:pt idx="17">
                  <c:v>55.0</c:v>
                </c:pt>
                <c:pt idx="18">
                  <c:v>60.0</c:v>
                </c:pt>
                <c:pt idx="19">
                  <c:v>56.0</c:v>
                </c:pt>
                <c:pt idx="20">
                  <c:v>57.97908743243926</c:v>
                </c:pt>
                <c:pt idx="21">
                  <c:v>56.4835476114005</c:v>
                </c:pt>
                <c:pt idx="22">
                  <c:v>56.48354761134689</c:v>
                </c:pt>
                <c:pt idx="23">
                  <c:v>56.483547611346886</c:v>
                </c:pt>
              </c:numCache>
            </c:numRef>
          </c:val>
          <c:smooth val="1"/>
          <c:extLst>
            <c:ext xmlns:c16="http://schemas.microsoft.com/office/drawing/2014/chart" uri="{C3380CC4-5D6E-409C-BE32-E72D297353CC}">
              <c16:uniqueId val="{00000001-477B-409E-AC7C-DA7FCDE0B5FD}"/>
            </c:ext>
          </c:extLst>
        </c:ser>
        <c:ser>
          <c:idx val="1"/>
          <c:order val="1"/>
          <c:tx>
            <c:strRef>
              <c:f>Sheet1!$C$1</c:f>
              <c:strCache>
                <c:ptCount val="1"/>
                <c:pt idx="0">
                  <c:v>Değişmez</c:v>
                </c:pt>
              </c:strCache>
            </c:strRef>
          </c:tx>
          <c:spPr>
            <a:ln w="25400" cap="rnd">
              <a:solidFill>
                <a:srgbClr val="002060"/>
              </a:solidFill>
              <a:round/>
            </a:ln>
            <a:effectLst/>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7B-409E-AC7C-DA7FCDE0B5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27.0</c:v>
                </c:pt>
                <c:pt idx="1">
                  <c:v>27.0</c:v>
                </c:pt>
                <c:pt idx="2">
                  <c:v>24.0</c:v>
                </c:pt>
                <c:pt idx="3">
                  <c:v>18.0</c:v>
                </c:pt>
                <c:pt idx="4">
                  <c:v>20.0</c:v>
                </c:pt>
                <c:pt idx="5">
                  <c:v>20.0</c:v>
                </c:pt>
                <c:pt idx="6">
                  <c:v>22.0</c:v>
                </c:pt>
                <c:pt idx="7">
                  <c:v>22.0</c:v>
                </c:pt>
                <c:pt idx="8">
                  <c:v>23.0</c:v>
                </c:pt>
                <c:pt idx="9">
                  <c:v>23.0</c:v>
                </c:pt>
                <c:pt idx="10">
                  <c:v>21.0</c:v>
                </c:pt>
                <c:pt idx="11">
                  <c:v>26.0</c:v>
                </c:pt>
                <c:pt idx="12">
                  <c:v>25.0</c:v>
                </c:pt>
                <c:pt idx="13">
                  <c:v>29.0</c:v>
                </c:pt>
                <c:pt idx="14">
                  <c:v>27.0</c:v>
                </c:pt>
                <c:pt idx="15">
                  <c:v>24.0</c:v>
                </c:pt>
                <c:pt idx="16">
                  <c:v>21.0</c:v>
                </c:pt>
                <c:pt idx="17">
                  <c:v>27.0</c:v>
                </c:pt>
                <c:pt idx="18">
                  <c:v>21.0</c:v>
                </c:pt>
                <c:pt idx="19">
                  <c:v>24.0</c:v>
                </c:pt>
                <c:pt idx="20">
                  <c:v>23.48696616465799</c:v>
                </c:pt>
                <c:pt idx="21">
                  <c:v>26.58787986544238</c:v>
                </c:pt>
                <c:pt idx="22">
                  <c:v>26.58787986541324</c:v>
                </c:pt>
                <c:pt idx="23">
                  <c:v>26.58787986541324</c:v>
                </c:pt>
              </c:numCache>
            </c:numRef>
          </c:val>
          <c:smooth val="1"/>
          <c:extLst>
            <c:ext xmlns:c16="http://schemas.microsoft.com/office/drawing/2014/chart" uri="{C3380CC4-5D6E-409C-BE32-E72D297353CC}">
              <c16:uniqueId val="{00000003-477B-409E-AC7C-DA7FCDE0B5FD}"/>
            </c:ext>
          </c:extLst>
        </c:ser>
        <c:ser>
          <c:idx val="2"/>
          <c:order val="2"/>
          <c:tx>
            <c:strRef>
              <c:f>Sheet1!$D$1</c:f>
              <c:strCache>
                <c:ptCount val="1"/>
                <c:pt idx="0">
                  <c:v>Çok Daha İyi/Daha İyi</c:v>
                </c:pt>
              </c:strCache>
            </c:strRef>
          </c:tx>
          <c:spPr>
            <a:ln w="25400" cap="rnd">
              <a:solidFill>
                <a:srgbClr val="92D050"/>
              </a:solidFill>
              <a:round/>
            </a:ln>
            <a:effectLst/>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7B-409E-AC7C-DA7FCDE0B5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36.0</c:v>
                </c:pt>
                <c:pt idx="1">
                  <c:v>40.0</c:v>
                </c:pt>
                <c:pt idx="2">
                  <c:v>59.0</c:v>
                </c:pt>
                <c:pt idx="3">
                  <c:v>32.0</c:v>
                </c:pt>
                <c:pt idx="4">
                  <c:v>26.0</c:v>
                </c:pt>
                <c:pt idx="5">
                  <c:v>18.0</c:v>
                </c:pt>
                <c:pt idx="6">
                  <c:v>21.0</c:v>
                </c:pt>
                <c:pt idx="7">
                  <c:v>21.0</c:v>
                </c:pt>
                <c:pt idx="8">
                  <c:v>21.0</c:v>
                </c:pt>
                <c:pt idx="9">
                  <c:v>21.0</c:v>
                </c:pt>
                <c:pt idx="10">
                  <c:v>22.0</c:v>
                </c:pt>
                <c:pt idx="11">
                  <c:v>17.0</c:v>
                </c:pt>
                <c:pt idx="12">
                  <c:v>18.0</c:v>
                </c:pt>
                <c:pt idx="13">
                  <c:v>23.0</c:v>
                </c:pt>
                <c:pt idx="14">
                  <c:v>23.0</c:v>
                </c:pt>
                <c:pt idx="15">
                  <c:v>22.0</c:v>
                </c:pt>
                <c:pt idx="16">
                  <c:v>17.0</c:v>
                </c:pt>
                <c:pt idx="17">
                  <c:v>18.0</c:v>
                </c:pt>
                <c:pt idx="18">
                  <c:v>19.0</c:v>
                </c:pt>
                <c:pt idx="19">
                  <c:v>20.0</c:v>
                </c:pt>
                <c:pt idx="20">
                  <c:v>18.53394640290265</c:v>
                </c:pt>
                <c:pt idx="21">
                  <c:v>16.92857252315713</c:v>
                </c:pt>
                <c:pt idx="22">
                  <c:v>16.92857252323988</c:v>
                </c:pt>
                <c:pt idx="23">
                  <c:v>16.928572523239882</c:v>
                </c:pt>
              </c:numCache>
            </c:numRef>
          </c:val>
          <c:smooth val="1"/>
          <c:extLst>
            <c:ext xmlns:c16="http://schemas.microsoft.com/office/drawing/2014/chart" uri="{C3380CC4-5D6E-409C-BE32-E72D297353CC}">
              <c16:uniqueId val="{00000005-477B-409E-AC7C-DA7FCDE0B5FD}"/>
            </c:ext>
          </c:extLst>
        </c:ser>
        <c:dLbls>
          <c:showLegendKey val="0"/>
          <c:showVal val="0"/>
          <c:showCatName val="0"/>
          <c:showSerName val="0"/>
          <c:showPercent val="0"/>
          <c:showBubbleSize val="0"/>
        </c:dLbls>
        <c:smooth val="0"/>
        <c:axId val="581073464"/>
        <c:axId val="581071496"/>
      </c:lineChart>
      <c:catAx>
        <c:axId val="581073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81071496"/>
        <c:crosses val="autoZero"/>
        <c:auto val="1"/>
        <c:lblAlgn val="ctr"/>
        <c:lblOffset val="100"/>
        <c:noMultiLvlLbl val="0"/>
      </c:catAx>
      <c:valAx>
        <c:axId val="58107149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81073464"/>
        <c:crosses val="autoZero"/>
        <c:crossBetween val="between"/>
        <c:majorUnit val="25"/>
      </c:valAx>
      <c:spPr>
        <a:noFill/>
        <a:ln>
          <a:noFill/>
        </a:ln>
        <a:effectLst/>
      </c:spPr>
    </c:plotArea>
    <c:legend>
      <c:legendPos val="b"/>
      <c:layout>
        <c:manualLayout>
          <c:xMode val="edge"/>
          <c:yMode val="edge"/>
          <c:x val="4.4272186836518047E-2"/>
          <c:y val="1.5844985124975865E-2"/>
          <c:w val="0.91518754423213022"/>
          <c:h val="4.348000170930165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5743707213163775E-2"/>
          <c:y val="7.7764513824033363E-2"/>
          <c:w val="0.92401819892843862"/>
          <c:h val="0.69910324550371494"/>
        </c:manualLayout>
      </c:layout>
      <c:lineChart>
        <c:grouping val="standard"/>
        <c:varyColors val="0"/>
        <c:ser>
          <c:idx val="0"/>
          <c:order val="0"/>
          <c:tx>
            <c:strRef>
              <c:f>Sheet1!$B$1</c:f>
              <c:strCache>
                <c:ptCount val="1"/>
                <c:pt idx="0">
                  <c:v>AK Parti</c:v>
                </c:pt>
              </c:strCache>
            </c:strRef>
          </c:tx>
          <c:spPr>
            <a:ln w="19050" cap="rnd">
              <a:solidFill>
                <a:srgbClr val="FFC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24.0</c:v>
                </c:pt>
                <c:pt idx="1">
                  <c:v>21.0</c:v>
                </c:pt>
                <c:pt idx="2">
                  <c:v>9.0</c:v>
                </c:pt>
                <c:pt idx="3">
                  <c:v>17.0</c:v>
                </c:pt>
                <c:pt idx="4">
                  <c:v>23.0</c:v>
                </c:pt>
                <c:pt idx="5">
                  <c:v>43.0</c:v>
                </c:pt>
                <c:pt idx="6">
                  <c:v>37.0</c:v>
                </c:pt>
                <c:pt idx="7">
                  <c:v>38.0</c:v>
                </c:pt>
                <c:pt idx="8">
                  <c:v>32.0</c:v>
                </c:pt>
                <c:pt idx="9">
                  <c:v>31.0</c:v>
                </c:pt>
                <c:pt idx="10">
                  <c:v>34.0</c:v>
                </c:pt>
                <c:pt idx="11">
                  <c:v>37.0</c:v>
                </c:pt>
                <c:pt idx="12">
                  <c:v>35.0</c:v>
                </c:pt>
                <c:pt idx="13">
                  <c:v>35.0</c:v>
                </c:pt>
                <c:pt idx="14">
                  <c:v>32.0</c:v>
                </c:pt>
                <c:pt idx="15">
                  <c:v>32.0</c:v>
                </c:pt>
                <c:pt idx="16">
                  <c:v>26.0</c:v>
                </c:pt>
                <c:pt idx="17">
                  <c:v>35.0</c:v>
                </c:pt>
                <c:pt idx="18">
                  <c:v>39.0</c:v>
                </c:pt>
                <c:pt idx="19">
                  <c:v>37.0</c:v>
                </c:pt>
                <c:pt idx="20">
                  <c:v>37.0</c:v>
                </c:pt>
                <c:pt idx="21">
                  <c:v>37.00894505519231</c:v>
                </c:pt>
                <c:pt idx="22">
                  <c:v>20.55629008232486</c:v>
                </c:pt>
                <c:pt idx="23">
                  <c:v>20.55629008232486</c:v>
                </c:pt>
              </c:numCache>
            </c:numRef>
          </c:val>
          <c:smooth val="1"/>
          <c:extLst>
            <c:ext xmlns:c16="http://schemas.microsoft.com/office/drawing/2014/chart" uri="{C3380CC4-5D6E-409C-BE32-E72D297353CC}">
              <c16:uniqueId val="{00000000-002F-4F64-A36C-BD227C36DFFA}"/>
            </c:ext>
          </c:extLst>
        </c:ser>
        <c:ser>
          <c:idx val="1"/>
          <c:order val="1"/>
          <c:tx>
            <c:strRef>
              <c:f>Sheet1!$C$1</c:f>
              <c:strCache>
                <c:ptCount val="1"/>
                <c:pt idx="0">
                  <c:v>CHP</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48.0</c:v>
                </c:pt>
                <c:pt idx="1">
                  <c:v>40.0</c:v>
                </c:pt>
                <c:pt idx="2">
                  <c:v>19.0</c:v>
                </c:pt>
                <c:pt idx="3">
                  <c:v>78.0</c:v>
                </c:pt>
                <c:pt idx="4">
                  <c:v>84.0</c:v>
                </c:pt>
                <c:pt idx="5">
                  <c:v>83.0</c:v>
                </c:pt>
                <c:pt idx="6">
                  <c:v>77.0</c:v>
                </c:pt>
                <c:pt idx="7">
                  <c:v>80.0</c:v>
                </c:pt>
                <c:pt idx="8">
                  <c:v>75.0</c:v>
                </c:pt>
                <c:pt idx="9">
                  <c:v>77.0</c:v>
                </c:pt>
                <c:pt idx="10">
                  <c:v>79.0</c:v>
                </c:pt>
                <c:pt idx="11">
                  <c:v>78.0</c:v>
                </c:pt>
                <c:pt idx="12">
                  <c:v>76.0</c:v>
                </c:pt>
                <c:pt idx="13">
                  <c:v>58.0</c:v>
                </c:pt>
                <c:pt idx="14">
                  <c:v>65.0</c:v>
                </c:pt>
                <c:pt idx="15">
                  <c:v>72.0</c:v>
                </c:pt>
                <c:pt idx="16">
                  <c:v>80.0</c:v>
                </c:pt>
                <c:pt idx="17">
                  <c:v>72.0</c:v>
                </c:pt>
                <c:pt idx="18">
                  <c:v>81.0</c:v>
                </c:pt>
                <c:pt idx="19">
                  <c:v>75.0</c:v>
                </c:pt>
                <c:pt idx="20">
                  <c:v>78.0</c:v>
                </c:pt>
                <c:pt idx="21">
                  <c:v>73.53681667543455</c:v>
                </c:pt>
                <c:pt idx="22">
                  <c:v>76.74400122498068</c:v>
                </c:pt>
                <c:pt idx="23">
                  <c:v>76.74400122498068</c:v>
                </c:pt>
              </c:numCache>
            </c:numRef>
          </c:val>
          <c:smooth val="1"/>
          <c:extLst>
            <c:ext xmlns:c16="http://schemas.microsoft.com/office/drawing/2014/chart" uri="{C3380CC4-5D6E-409C-BE32-E72D297353CC}">
              <c16:uniqueId val="{00000001-002F-4F64-A36C-BD227C36DFFA}"/>
            </c:ext>
          </c:extLst>
        </c:ser>
        <c:ser>
          <c:idx val="2"/>
          <c:order val="2"/>
          <c:tx>
            <c:strRef>
              <c:f>Sheet1!$D$1</c:f>
              <c:strCache>
                <c:ptCount val="1"/>
                <c:pt idx="0">
                  <c:v>DEM Parti</c:v>
                </c:pt>
              </c:strCache>
            </c:strRef>
          </c:tx>
          <c:spPr>
            <a:ln w="19050" cap="rnd">
              <a:solidFill>
                <a:srgbClr val="833E97"/>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56.0</c:v>
                </c:pt>
                <c:pt idx="1">
                  <c:v>45.0</c:v>
                </c:pt>
                <c:pt idx="2">
                  <c:v>23.0</c:v>
                </c:pt>
                <c:pt idx="3">
                  <c:v>76.0</c:v>
                </c:pt>
                <c:pt idx="4">
                  <c:v>81.0</c:v>
                </c:pt>
                <c:pt idx="5">
                  <c:v>83.0</c:v>
                </c:pt>
                <c:pt idx="6">
                  <c:v>83.0</c:v>
                </c:pt>
                <c:pt idx="7">
                  <c:v>84.0</c:v>
                </c:pt>
                <c:pt idx="8">
                  <c:v>81.0</c:v>
                </c:pt>
                <c:pt idx="9">
                  <c:v>79.0</c:v>
                </c:pt>
                <c:pt idx="10">
                  <c:v>84.0</c:v>
                </c:pt>
                <c:pt idx="11">
                  <c:v>82.0</c:v>
                </c:pt>
                <c:pt idx="12">
                  <c:v>78.0</c:v>
                </c:pt>
                <c:pt idx="13">
                  <c:v>66.0</c:v>
                </c:pt>
                <c:pt idx="14">
                  <c:v>78.0</c:v>
                </c:pt>
                <c:pt idx="15">
                  <c:v>82.0</c:v>
                </c:pt>
                <c:pt idx="16">
                  <c:v>92.0</c:v>
                </c:pt>
                <c:pt idx="17">
                  <c:v>84.0</c:v>
                </c:pt>
                <c:pt idx="18">
                  <c:v>77.0</c:v>
                </c:pt>
                <c:pt idx="19">
                  <c:v>83.0</c:v>
                </c:pt>
                <c:pt idx="20">
                  <c:v>75.0</c:v>
                </c:pt>
                <c:pt idx="21">
                  <c:v>79.63154554058008</c:v>
                </c:pt>
                <c:pt idx="22">
                  <c:v>79.74620039623841</c:v>
                </c:pt>
                <c:pt idx="23">
                  <c:v>79.74620039623841</c:v>
                </c:pt>
              </c:numCache>
            </c:numRef>
          </c:val>
          <c:smooth val="1"/>
          <c:extLst>
            <c:ext xmlns:c16="http://schemas.microsoft.com/office/drawing/2014/chart" uri="{C3380CC4-5D6E-409C-BE32-E72D297353CC}">
              <c16:uniqueId val="{00000002-002F-4F64-A36C-BD227C36DFFA}"/>
            </c:ext>
          </c:extLst>
        </c:ser>
        <c:ser>
          <c:idx val="3"/>
          <c:order val="3"/>
          <c:tx>
            <c:strRef>
              <c:f>Sheet1!$E$1</c:f>
              <c:strCache>
                <c:ptCount val="1"/>
                <c:pt idx="0">
                  <c:v>İYİ Parti</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Sheet1!$E$2:$E$25</c:f>
              <c:numCache>
                <c:formatCode>General</c:formatCode>
                <c:ptCount val="24"/>
                <c:pt idx="0">
                  <c:v>51.0</c:v>
                </c:pt>
                <c:pt idx="1">
                  <c:v>51.0</c:v>
                </c:pt>
                <c:pt idx="2">
                  <c:v>21.0</c:v>
                </c:pt>
                <c:pt idx="3">
                  <c:v>75.0</c:v>
                </c:pt>
                <c:pt idx="4">
                  <c:v>78.0</c:v>
                </c:pt>
                <c:pt idx="5">
                  <c:v>83.0</c:v>
                </c:pt>
                <c:pt idx="6">
                  <c:v>79.0</c:v>
                </c:pt>
                <c:pt idx="7">
                  <c:v>79.0</c:v>
                </c:pt>
                <c:pt idx="8">
                  <c:v>73.0</c:v>
                </c:pt>
                <c:pt idx="9">
                  <c:v>76.0</c:v>
                </c:pt>
                <c:pt idx="10">
                  <c:v>70.0</c:v>
                </c:pt>
                <c:pt idx="11">
                  <c:v>72.0</c:v>
                </c:pt>
                <c:pt idx="12">
                  <c:v>83.0</c:v>
                </c:pt>
                <c:pt idx="13">
                  <c:v>56.0</c:v>
                </c:pt>
                <c:pt idx="14">
                  <c:v>71.0</c:v>
                </c:pt>
                <c:pt idx="15">
                  <c:v>64.0</c:v>
                </c:pt>
                <c:pt idx="16">
                  <c:v>87.0</c:v>
                </c:pt>
                <c:pt idx="17">
                  <c:v>68.0</c:v>
                </c:pt>
                <c:pt idx="18">
                  <c:v>79.0</c:v>
                </c:pt>
                <c:pt idx="19">
                  <c:v>69.0</c:v>
                </c:pt>
                <c:pt idx="20">
                  <c:v>77.0</c:v>
                </c:pt>
                <c:pt idx="21">
                  <c:v>75.46161908230607</c:v>
                </c:pt>
                <c:pt idx="22">
                  <c:v>66.54077320222837</c:v>
                </c:pt>
                <c:pt idx="23">
                  <c:v>66.54077320222837</c:v>
                </c:pt>
              </c:numCache>
            </c:numRef>
          </c:val>
          <c:smooth val="1"/>
          <c:extLst>
            <c:ext xmlns:c16="http://schemas.microsoft.com/office/drawing/2014/chart" uri="{C3380CC4-5D6E-409C-BE32-E72D297353CC}">
              <c16:uniqueId val="{00000003-002F-4F64-A36C-BD227C36DFFA}"/>
            </c:ext>
          </c:extLst>
        </c:ser>
        <c:ser>
          <c:idx val="4"/>
          <c:order val="4"/>
          <c:tx>
            <c:strRef>
              <c:f>Sheet1!$F$1</c:f>
              <c:strCache>
                <c:ptCount val="1"/>
                <c:pt idx="0">
                  <c:v>MHP</c:v>
                </c:pt>
              </c:strCache>
            </c:strRef>
          </c:tx>
          <c:spPr>
            <a:ln w="19050" cap="rnd">
              <a:solidFill>
                <a:schemeClr val="accent6"/>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Sheet1!$F$2:$F$25</c:f>
              <c:numCache>
                <c:formatCode>General</c:formatCode>
                <c:ptCount val="24"/>
                <c:pt idx="0">
                  <c:v>30.0</c:v>
                </c:pt>
                <c:pt idx="1">
                  <c:v>25.0</c:v>
                </c:pt>
                <c:pt idx="2">
                  <c:v>15.0</c:v>
                </c:pt>
                <c:pt idx="3">
                  <c:v>11.0</c:v>
                </c:pt>
                <c:pt idx="4">
                  <c:v>25.0</c:v>
                </c:pt>
                <c:pt idx="5">
                  <c:v>27.0</c:v>
                </c:pt>
                <c:pt idx="6">
                  <c:v>29.0</c:v>
                </c:pt>
                <c:pt idx="7">
                  <c:v>20.0</c:v>
                </c:pt>
                <c:pt idx="8">
                  <c:v>26.0</c:v>
                </c:pt>
                <c:pt idx="9">
                  <c:v>27.0</c:v>
                </c:pt>
                <c:pt idx="10">
                  <c:v>36.0</c:v>
                </c:pt>
                <c:pt idx="11">
                  <c:v>33.0</c:v>
                </c:pt>
                <c:pt idx="12">
                  <c:v>33.0</c:v>
                </c:pt>
                <c:pt idx="13">
                  <c:v>45.0</c:v>
                </c:pt>
                <c:pt idx="14">
                  <c:v>25.0</c:v>
                </c:pt>
                <c:pt idx="15">
                  <c:v>34.0</c:v>
                </c:pt>
                <c:pt idx="16">
                  <c:v>35.0</c:v>
                </c:pt>
                <c:pt idx="17">
                  <c:v>30.0</c:v>
                </c:pt>
                <c:pt idx="18">
                  <c:v>42.0</c:v>
                </c:pt>
                <c:pt idx="19">
                  <c:v>31.0</c:v>
                </c:pt>
                <c:pt idx="20">
                  <c:v>27.0</c:v>
                </c:pt>
                <c:pt idx="21">
                  <c:v>36.59230795502728</c:v>
                </c:pt>
                <c:pt idx="22">
                  <c:v>22.97319408117835</c:v>
                </c:pt>
                <c:pt idx="23">
                  <c:v>22.973194081178352</c:v>
                </c:pt>
              </c:numCache>
            </c:numRef>
          </c:val>
          <c:smooth val="1"/>
          <c:extLst>
            <c:ext xmlns:c16="http://schemas.microsoft.com/office/drawing/2014/chart" uri="{C3380CC4-5D6E-409C-BE32-E72D297353CC}">
              <c16:uniqueId val="{00000004-002F-4F64-A36C-BD227C36DFFA}"/>
            </c:ext>
          </c:extLst>
        </c:ser>
        <c:dLbls>
          <c:showLegendKey val="0"/>
          <c:showVal val="0"/>
          <c:showCatName val="0"/>
          <c:showSerName val="0"/>
          <c:showPercent val="0"/>
          <c:showBubbleSize val="0"/>
        </c:dLbls>
        <c:smooth val="0"/>
        <c:axId val="470823360"/>
        <c:axId val="470823688"/>
      </c:lineChart>
      <c:catAx>
        <c:axId val="47082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70823688"/>
        <c:crosses val="autoZero"/>
        <c:auto val="1"/>
        <c:lblAlgn val="ctr"/>
        <c:lblOffset val="100"/>
        <c:noMultiLvlLbl val="0"/>
      </c:catAx>
      <c:valAx>
        <c:axId val="470823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70823360"/>
        <c:crosses val="autoZero"/>
        <c:crossBetween val="between"/>
        <c:majorUnit val="25"/>
      </c:valAx>
      <c:spPr>
        <a:noFill/>
        <a:ln>
          <a:noFill/>
        </a:ln>
        <a:effectLst/>
      </c:spPr>
    </c:plotArea>
    <c:legend>
      <c:legendPos val="b"/>
      <c:layout>
        <c:manualLayout>
          <c:xMode val="edge"/>
          <c:yMode val="edge"/>
          <c:x val="7.993662685914478E-2"/>
          <c:y val="9.0165304833699968E-3"/>
          <c:w val="0.87846749649912226"/>
          <c:h val="5.359707477270328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8525521992430575E-2"/>
          <c:y val="0.10648148148148148"/>
          <c:w val="0.92334854777665953"/>
          <c:h val="0.7518594420644038"/>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34.0</c:v>
                </c:pt>
                <c:pt idx="1">
                  <c:v>34.0</c:v>
                </c:pt>
                <c:pt idx="2">
                  <c:v>22.0</c:v>
                </c:pt>
                <c:pt idx="3">
                  <c:v>56.0</c:v>
                </c:pt>
                <c:pt idx="4">
                  <c:v>58.0</c:v>
                </c:pt>
                <c:pt idx="5">
                  <c:v>64.0</c:v>
                </c:pt>
                <c:pt idx="6">
                  <c:v>58.0</c:v>
                </c:pt>
                <c:pt idx="7">
                  <c:v>56.0</c:v>
                </c:pt>
                <c:pt idx="8">
                  <c:v>61.0</c:v>
                </c:pt>
                <c:pt idx="9">
                  <c:v>57.0</c:v>
                </c:pt>
                <c:pt idx="10">
                  <c:v>61.0</c:v>
                </c:pt>
                <c:pt idx="11">
                  <c:v>57.0</c:v>
                </c:pt>
                <c:pt idx="12">
                  <c:v>56.0</c:v>
                </c:pt>
                <c:pt idx="13">
                  <c:v>49.0</c:v>
                </c:pt>
                <c:pt idx="14">
                  <c:v>53.0</c:v>
                </c:pt>
                <c:pt idx="15">
                  <c:v>59.0</c:v>
                </c:pt>
                <c:pt idx="16">
                  <c:v>61.0</c:v>
                </c:pt>
                <c:pt idx="17">
                  <c:v>59.0</c:v>
                </c:pt>
                <c:pt idx="18">
                  <c:v>67.0</c:v>
                </c:pt>
                <c:pt idx="19">
                  <c:v>62.2</c:v>
                </c:pt>
                <c:pt idx="20">
                  <c:v>61.35076674901657</c:v>
                </c:pt>
                <c:pt idx="21">
                  <c:v>60.0</c:v>
                </c:pt>
                <c:pt idx="22">
                  <c:v>59.71997301648155</c:v>
                </c:pt>
                <c:pt idx="23">
                  <c:v>59.71997301648155</c:v>
                </c:pt>
              </c:numCache>
            </c:numRef>
          </c:val>
          <c:smooth val="1"/>
          <c:extLst>
            <c:ext xmlns:c16="http://schemas.microsoft.com/office/drawing/2014/chart" uri="{C3380CC4-5D6E-409C-BE32-E72D297353CC}">
              <c16:uniqueId val="{00000000-E1F5-4248-B925-C604396132E2}"/>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38.0</c:v>
                </c:pt>
                <c:pt idx="1">
                  <c:v>35.0</c:v>
                </c:pt>
                <c:pt idx="2">
                  <c:v>15.0</c:v>
                </c:pt>
                <c:pt idx="3">
                  <c:v>46.0</c:v>
                </c:pt>
                <c:pt idx="4">
                  <c:v>50.0</c:v>
                </c:pt>
                <c:pt idx="5">
                  <c:v>60.0</c:v>
                </c:pt>
                <c:pt idx="6">
                  <c:v>56.0</c:v>
                </c:pt>
                <c:pt idx="7">
                  <c:v>56.0</c:v>
                </c:pt>
                <c:pt idx="8">
                  <c:v>51.0</c:v>
                </c:pt>
                <c:pt idx="9">
                  <c:v>54.0</c:v>
                </c:pt>
                <c:pt idx="10">
                  <c:v>55.0</c:v>
                </c:pt>
                <c:pt idx="11">
                  <c:v>55.0</c:v>
                </c:pt>
                <c:pt idx="12">
                  <c:v>58.0</c:v>
                </c:pt>
                <c:pt idx="13">
                  <c:v>45.0</c:v>
                </c:pt>
                <c:pt idx="14">
                  <c:v>50.0</c:v>
                </c:pt>
                <c:pt idx="15">
                  <c:v>52.0</c:v>
                </c:pt>
                <c:pt idx="16">
                  <c:v>65.0</c:v>
                </c:pt>
                <c:pt idx="17">
                  <c:v>53.0</c:v>
                </c:pt>
                <c:pt idx="18">
                  <c:v>57.0</c:v>
                </c:pt>
                <c:pt idx="19">
                  <c:v>56.2</c:v>
                </c:pt>
                <c:pt idx="20">
                  <c:v>55.30568507825704</c:v>
                </c:pt>
                <c:pt idx="21">
                  <c:v>55.0</c:v>
                </c:pt>
                <c:pt idx="22">
                  <c:v>54.51579220883674</c:v>
                </c:pt>
                <c:pt idx="23">
                  <c:v>54.515792208836736</c:v>
                </c:pt>
              </c:numCache>
            </c:numRef>
          </c:val>
          <c:smooth val="1"/>
          <c:extLst>
            <c:ext xmlns:c16="http://schemas.microsoft.com/office/drawing/2014/chart" uri="{C3380CC4-5D6E-409C-BE32-E72D297353CC}">
              <c16:uniqueId val="{00000001-E1F5-4248-B925-C604396132E2}"/>
            </c:ext>
          </c:extLst>
        </c:ser>
        <c:ser>
          <c:idx val="2"/>
          <c:order val="2"/>
          <c:tx>
            <c:strRef>
              <c:f>Sheet1!$D$1</c:f>
              <c:strCache>
                <c:ptCount val="1"/>
                <c:pt idx="0">
                  <c:v>55 ve üstü</c:v>
                </c:pt>
              </c:strCache>
            </c:strRef>
          </c:tx>
          <c:spPr>
            <a:ln w="19050" cap="rnd">
              <a:solidFill>
                <a:srgbClr val="FFC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42.0</c:v>
                </c:pt>
                <c:pt idx="1">
                  <c:v>31.0</c:v>
                </c:pt>
                <c:pt idx="2">
                  <c:v>10.0</c:v>
                </c:pt>
                <c:pt idx="3">
                  <c:v>45.0</c:v>
                </c:pt>
                <c:pt idx="4">
                  <c:v>55.0</c:v>
                </c:pt>
                <c:pt idx="5">
                  <c:v>62.0</c:v>
                </c:pt>
                <c:pt idx="6">
                  <c:v>59.0</c:v>
                </c:pt>
                <c:pt idx="7">
                  <c:v>61.0</c:v>
                </c:pt>
                <c:pt idx="8">
                  <c:v>54.0</c:v>
                </c:pt>
                <c:pt idx="9">
                  <c:v>55.0</c:v>
                </c:pt>
                <c:pt idx="10">
                  <c:v>57.0</c:v>
                </c:pt>
                <c:pt idx="11">
                  <c:v>60.0</c:v>
                </c:pt>
                <c:pt idx="12">
                  <c:v>59.0</c:v>
                </c:pt>
                <c:pt idx="13">
                  <c:v>51.0</c:v>
                </c:pt>
                <c:pt idx="14">
                  <c:v>47.0</c:v>
                </c:pt>
                <c:pt idx="15">
                  <c:v>50.0</c:v>
                </c:pt>
                <c:pt idx="16">
                  <c:v>62.0</c:v>
                </c:pt>
                <c:pt idx="17">
                  <c:v>53.0</c:v>
                </c:pt>
                <c:pt idx="18">
                  <c:v>58.0</c:v>
                </c:pt>
                <c:pt idx="19">
                  <c:v>51.4</c:v>
                </c:pt>
                <c:pt idx="20">
                  <c:v>57.78854864407845</c:v>
                </c:pt>
                <c:pt idx="21">
                  <c:v>55.0</c:v>
                </c:pt>
                <c:pt idx="22">
                  <c:v>55.1138658659854</c:v>
                </c:pt>
                <c:pt idx="23">
                  <c:v>55.1138658659854</c:v>
                </c:pt>
              </c:numCache>
            </c:numRef>
          </c:val>
          <c:smooth val="1"/>
          <c:extLst>
            <c:ext xmlns:c16="http://schemas.microsoft.com/office/drawing/2014/chart" uri="{C3380CC4-5D6E-409C-BE32-E72D297353CC}">
              <c16:uniqueId val="{00000002-E1F5-4248-B925-C604396132E2}"/>
            </c:ext>
          </c:extLst>
        </c:ser>
        <c:dLbls>
          <c:showLegendKey val="0"/>
          <c:showVal val="0"/>
          <c:showCatName val="0"/>
          <c:showSerName val="0"/>
          <c:showPercent val="0"/>
          <c:showBubbleSize val="0"/>
        </c:dLbls>
        <c:smooth val="0"/>
        <c:axId val="387034080"/>
        <c:axId val="387032112"/>
      </c:lineChart>
      <c:catAx>
        <c:axId val="38703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87032112"/>
        <c:crosses val="autoZero"/>
        <c:auto val="1"/>
        <c:lblAlgn val="ctr"/>
        <c:lblOffset val="100"/>
        <c:noMultiLvlLbl val="0"/>
      </c:catAx>
      <c:valAx>
        <c:axId val="38703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87034080"/>
        <c:crosses val="autoZero"/>
        <c:crossBetween val="between"/>
        <c:majorUnit val="20"/>
      </c:valAx>
      <c:spPr>
        <a:noFill/>
        <a:ln>
          <a:noFill/>
        </a:ln>
        <a:effectLst/>
      </c:spPr>
    </c:plotArea>
    <c:legend>
      <c:legendPos val="b"/>
      <c:layout>
        <c:manualLayout>
          <c:xMode val="edge"/>
          <c:yMode val="edge"/>
          <c:x val="0.32326159646158087"/>
          <c:y val="2.1124414217582155E-2"/>
          <c:w val="0.35738790509079232"/>
          <c:h val="5.91092567962232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HistogramData!$B$1</c:f>
              <c:strCache>
                <c:ptCount val="1"/>
                <c:pt idx="0">
                  <c:v>Weighted_Count</c:v>
                </c:pt>
              </c:strCache>
            </c:strRef>
          </c:tx>
          <c:spPr>
            <a:solidFill>
              <a:srgbClr val="262B6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HistogramData!$A$2:$A$9</c:f>
              <c:strCache>
                <c:ptCount val="8"/>
                <c:pt idx="0">
                  <c:v>0-20</c:v>
                </c:pt>
                <c:pt idx="1">
                  <c:v>20-40</c:v>
                </c:pt>
                <c:pt idx="2">
                  <c:v>40-60</c:v>
                </c:pt>
                <c:pt idx="3">
                  <c:v>60-80</c:v>
                </c:pt>
                <c:pt idx="4">
                  <c:v>80-100</c:v>
                </c:pt>
                <c:pt idx="5">
                  <c:v>100-120</c:v>
                </c:pt>
                <c:pt idx="6">
                  <c:v>120-160</c:v>
                </c:pt>
                <c:pt idx="7">
                  <c:v>160 ve üzeri</c:v>
                </c:pt>
              </c:strCache>
            </c:strRef>
          </c:cat>
          <c:val>
            <c:numRef>
              <c:f>HistogramData!$B$2:$B$9</c:f>
              <c:numCache>
                <c:formatCode>0</c:formatCode>
                <c:ptCount val="8"/>
                <c:pt idx="0">
                  <c:v>6.3722270839709365</c:v>
                </c:pt>
                <c:pt idx="1">
                  <c:v>13.989528737501166</c:v>
                </c:pt>
                <c:pt idx="2">
                  <c:v>25.066479521811271</c:v>
                </c:pt>
                <c:pt idx="3">
                  <c:v>23.040160428932616</c:v>
                </c:pt>
                <c:pt idx="4">
                  <c:v>10.626665850969685</c:v>
                </c:pt>
                <c:pt idx="5">
                  <c:v>16.111285238517549</c:v>
                </c:pt>
                <c:pt idx="6">
                  <c:v>2.4627734056738873</c:v>
                </c:pt>
                <c:pt idx="7">
                  <c:v>2.3483104373246912</c:v>
                </c:pt>
              </c:numCache>
            </c:numRef>
          </c:val>
          <c:extLst>
            <c:ext xmlns:c16="http://schemas.microsoft.com/office/drawing/2014/chart" uri="{C3380CC4-5D6E-409C-BE32-E72D297353CC}">
              <c16:uniqueId val="{00000000-513F-4456-8ADD-023E730FF5EE}"/>
            </c:ext>
          </c:extLst>
        </c:ser>
        <c:dLbls>
          <c:dLblPos val="outEnd"/>
          <c:showLegendKey val="0"/>
          <c:showVal val="1"/>
          <c:showCatName val="0"/>
          <c:showSerName val="0"/>
          <c:showPercent val="0"/>
          <c:showBubbleSize val="0"/>
        </c:dLbls>
        <c:gapWidth val="100"/>
        <c:overlap val="-27"/>
        <c:axId val="1783586015"/>
        <c:axId val="925579904"/>
      </c:barChart>
      <c:catAx>
        <c:axId val="1783586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925579904"/>
        <c:crosses val="autoZero"/>
        <c:auto val="1"/>
        <c:lblAlgn val="ctr"/>
        <c:lblOffset val="100"/>
        <c:noMultiLvlLbl val="0"/>
      </c:catAx>
      <c:valAx>
        <c:axId val="9255799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17835860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8360492520162925E-2"/>
          <c:y val="0.14541061880059983"/>
          <c:w val="0.93325363930295846"/>
          <c:h val="0.68607841771092981"/>
        </c:manualLayout>
      </c:layout>
      <c:lineChart>
        <c:grouping val="standard"/>
        <c:varyColors val="0"/>
        <c:ser>
          <c:idx val="0"/>
          <c:order val="0"/>
          <c:tx>
            <c:strRef>
              <c:f>Sheet1!$B$1</c:f>
              <c:strCache>
                <c:ptCount val="1"/>
                <c:pt idx="0">
                  <c:v>Gelirim giderimi karşılamadı.</c:v>
                </c:pt>
              </c:strCache>
            </c:strRef>
          </c:tx>
          <c:spPr>
            <a:ln w="25400" cap="rnd">
              <a:solidFill>
                <a:srgbClr val="002060"/>
              </a:solidFill>
              <a:round/>
            </a:ln>
            <a:effectLst/>
          </c:spPr>
          <c:marker>
            <c:symbol val="none"/>
          </c:marker>
          <c:dLbls>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3AD-4A31-9E30-031342C79B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50.0</c:v>
                </c:pt>
                <c:pt idx="1">
                  <c:v>48.0</c:v>
                </c:pt>
                <c:pt idx="2">
                  <c:v>46.0</c:v>
                </c:pt>
                <c:pt idx="3">
                  <c:v>48.0</c:v>
                </c:pt>
                <c:pt idx="4">
                  <c:v>54.0</c:v>
                </c:pt>
                <c:pt idx="5">
                  <c:v>58.0</c:v>
                </c:pt>
                <c:pt idx="6">
                  <c:v>57.0</c:v>
                </c:pt>
                <c:pt idx="7">
                  <c:v>57.0</c:v>
                </c:pt>
                <c:pt idx="8">
                  <c:v>53.0</c:v>
                </c:pt>
                <c:pt idx="9">
                  <c:v>56.0</c:v>
                </c:pt>
                <c:pt idx="10">
                  <c:v>56.0</c:v>
                </c:pt>
                <c:pt idx="11">
                  <c:v>55.0</c:v>
                </c:pt>
                <c:pt idx="12">
                  <c:v>53.0</c:v>
                </c:pt>
                <c:pt idx="13">
                  <c:v>53.0</c:v>
                </c:pt>
                <c:pt idx="14">
                  <c:v>51.0</c:v>
                </c:pt>
                <c:pt idx="15">
                  <c:v>55.0</c:v>
                </c:pt>
                <c:pt idx="16">
                  <c:v>61.0</c:v>
                </c:pt>
                <c:pt idx="17">
                  <c:v>56.0</c:v>
                </c:pt>
                <c:pt idx="18">
                  <c:v>58.0</c:v>
                </c:pt>
                <c:pt idx="19">
                  <c:v>56.9</c:v>
                </c:pt>
                <c:pt idx="20">
                  <c:v>56.42045456828926</c:v>
                </c:pt>
                <c:pt idx="21">
                  <c:v>57.19911473641791</c:v>
                </c:pt>
                <c:pt idx="22">
                  <c:v>57.19911473624862</c:v>
                </c:pt>
                <c:pt idx="23">
                  <c:v>57.199114736248625</c:v>
                </c:pt>
              </c:numCache>
            </c:numRef>
          </c:val>
          <c:smooth val="1"/>
          <c:extLst>
            <c:ext xmlns:c16="http://schemas.microsoft.com/office/drawing/2014/chart" uri="{C3380CC4-5D6E-409C-BE32-E72D297353CC}">
              <c16:uniqueId val="{00000001-83AD-4A31-9E30-031342C79B08}"/>
            </c:ext>
          </c:extLst>
        </c:ser>
        <c:ser>
          <c:idx val="1"/>
          <c:order val="1"/>
          <c:tx>
            <c:strRef>
              <c:f>Sheet1!$C$1</c:f>
              <c:strCache>
                <c:ptCount val="1"/>
                <c:pt idx="0">
                  <c:v>Gelirim giderimi ucu ucuna karşıladı.</c:v>
                </c:pt>
              </c:strCache>
            </c:strRef>
          </c:tx>
          <c:spPr>
            <a:ln w="25400" cap="rnd">
              <a:solidFill>
                <a:srgbClr val="FF0000"/>
              </a:solidFill>
              <a:round/>
            </a:ln>
            <a:effectLst/>
          </c:spPr>
          <c:marker>
            <c:symbol val="none"/>
          </c:marker>
          <c:dLbls>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AD-4A31-9E30-031342C79B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33.0</c:v>
                </c:pt>
                <c:pt idx="1">
                  <c:v>34.0</c:v>
                </c:pt>
                <c:pt idx="2">
                  <c:v>31.0</c:v>
                </c:pt>
                <c:pt idx="3">
                  <c:v>31.0</c:v>
                </c:pt>
                <c:pt idx="4">
                  <c:v>29.0</c:v>
                </c:pt>
                <c:pt idx="5">
                  <c:v>28.0</c:v>
                </c:pt>
                <c:pt idx="6">
                  <c:v>27.0</c:v>
                </c:pt>
                <c:pt idx="7">
                  <c:v>26.0</c:v>
                </c:pt>
                <c:pt idx="8">
                  <c:v>33.0</c:v>
                </c:pt>
                <c:pt idx="9">
                  <c:v>30.0</c:v>
                </c:pt>
                <c:pt idx="10">
                  <c:v>29.0</c:v>
                </c:pt>
                <c:pt idx="11">
                  <c:v>30.0</c:v>
                </c:pt>
                <c:pt idx="12">
                  <c:v>32.0</c:v>
                </c:pt>
                <c:pt idx="13">
                  <c:v>33.0</c:v>
                </c:pt>
                <c:pt idx="14">
                  <c:v>34.0</c:v>
                </c:pt>
                <c:pt idx="15">
                  <c:v>30.0</c:v>
                </c:pt>
                <c:pt idx="16">
                  <c:v>28.0</c:v>
                </c:pt>
                <c:pt idx="17">
                  <c:v>30.0</c:v>
                </c:pt>
                <c:pt idx="18">
                  <c:v>27.0</c:v>
                </c:pt>
                <c:pt idx="19">
                  <c:v>29.5</c:v>
                </c:pt>
                <c:pt idx="20">
                  <c:v>28.88289415732876</c:v>
                </c:pt>
                <c:pt idx="21">
                  <c:v>28.02028900451703</c:v>
                </c:pt>
                <c:pt idx="22">
                  <c:v>28.02028900472569</c:v>
                </c:pt>
                <c:pt idx="23">
                  <c:v>28.02028900472569</c:v>
                </c:pt>
              </c:numCache>
            </c:numRef>
          </c:val>
          <c:smooth val="1"/>
          <c:extLst>
            <c:ext xmlns:c16="http://schemas.microsoft.com/office/drawing/2014/chart" uri="{C3380CC4-5D6E-409C-BE32-E72D297353CC}">
              <c16:uniqueId val="{00000003-83AD-4A31-9E30-031342C79B08}"/>
            </c:ext>
          </c:extLst>
        </c:ser>
        <c:ser>
          <c:idx val="2"/>
          <c:order val="2"/>
          <c:tx>
            <c:strRef>
              <c:f>Sheet1!$D$1</c:f>
              <c:strCache>
                <c:ptCount val="1"/>
                <c:pt idx="0">
                  <c:v>Gelirim giderlerimin üzerinde oldu.</c:v>
                </c:pt>
              </c:strCache>
            </c:strRef>
          </c:tx>
          <c:spPr>
            <a:ln w="2540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8.0</c:v>
                </c:pt>
                <c:pt idx="1">
                  <c:v>7.0</c:v>
                </c:pt>
                <c:pt idx="2">
                  <c:v>9.0</c:v>
                </c:pt>
                <c:pt idx="3">
                  <c:v>9.0</c:v>
                </c:pt>
                <c:pt idx="4">
                  <c:v>8.0</c:v>
                </c:pt>
                <c:pt idx="5">
                  <c:v>7.0</c:v>
                </c:pt>
                <c:pt idx="6">
                  <c:v>7.0</c:v>
                </c:pt>
                <c:pt idx="7">
                  <c:v>9.0</c:v>
                </c:pt>
                <c:pt idx="8">
                  <c:v>7.0</c:v>
                </c:pt>
                <c:pt idx="9">
                  <c:v>6.0</c:v>
                </c:pt>
                <c:pt idx="10">
                  <c:v>7.0</c:v>
                </c:pt>
                <c:pt idx="11">
                  <c:v>7.0</c:v>
                </c:pt>
                <c:pt idx="12">
                  <c:v>8.0</c:v>
                </c:pt>
                <c:pt idx="13">
                  <c:v>8.0</c:v>
                </c:pt>
                <c:pt idx="14">
                  <c:v>8.0</c:v>
                </c:pt>
                <c:pt idx="15">
                  <c:v>8.0</c:v>
                </c:pt>
                <c:pt idx="16">
                  <c:v>6.0</c:v>
                </c:pt>
                <c:pt idx="17">
                  <c:v>7.0</c:v>
                </c:pt>
                <c:pt idx="18">
                  <c:v>7.0</c:v>
                </c:pt>
                <c:pt idx="19">
                  <c:v>6.5</c:v>
                </c:pt>
                <c:pt idx="20">
                  <c:v>7.587464478612198</c:v>
                </c:pt>
                <c:pt idx="21">
                  <c:v>7.9613806347545</c:v>
                </c:pt>
                <c:pt idx="22">
                  <c:v>7.961380634626411</c:v>
                </c:pt>
                <c:pt idx="23">
                  <c:v>7.961380634626411</c:v>
                </c:pt>
              </c:numCache>
            </c:numRef>
          </c:val>
          <c:smooth val="1"/>
          <c:extLst>
            <c:ext xmlns:c16="http://schemas.microsoft.com/office/drawing/2014/chart" uri="{C3380CC4-5D6E-409C-BE32-E72D297353CC}">
              <c16:uniqueId val="{00000004-83AD-4A31-9E30-031342C79B08}"/>
            </c:ext>
          </c:extLst>
        </c:ser>
        <c:ser>
          <c:idx val="3"/>
          <c:order val="3"/>
          <c:tx>
            <c:strRef>
              <c:f>Sheet1!$E$1</c:f>
              <c:strCache>
                <c:ptCount val="1"/>
                <c:pt idx="0">
                  <c:v>Gelirim giderlerimi fazlasıyla karşıladı.</c:v>
                </c:pt>
              </c:strCache>
            </c:strRef>
          </c:tx>
          <c:spPr>
            <a:ln w="25400" cap="rnd">
              <a:solidFill>
                <a:srgbClr val="833E97"/>
              </a:solidFill>
              <a:round/>
            </a:ln>
            <a:effectLst/>
          </c:spPr>
          <c:marker>
            <c:symbol val="none"/>
          </c:marker>
          <c:dLbls>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3AD-4A31-9E30-031342C79B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Sheet1!$E$2:$E$25</c:f>
              <c:numCache>
                <c:formatCode>General</c:formatCode>
                <c:ptCount val="24"/>
                <c:pt idx="0">
                  <c:v>9.0</c:v>
                </c:pt>
                <c:pt idx="1">
                  <c:v>11.0</c:v>
                </c:pt>
                <c:pt idx="2">
                  <c:v>14.0</c:v>
                </c:pt>
                <c:pt idx="3">
                  <c:v>12.0</c:v>
                </c:pt>
                <c:pt idx="4">
                  <c:v>9.0</c:v>
                </c:pt>
                <c:pt idx="5">
                  <c:v>7.0</c:v>
                </c:pt>
                <c:pt idx="6">
                  <c:v>9.0</c:v>
                </c:pt>
                <c:pt idx="7">
                  <c:v>8.0</c:v>
                </c:pt>
                <c:pt idx="8">
                  <c:v>8.0</c:v>
                </c:pt>
                <c:pt idx="9">
                  <c:v>8.0</c:v>
                </c:pt>
                <c:pt idx="10">
                  <c:v>8.0</c:v>
                </c:pt>
                <c:pt idx="11">
                  <c:v>8.0</c:v>
                </c:pt>
                <c:pt idx="12">
                  <c:v>7.0</c:v>
                </c:pt>
                <c:pt idx="13">
                  <c:v>6.0</c:v>
                </c:pt>
                <c:pt idx="14">
                  <c:v>7.0</c:v>
                </c:pt>
                <c:pt idx="15">
                  <c:v>7.0</c:v>
                </c:pt>
                <c:pt idx="16">
                  <c:v>6.0</c:v>
                </c:pt>
                <c:pt idx="17">
                  <c:v>8.0</c:v>
                </c:pt>
                <c:pt idx="18">
                  <c:v>8.0</c:v>
                </c:pt>
                <c:pt idx="19">
                  <c:v>7.1</c:v>
                </c:pt>
                <c:pt idx="20">
                  <c:v>7.10918679576963</c:v>
                </c:pt>
                <c:pt idx="21">
                  <c:v>6.819215624310529</c:v>
                </c:pt>
                <c:pt idx="22">
                  <c:v>6.81921562439929</c:v>
                </c:pt>
                <c:pt idx="23">
                  <c:v>6.81921562439929</c:v>
                </c:pt>
              </c:numCache>
            </c:numRef>
          </c:val>
          <c:smooth val="1"/>
          <c:extLst>
            <c:ext xmlns:c16="http://schemas.microsoft.com/office/drawing/2014/chart" uri="{C3380CC4-5D6E-409C-BE32-E72D297353CC}">
              <c16:uniqueId val="{00000006-83AD-4A31-9E30-031342C79B08}"/>
            </c:ext>
          </c:extLst>
        </c:ser>
        <c:dLbls>
          <c:showLegendKey val="0"/>
          <c:showVal val="0"/>
          <c:showCatName val="0"/>
          <c:showSerName val="0"/>
          <c:showPercent val="0"/>
          <c:showBubbleSize val="0"/>
        </c:dLbls>
        <c:smooth val="0"/>
        <c:axId val="716727744"/>
        <c:axId val="716732008"/>
      </c:lineChart>
      <c:catAx>
        <c:axId val="71672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716732008"/>
        <c:crosses val="autoZero"/>
        <c:auto val="1"/>
        <c:lblAlgn val="ctr"/>
        <c:lblOffset val="100"/>
        <c:noMultiLvlLbl val="0"/>
      </c:catAx>
      <c:valAx>
        <c:axId val="716732008"/>
        <c:scaling>
          <c:orientation val="minMax"/>
          <c:max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716727744"/>
        <c:crosses val="autoZero"/>
        <c:crossBetween val="between"/>
        <c:majorUnit val="20"/>
      </c:valAx>
      <c:spPr>
        <a:noFill/>
        <a:ln>
          <a:noFill/>
        </a:ln>
        <a:effectLst/>
      </c:spPr>
    </c:plotArea>
    <c:legend>
      <c:legendPos val="b"/>
      <c:layout>
        <c:manualLayout>
          <c:xMode val="edge"/>
          <c:yMode val="edge"/>
          <c:x val="1.1708784167674909E-2"/>
          <c:y val="8.8561750252846572E-3"/>
          <c:w val="0.98661104637285335"/>
          <c:h val="0.1153874487816546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2290044644853068E-2"/>
          <c:y val="0.11602208682928537"/>
          <c:w val="0.92872573481639464"/>
          <c:h val="0.67862719378048542"/>
        </c:manualLayout>
      </c:layout>
      <c:lineChart>
        <c:grouping val="standard"/>
        <c:varyColors val="0"/>
        <c:ser>
          <c:idx val="0"/>
          <c:order val="0"/>
          <c:tx>
            <c:strRef>
              <c:f>Sheet1!$B$1</c:f>
              <c:strCache>
                <c:ptCount val="1"/>
                <c:pt idx="0">
                  <c:v>AK Parti</c:v>
                </c:pt>
              </c:strCache>
            </c:strRef>
          </c:tx>
          <c:spPr>
            <a:ln w="19050" cap="rnd">
              <a:solidFill>
                <a:srgbClr val="FAA62C"/>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70.0</c:v>
                </c:pt>
                <c:pt idx="1">
                  <c:v>70.0</c:v>
                </c:pt>
                <c:pt idx="2">
                  <c:v>62.0</c:v>
                </c:pt>
                <c:pt idx="3">
                  <c:v>64.0</c:v>
                </c:pt>
                <c:pt idx="4">
                  <c:v>72.0</c:v>
                </c:pt>
                <c:pt idx="5">
                  <c:v>79.0</c:v>
                </c:pt>
                <c:pt idx="6">
                  <c:v>78.0</c:v>
                </c:pt>
                <c:pt idx="7">
                  <c:v>78.0</c:v>
                </c:pt>
                <c:pt idx="8">
                  <c:v>75.0</c:v>
                </c:pt>
                <c:pt idx="9">
                  <c:v>79.0</c:v>
                </c:pt>
                <c:pt idx="10">
                  <c:v>77.0</c:v>
                </c:pt>
                <c:pt idx="11">
                  <c:v>77.0</c:v>
                </c:pt>
                <c:pt idx="12">
                  <c:v>78.0</c:v>
                </c:pt>
                <c:pt idx="13">
                  <c:v>77.0</c:v>
                </c:pt>
                <c:pt idx="14">
                  <c:v>76.0</c:v>
                </c:pt>
                <c:pt idx="15">
                  <c:v>76.0</c:v>
                </c:pt>
                <c:pt idx="16">
                  <c:v>73.0</c:v>
                </c:pt>
                <c:pt idx="17">
                  <c:v>81.0</c:v>
                </c:pt>
                <c:pt idx="18">
                  <c:v>76.0</c:v>
                </c:pt>
                <c:pt idx="19">
                  <c:v>79.5</c:v>
                </c:pt>
                <c:pt idx="20">
                  <c:v>79.59522796172416</c:v>
                </c:pt>
                <c:pt idx="21">
                  <c:v>76.32756871951442</c:v>
                </c:pt>
                <c:pt idx="22">
                  <c:v>65.56654728754407</c:v>
                </c:pt>
                <c:pt idx="23">
                  <c:v>65.56654728754407</c:v>
                </c:pt>
              </c:numCache>
            </c:numRef>
          </c:val>
          <c:smooth val="1"/>
          <c:extLst>
            <c:ext xmlns:c16="http://schemas.microsoft.com/office/drawing/2014/chart" uri="{C3380CC4-5D6E-409C-BE32-E72D297353CC}">
              <c16:uniqueId val="{00000000-BF1E-4E77-AA82-7CA328CA266E}"/>
            </c:ext>
          </c:extLst>
        </c:ser>
        <c:ser>
          <c:idx val="1"/>
          <c:order val="1"/>
          <c:tx>
            <c:strRef>
              <c:f>Sheet1!$C$1</c:f>
              <c:strCache>
                <c:ptCount val="1"/>
                <c:pt idx="0">
                  <c:v>CHP</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93.0</c:v>
                </c:pt>
                <c:pt idx="1">
                  <c:v>95.0</c:v>
                </c:pt>
                <c:pt idx="2">
                  <c:v>92.0</c:v>
                </c:pt>
                <c:pt idx="3">
                  <c:v>92.0</c:v>
                </c:pt>
                <c:pt idx="4">
                  <c:v>94.0</c:v>
                </c:pt>
                <c:pt idx="5">
                  <c:v>93.0</c:v>
                </c:pt>
                <c:pt idx="6">
                  <c:v>91.0</c:v>
                </c:pt>
                <c:pt idx="7">
                  <c:v>94.0</c:v>
                </c:pt>
                <c:pt idx="8">
                  <c:v>95.0</c:v>
                </c:pt>
                <c:pt idx="9">
                  <c:v>94.0</c:v>
                </c:pt>
                <c:pt idx="10">
                  <c:v>90.0</c:v>
                </c:pt>
                <c:pt idx="11">
                  <c:v>94.0</c:v>
                </c:pt>
                <c:pt idx="12">
                  <c:v>94.0</c:v>
                </c:pt>
                <c:pt idx="13">
                  <c:v>93.0</c:v>
                </c:pt>
                <c:pt idx="14">
                  <c:v>92.0</c:v>
                </c:pt>
                <c:pt idx="15">
                  <c:v>94.0</c:v>
                </c:pt>
                <c:pt idx="16">
                  <c:v>93.0</c:v>
                </c:pt>
                <c:pt idx="17">
                  <c:v>91.0</c:v>
                </c:pt>
                <c:pt idx="18">
                  <c:v>91.0</c:v>
                </c:pt>
                <c:pt idx="19">
                  <c:v>92.9</c:v>
                </c:pt>
                <c:pt idx="20">
                  <c:v>90.6752307350872</c:v>
                </c:pt>
                <c:pt idx="21">
                  <c:v>91.56274183996251</c:v>
                </c:pt>
                <c:pt idx="22">
                  <c:v>92.66599252236101</c:v>
                </c:pt>
                <c:pt idx="23">
                  <c:v>92.66599252236101</c:v>
                </c:pt>
              </c:numCache>
            </c:numRef>
          </c:val>
          <c:smooth val="1"/>
          <c:extLst>
            <c:ext xmlns:c16="http://schemas.microsoft.com/office/drawing/2014/chart" uri="{C3380CC4-5D6E-409C-BE32-E72D297353CC}">
              <c16:uniqueId val="{00000001-BF1E-4E77-AA82-7CA328CA266E}"/>
            </c:ext>
          </c:extLst>
        </c:ser>
        <c:ser>
          <c:idx val="2"/>
          <c:order val="2"/>
          <c:tx>
            <c:strRef>
              <c:f>Sheet1!$D$1</c:f>
              <c:strCache>
                <c:ptCount val="1"/>
                <c:pt idx="0">
                  <c:v>DEM Parti</c:v>
                </c:pt>
              </c:strCache>
            </c:strRef>
          </c:tx>
          <c:spPr>
            <a:ln w="19050" cap="rnd">
              <a:solidFill>
                <a:srgbClr val="833E97"/>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98.0</c:v>
                </c:pt>
                <c:pt idx="1">
                  <c:v>94.0</c:v>
                </c:pt>
                <c:pt idx="2">
                  <c:v>89.0</c:v>
                </c:pt>
                <c:pt idx="3">
                  <c:v>93.0</c:v>
                </c:pt>
                <c:pt idx="4">
                  <c:v>95.0</c:v>
                </c:pt>
                <c:pt idx="5">
                  <c:v>97.0</c:v>
                </c:pt>
                <c:pt idx="6">
                  <c:v>93.0</c:v>
                </c:pt>
                <c:pt idx="7">
                  <c:v>96.0</c:v>
                </c:pt>
                <c:pt idx="8">
                  <c:v>95.0</c:v>
                </c:pt>
                <c:pt idx="9">
                  <c:v>93.0</c:v>
                </c:pt>
                <c:pt idx="10">
                  <c:v>91.0</c:v>
                </c:pt>
                <c:pt idx="11">
                  <c:v>96.0</c:v>
                </c:pt>
                <c:pt idx="12">
                  <c:v>94.0</c:v>
                </c:pt>
                <c:pt idx="13">
                  <c:v>94.0</c:v>
                </c:pt>
                <c:pt idx="14">
                  <c:v>96.0</c:v>
                </c:pt>
                <c:pt idx="15">
                  <c:v>94.0</c:v>
                </c:pt>
                <c:pt idx="16">
                  <c:v>98.0</c:v>
                </c:pt>
                <c:pt idx="17">
                  <c:v>92.0</c:v>
                </c:pt>
                <c:pt idx="18">
                  <c:v>92.0</c:v>
                </c:pt>
                <c:pt idx="19">
                  <c:v>95.39999999999999</c:v>
                </c:pt>
                <c:pt idx="20">
                  <c:v>95.35704174008777</c:v>
                </c:pt>
                <c:pt idx="21">
                  <c:v>91.13742998726634</c:v>
                </c:pt>
                <c:pt idx="22">
                  <c:v>92.15078689250312</c:v>
                </c:pt>
                <c:pt idx="23">
                  <c:v>92.15078689250312</c:v>
                </c:pt>
              </c:numCache>
            </c:numRef>
          </c:val>
          <c:smooth val="1"/>
          <c:extLst>
            <c:ext xmlns:c16="http://schemas.microsoft.com/office/drawing/2014/chart" uri="{C3380CC4-5D6E-409C-BE32-E72D297353CC}">
              <c16:uniqueId val="{00000002-BF1E-4E77-AA82-7CA328CA266E}"/>
            </c:ext>
          </c:extLst>
        </c:ser>
        <c:ser>
          <c:idx val="3"/>
          <c:order val="3"/>
          <c:tx>
            <c:strRef>
              <c:f>Sheet1!$E$1</c:f>
              <c:strCache>
                <c:ptCount val="1"/>
                <c:pt idx="0">
                  <c:v>İYİ Parti</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Sheet1!$E$2:$E$25</c:f>
              <c:numCache>
                <c:formatCode>General</c:formatCode>
                <c:ptCount val="24"/>
                <c:pt idx="0">
                  <c:v>92.0</c:v>
                </c:pt>
                <c:pt idx="1">
                  <c:v>90.0</c:v>
                </c:pt>
                <c:pt idx="2">
                  <c:v>88.0</c:v>
                </c:pt>
                <c:pt idx="3">
                  <c:v>89.0</c:v>
                </c:pt>
                <c:pt idx="4">
                  <c:v>91.0</c:v>
                </c:pt>
                <c:pt idx="5">
                  <c:v>91.0</c:v>
                </c:pt>
                <c:pt idx="6">
                  <c:v>93.0</c:v>
                </c:pt>
                <c:pt idx="7">
                  <c:v>90.0</c:v>
                </c:pt>
                <c:pt idx="8">
                  <c:v>91.0</c:v>
                </c:pt>
                <c:pt idx="9">
                  <c:v>93.0</c:v>
                </c:pt>
                <c:pt idx="10">
                  <c:v>91.0</c:v>
                </c:pt>
                <c:pt idx="11">
                  <c:v>88.0</c:v>
                </c:pt>
                <c:pt idx="12">
                  <c:v>92.0</c:v>
                </c:pt>
                <c:pt idx="13">
                  <c:v>93.0</c:v>
                </c:pt>
                <c:pt idx="14">
                  <c:v>86.0</c:v>
                </c:pt>
                <c:pt idx="15">
                  <c:v>86.0</c:v>
                </c:pt>
                <c:pt idx="16">
                  <c:v>98.0</c:v>
                </c:pt>
                <c:pt idx="17">
                  <c:v>89.0</c:v>
                </c:pt>
                <c:pt idx="18">
                  <c:v>89.0</c:v>
                </c:pt>
                <c:pt idx="19">
                  <c:v>87.9</c:v>
                </c:pt>
                <c:pt idx="20">
                  <c:v>96.56688171053182</c:v>
                </c:pt>
                <c:pt idx="21">
                  <c:v>87.55645752796659</c:v>
                </c:pt>
                <c:pt idx="22">
                  <c:v>94.543904140266</c:v>
                </c:pt>
                <c:pt idx="23">
                  <c:v>94.543904140266</c:v>
                </c:pt>
              </c:numCache>
            </c:numRef>
          </c:val>
          <c:smooth val="1"/>
          <c:extLst>
            <c:ext xmlns:c16="http://schemas.microsoft.com/office/drawing/2014/chart" uri="{C3380CC4-5D6E-409C-BE32-E72D297353CC}">
              <c16:uniqueId val="{00000003-BF1E-4E77-AA82-7CA328CA266E}"/>
            </c:ext>
          </c:extLst>
        </c:ser>
        <c:ser>
          <c:idx val="4"/>
          <c:order val="4"/>
          <c:tx>
            <c:strRef>
              <c:f>Sheet1!$F$1</c:f>
              <c:strCache>
                <c:ptCount val="1"/>
                <c:pt idx="0">
                  <c:v>MHP</c:v>
                </c:pt>
              </c:strCache>
            </c:strRef>
          </c:tx>
          <c:spPr>
            <a:ln w="19050" cap="rnd">
              <a:solidFill>
                <a:schemeClr val="accent6"/>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Sheet1!$F$2:$F$25</c:f>
              <c:numCache>
                <c:formatCode>General</c:formatCode>
                <c:ptCount val="24"/>
                <c:pt idx="0">
                  <c:v>74.0</c:v>
                </c:pt>
                <c:pt idx="1">
                  <c:v>65.0</c:v>
                </c:pt>
                <c:pt idx="2">
                  <c:v>66.0</c:v>
                </c:pt>
                <c:pt idx="3">
                  <c:v>57.0</c:v>
                </c:pt>
                <c:pt idx="4">
                  <c:v>70.0</c:v>
                </c:pt>
                <c:pt idx="5">
                  <c:v>67.0</c:v>
                </c:pt>
                <c:pt idx="6">
                  <c:v>65.0</c:v>
                </c:pt>
                <c:pt idx="7">
                  <c:v>61.0</c:v>
                </c:pt>
                <c:pt idx="8">
                  <c:v>72.0</c:v>
                </c:pt>
                <c:pt idx="9">
                  <c:v>74.0</c:v>
                </c:pt>
                <c:pt idx="10">
                  <c:v>75.0</c:v>
                </c:pt>
                <c:pt idx="11">
                  <c:v>71.0</c:v>
                </c:pt>
                <c:pt idx="12">
                  <c:v>73.0</c:v>
                </c:pt>
                <c:pt idx="13">
                  <c:v>85.0</c:v>
                </c:pt>
                <c:pt idx="14">
                  <c:v>71.0</c:v>
                </c:pt>
                <c:pt idx="15">
                  <c:v>79.0</c:v>
                </c:pt>
                <c:pt idx="16">
                  <c:v>80.0</c:v>
                </c:pt>
                <c:pt idx="17">
                  <c:v>75.0</c:v>
                </c:pt>
                <c:pt idx="18">
                  <c:v>71.0</c:v>
                </c:pt>
                <c:pt idx="19">
                  <c:v>74.4</c:v>
                </c:pt>
                <c:pt idx="20">
                  <c:v>71.26073416806226</c:v>
                </c:pt>
                <c:pt idx="21">
                  <c:v>77.63182586911444</c:v>
                </c:pt>
                <c:pt idx="22">
                  <c:v>74.30593336466399</c:v>
                </c:pt>
                <c:pt idx="23">
                  <c:v>74.30593336466399</c:v>
                </c:pt>
              </c:numCache>
            </c:numRef>
          </c:val>
          <c:smooth val="1"/>
          <c:extLst>
            <c:ext xmlns:c16="http://schemas.microsoft.com/office/drawing/2014/chart" uri="{C3380CC4-5D6E-409C-BE32-E72D297353CC}">
              <c16:uniqueId val="{00000004-BF1E-4E77-AA82-7CA328CA266E}"/>
            </c:ext>
          </c:extLst>
        </c:ser>
        <c:dLbls>
          <c:showLegendKey val="0"/>
          <c:showVal val="0"/>
          <c:showCatName val="0"/>
          <c:showSerName val="0"/>
          <c:showPercent val="0"/>
          <c:showBubbleSize val="0"/>
        </c:dLbls>
        <c:smooth val="0"/>
        <c:axId val="462294680"/>
        <c:axId val="462299600"/>
      </c:lineChart>
      <c:catAx>
        <c:axId val="462294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2299600"/>
        <c:crosses val="autoZero"/>
        <c:auto val="1"/>
        <c:lblAlgn val="ctr"/>
        <c:lblOffset val="100"/>
        <c:noMultiLvlLbl val="0"/>
      </c:catAx>
      <c:valAx>
        <c:axId val="462299600"/>
        <c:scaling>
          <c:orientation val="minMax"/>
          <c:max val="100"/>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2294680"/>
        <c:crosses val="autoZero"/>
        <c:crossBetween val="between"/>
        <c:majorUnit val="10"/>
      </c:valAx>
      <c:spPr>
        <a:noFill/>
        <a:ln>
          <a:noFill/>
        </a:ln>
        <a:effectLst/>
      </c:spPr>
    </c:plotArea>
    <c:legend>
      <c:legendPos val="b"/>
      <c:layout>
        <c:manualLayout>
          <c:xMode val="edge"/>
          <c:yMode val="edge"/>
          <c:x val="9.067563650233082E-2"/>
          <c:y val="1.1043903602958722E-2"/>
          <c:w val="0.84075660815077757"/>
          <c:h val="6.528171010262574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533214091193341E-2"/>
          <c:y val="0.1127764338875409"/>
          <c:w val="0.93073744091126098"/>
          <c:h val="0.78827219776021062"/>
        </c:manualLayout>
      </c:layout>
      <c:lineChart>
        <c:grouping val="standard"/>
        <c:varyColors val="0"/>
        <c:ser>
          <c:idx val="0"/>
          <c:order val="0"/>
          <c:tx>
            <c:strRef>
              <c:f>Sheet1!$B$1</c:f>
              <c:strCache>
                <c:ptCount val="1"/>
                <c:pt idx="0">
                  <c:v>Endişeli</c:v>
                </c:pt>
              </c:strCache>
            </c:strRef>
          </c:tx>
          <c:spPr>
            <a:ln w="19050" cap="sq">
              <a:solidFill>
                <a:schemeClr val="accent1"/>
              </a:solidFill>
              <a:miter lim="800000"/>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Roboto" panose="02000000000000000000" pitchFamily="2" charset="0"/>
                    <a:ea typeface="Roboto" panose="02000000000000000000" pitchFamily="2"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Sheet1!$B$2:$B$16</c:f>
              <c:numCache>
                <c:formatCode>0</c:formatCode>
                <c:ptCount val="15"/>
                <c:pt idx="0">
                  <c:v>40</c:v>
                </c:pt>
                <c:pt idx="1">
                  <c:v>52</c:v>
                </c:pt>
                <c:pt idx="2">
                  <c:v>56</c:v>
                </c:pt>
                <c:pt idx="3">
                  <c:v>56</c:v>
                </c:pt>
                <c:pt idx="4">
                  <c:v>52</c:v>
                </c:pt>
                <c:pt idx="5">
                  <c:v>49</c:v>
                </c:pt>
                <c:pt idx="6">
                  <c:v>58</c:v>
                </c:pt>
                <c:pt idx="7">
                  <c:v>50</c:v>
                </c:pt>
                <c:pt idx="8">
                  <c:v>47</c:v>
                </c:pt>
                <c:pt idx="9">
                  <c:v>48</c:v>
                </c:pt>
                <c:pt idx="10">
                  <c:v>53</c:v>
                </c:pt>
                <c:pt idx="11">
                  <c:v>53</c:v>
                </c:pt>
                <c:pt idx="12">
                  <c:v>51</c:v>
                </c:pt>
                <c:pt idx="13">
                  <c:v>52</c:v>
                </c:pt>
                <c:pt idx="14">
                  <c:v>50</c:v>
                </c:pt>
              </c:numCache>
            </c:numRef>
          </c:val>
          <c:smooth val="0"/>
          <c:extLst>
            <c:ext xmlns:c16="http://schemas.microsoft.com/office/drawing/2014/chart" uri="{C3380CC4-5D6E-409C-BE32-E72D297353CC}">
              <c16:uniqueId val="{00000000-8970-4784-9BC1-79586C49A02F}"/>
            </c:ext>
          </c:extLst>
        </c:ser>
        <c:ser>
          <c:idx val="1"/>
          <c:order val="1"/>
          <c:tx>
            <c:strRef>
              <c:f>Sheet1!$C$1</c:f>
              <c:strCache>
                <c:ptCount val="1"/>
                <c:pt idx="0">
                  <c:v>Umutlu</c:v>
                </c:pt>
              </c:strCache>
            </c:strRef>
          </c:tx>
          <c:spPr>
            <a:ln w="19050" cap="sq">
              <a:solidFill>
                <a:schemeClr val="accent4"/>
              </a:solidFill>
              <a:miter lim="800000"/>
            </a:ln>
            <a:effectLst/>
          </c:spPr>
          <c:marker>
            <c:symbol val="none"/>
          </c:marker>
          <c:dLbls>
            <c:dLbl>
              <c:idx val="1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970-4784-9BC1-79586C49A02F}"/>
                </c:ext>
              </c:extLst>
            </c:dLbl>
            <c:dLbl>
              <c:idx val="1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970-4784-9BC1-79586C49A02F}"/>
                </c:ext>
              </c:extLst>
            </c:dLbl>
            <c:dLbl>
              <c:idx val="14"/>
              <c:layout>
                <c:manualLayout>
                  <c:x val="-1.8541533746153412E-2"/>
                  <c:y val="3.07949709630096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970-4784-9BC1-79586C49A02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Roboto" panose="02000000000000000000" pitchFamily="2" charset="0"/>
                    <a:ea typeface="Roboto" panose="02000000000000000000" pitchFamily="2"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Sheet1!$C$2:$C$16</c:f>
              <c:numCache>
                <c:formatCode>0</c:formatCode>
                <c:ptCount val="15"/>
                <c:pt idx="0">
                  <c:v>34</c:v>
                </c:pt>
                <c:pt idx="1">
                  <c:v>29</c:v>
                </c:pt>
                <c:pt idx="2">
                  <c:v>23</c:v>
                </c:pt>
                <c:pt idx="3">
                  <c:v>17</c:v>
                </c:pt>
                <c:pt idx="4">
                  <c:v>20</c:v>
                </c:pt>
                <c:pt idx="5">
                  <c:v>24</c:v>
                </c:pt>
                <c:pt idx="6">
                  <c:v>20</c:v>
                </c:pt>
                <c:pt idx="7">
                  <c:v>23</c:v>
                </c:pt>
                <c:pt idx="8">
                  <c:v>26</c:v>
                </c:pt>
                <c:pt idx="9">
                  <c:v>25</c:v>
                </c:pt>
                <c:pt idx="10">
                  <c:v>19</c:v>
                </c:pt>
                <c:pt idx="11">
                  <c:v>21</c:v>
                </c:pt>
                <c:pt idx="12">
                  <c:v>20</c:v>
                </c:pt>
                <c:pt idx="13">
                  <c:v>20</c:v>
                </c:pt>
                <c:pt idx="14">
                  <c:v>18</c:v>
                </c:pt>
              </c:numCache>
            </c:numRef>
          </c:val>
          <c:smooth val="0"/>
          <c:extLst>
            <c:ext xmlns:c16="http://schemas.microsoft.com/office/drawing/2014/chart" uri="{C3380CC4-5D6E-409C-BE32-E72D297353CC}">
              <c16:uniqueId val="{00000004-8970-4784-9BC1-79586C49A02F}"/>
            </c:ext>
          </c:extLst>
        </c:ser>
        <c:ser>
          <c:idx val="2"/>
          <c:order val="2"/>
          <c:tx>
            <c:strRef>
              <c:f>Sheet1!$D$1</c:f>
              <c:strCache>
                <c:ptCount val="1"/>
                <c:pt idx="0">
                  <c:v>Gururlu</c:v>
                </c:pt>
              </c:strCache>
            </c:strRef>
          </c:tx>
          <c:spPr>
            <a:ln w="19050" cap="sq">
              <a:solidFill>
                <a:schemeClr val="accent5"/>
              </a:solidFill>
              <a:miter lim="800000"/>
            </a:ln>
            <a:effectLst/>
          </c:spPr>
          <c:marker>
            <c:symbol val="none"/>
          </c:marker>
          <c:dLbls>
            <c:dLbl>
              <c:idx val="1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970-4784-9BC1-79586C49A02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solidFill>
                    <a:latin typeface="Roboto" panose="02000000000000000000" pitchFamily="2" charset="0"/>
                    <a:ea typeface="Roboto" panose="02000000000000000000" pitchFamily="2" charset="0"/>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Sheet1!$D$2:$D$16</c:f>
              <c:numCache>
                <c:formatCode>0</c:formatCode>
                <c:ptCount val="15"/>
                <c:pt idx="0">
                  <c:v>11</c:v>
                </c:pt>
                <c:pt idx="1">
                  <c:v>8</c:v>
                </c:pt>
                <c:pt idx="2">
                  <c:v>10</c:v>
                </c:pt>
                <c:pt idx="3">
                  <c:v>13</c:v>
                </c:pt>
                <c:pt idx="4">
                  <c:v>14</c:v>
                </c:pt>
                <c:pt idx="5">
                  <c:v>13</c:v>
                </c:pt>
                <c:pt idx="6">
                  <c:v>10</c:v>
                </c:pt>
                <c:pt idx="7">
                  <c:v>12</c:v>
                </c:pt>
                <c:pt idx="8">
                  <c:v>11</c:v>
                </c:pt>
                <c:pt idx="9">
                  <c:v>12</c:v>
                </c:pt>
                <c:pt idx="10">
                  <c:v>11</c:v>
                </c:pt>
                <c:pt idx="11">
                  <c:v>9</c:v>
                </c:pt>
                <c:pt idx="12">
                  <c:v>8</c:v>
                </c:pt>
                <c:pt idx="13">
                  <c:v>8</c:v>
                </c:pt>
                <c:pt idx="14">
                  <c:v>8</c:v>
                </c:pt>
              </c:numCache>
            </c:numRef>
          </c:val>
          <c:smooth val="0"/>
          <c:extLst>
            <c:ext xmlns:c16="http://schemas.microsoft.com/office/drawing/2014/chart" uri="{C3380CC4-5D6E-409C-BE32-E72D297353CC}">
              <c16:uniqueId val="{00000006-8970-4784-9BC1-79586C49A02F}"/>
            </c:ext>
          </c:extLst>
        </c:ser>
        <c:ser>
          <c:idx val="3"/>
          <c:order val="3"/>
          <c:tx>
            <c:strRef>
              <c:f>Sheet1!$E$1</c:f>
              <c:strCache>
                <c:ptCount val="1"/>
                <c:pt idx="0">
                  <c:v>Kızgın</c:v>
                </c:pt>
              </c:strCache>
            </c:strRef>
          </c:tx>
          <c:spPr>
            <a:ln w="19050" cap="sq">
              <a:solidFill>
                <a:schemeClr val="accent2">
                  <a:lumMod val="75000"/>
                </a:schemeClr>
              </a:solidFill>
              <a:miter lim="800000"/>
            </a:ln>
            <a:effectLst/>
          </c:spPr>
          <c:marker>
            <c:symbol val="none"/>
          </c:marker>
          <c:dLbls>
            <c:dLbl>
              <c:idx val="3"/>
              <c:layout>
                <c:manualLayout>
                  <c:x val="-3.2105565117613311E-2"/>
                  <c:y val="-2.38387379491673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970-4784-9BC1-79586C49A02F}"/>
                </c:ext>
              </c:extLst>
            </c:dLbl>
            <c:dLbl>
              <c:idx val="10"/>
              <c:layout>
                <c:manualLayout>
                  <c:x val="-2.9810671256454389E-2"/>
                  <c:y val="2.87467134092900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970-4784-9BC1-79586C49A02F}"/>
                </c:ext>
              </c:extLst>
            </c:dLbl>
            <c:dLbl>
              <c:idx val="1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970-4784-9BC1-79586C49A02F}"/>
                </c:ext>
              </c:extLst>
            </c:dLbl>
            <c:dLbl>
              <c:idx val="14"/>
              <c:layout>
                <c:manualLayout>
                  <c:x val="-2.3601529895941911E-2"/>
                  <c:y val="-3.20427168943963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970-4784-9BC1-79586C49A02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Roboto" panose="02000000000000000000" pitchFamily="2" charset="0"/>
                    <a:ea typeface="Roboto" panose="02000000000000000000" pitchFamily="2"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Sheet1!$E$2:$E$16</c:f>
              <c:numCache>
                <c:formatCode>0</c:formatCode>
                <c:ptCount val="15"/>
                <c:pt idx="0">
                  <c:v>16</c:v>
                </c:pt>
                <c:pt idx="1">
                  <c:v>12</c:v>
                </c:pt>
                <c:pt idx="2">
                  <c:v>11</c:v>
                </c:pt>
                <c:pt idx="3">
                  <c:v>14</c:v>
                </c:pt>
                <c:pt idx="4">
                  <c:v>14</c:v>
                </c:pt>
                <c:pt idx="5">
                  <c:v>14</c:v>
                </c:pt>
                <c:pt idx="6">
                  <c:v>12</c:v>
                </c:pt>
                <c:pt idx="7">
                  <c:v>15</c:v>
                </c:pt>
                <c:pt idx="8">
                  <c:v>16</c:v>
                </c:pt>
                <c:pt idx="9">
                  <c:v>15</c:v>
                </c:pt>
                <c:pt idx="10">
                  <c:v>17</c:v>
                </c:pt>
                <c:pt idx="11">
                  <c:v>18</c:v>
                </c:pt>
                <c:pt idx="12">
                  <c:v>22</c:v>
                </c:pt>
                <c:pt idx="13">
                  <c:v>20</c:v>
                </c:pt>
                <c:pt idx="14">
                  <c:v>24</c:v>
                </c:pt>
              </c:numCache>
            </c:numRef>
          </c:val>
          <c:smooth val="0"/>
          <c:extLst>
            <c:ext xmlns:c16="http://schemas.microsoft.com/office/drawing/2014/chart" uri="{C3380CC4-5D6E-409C-BE32-E72D297353CC}">
              <c16:uniqueId val="{0000000B-8970-4784-9BC1-79586C49A02F}"/>
            </c:ext>
          </c:extLst>
        </c:ser>
        <c:dLbls>
          <c:showLegendKey val="0"/>
          <c:showVal val="0"/>
          <c:showCatName val="0"/>
          <c:showSerName val="0"/>
          <c:showPercent val="0"/>
          <c:showBubbleSize val="0"/>
        </c:dLbls>
        <c:smooth val="0"/>
        <c:axId val="63206752"/>
        <c:axId val="63207232"/>
      </c:lineChart>
      <c:catAx>
        <c:axId val="63206752"/>
        <c:scaling>
          <c:orientation val="minMax"/>
        </c:scaling>
        <c:delete val="0"/>
        <c:axPos val="b"/>
        <c:numFmt formatCode="mmm\-yy"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63207232"/>
        <c:crosses val="autoZero"/>
        <c:auto val="0"/>
        <c:lblAlgn val="ctr"/>
        <c:lblOffset val="100"/>
        <c:noMultiLvlLbl val="1"/>
      </c:catAx>
      <c:valAx>
        <c:axId val="632072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63206752"/>
        <c:crosses val="autoZero"/>
        <c:crossBetween val="between"/>
      </c:valAx>
      <c:spPr>
        <a:noFill/>
        <a:ln>
          <a:noFill/>
        </a:ln>
        <a:effectLst/>
      </c:spPr>
    </c:plotArea>
    <c:legend>
      <c:legendPos val="t"/>
      <c:layout>
        <c:manualLayout>
          <c:xMode val="edge"/>
          <c:yMode val="edge"/>
          <c:x val="0.23589216579094047"/>
          <c:y val="2.6778235620008403E-2"/>
          <c:w val="0.5282155031711715"/>
          <c:h val="5.5872683195023046E-2"/>
        </c:manualLayout>
      </c:layout>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613702696017806"/>
          <c:y val="4.4408819360200982E-2"/>
          <c:w val="0.47613610826472563"/>
          <c:h val="0.93087125746087007"/>
        </c:manualLayout>
      </c:layout>
      <c:barChart>
        <c:barDir val="bar"/>
        <c:grouping val="clustered"/>
        <c:varyColors val="0"/>
        <c:ser>
          <c:idx val="0"/>
          <c:order val="0"/>
          <c:tx>
            <c:strRef>
              <c:f>Sheet1!$B$1</c:f>
              <c:strCache>
                <c:ptCount val="1"/>
                <c:pt idx="0">
                  <c:v>Column2</c:v>
                </c:pt>
              </c:strCache>
            </c:strRef>
          </c:tx>
          <c:spPr>
            <a:solidFill>
              <a:srgbClr val="CC9F71"/>
            </a:solidFill>
            <a:ln>
              <a:noFill/>
            </a:ln>
            <a:effectLst/>
          </c:spPr>
          <c:invertIfNegative val="0"/>
          <c:dPt>
            <c:idx val="0"/>
            <c:invertIfNegative val="0"/>
            <c:bubble3D val="0"/>
            <c:spPr>
              <a:solidFill>
                <a:srgbClr val="CC9F71"/>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CC9F71"/>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CC9F71"/>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Çevremdeki çoğu insandan daha mutsuzum</c:v>
                </c:pt>
                <c:pt idx="1">
                  <c:v>Çevremdeki insanlar kadar mutluyum</c:v>
                </c:pt>
                <c:pt idx="2">
                  <c:v>Çevremdeki çoğu insandan daha mutluyum</c:v>
                </c:pt>
              </c:strCache>
            </c:strRef>
          </c:cat>
          <c:val>
            <c:numRef>
              <c:f>Sheet1!$B$2:$B$4</c:f>
              <c:numCache>
                <c:formatCode>0</c:formatCode>
                <c:ptCount val="3"/>
                <c:pt idx="0">
                  <c:v>33.193241646991247</c:v>
                </c:pt>
                <c:pt idx="1">
                  <c:v>40.098773637910931</c:v>
                </c:pt>
                <c:pt idx="2">
                  <c:v>26.707984715097819</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0"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226514133322046"/>
          <c:y val="6.7218391394428451E-2"/>
          <c:w val="0.47613610826472563"/>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O dönemde  alışveriş yapmadım</c:v>
                </c:pt>
                <c:pt idx="1">
                  <c:v>Fikrim yok/ Black Friday hakkında bilgim yok</c:v>
                </c:pt>
                <c:pt idx="2">
                  <c:v>Öncesinde planlamamıştım fakat o dönemde beğendiğim bir şeyi aldım</c:v>
                </c:pt>
                <c:pt idx="3">
                  <c:v>İhtiyacım olan şeyleri almak için bu dönemi bekledim</c:v>
                </c:pt>
              </c:strCache>
            </c:strRef>
          </c:cat>
          <c:val>
            <c:numRef>
              <c:f>Sheet1!$B$2:$B$5</c:f>
              <c:numCache>
                <c:formatCode>0</c:formatCode>
                <c:ptCount val="4"/>
                <c:pt idx="0">
                  <c:v>59.284159726568447</c:v>
                </c:pt>
                <c:pt idx="1">
                  <c:v>30.234188004446779</c:v>
                </c:pt>
                <c:pt idx="2">
                  <c:v>5.6831723299653696</c:v>
                </c:pt>
                <c:pt idx="3">
                  <c:v>4.7984799390193986</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0"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CHP</c:v>
                </c:pt>
              </c:strCache>
            </c:strRef>
          </c:tx>
          <c:spPr>
            <a:solidFill>
              <a:srgbClr val="FFA6AC"/>
            </a:solidFill>
            <a:ln>
              <a:solidFill>
                <a:srgbClr val="FAA62C"/>
              </a:solidFill>
            </a:ln>
            <a:effectLst/>
          </c:spP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22.4</c:v>
                </c:pt>
                <c:pt idx="1">
                  <c:v>25.3</c:v>
                </c:pt>
                <c:pt idx="2">
                  <c:v>26.7</c:v>
                </c:pt>
                <c:pt idx="3">
                  <c:v>20.5</c:v>
                </c:pt>
                <c:pt idx="4">
                  <c:v>17.1</c:v>
                </c:pt>
                <c:pt idx="5">
                  <c:v>17.9</c:v>
                </c:pt>
                <c:pt idx="6">
                  <c:v>14.8</c:v>
                </c:pt>
                <c:pt idx="7">
                  <c:v>16.7</c:v>
                </c:pt>
                <c:pt idx="8">
                  <c:v>16.0</c:v>
                </c:pt>
                <c:pt idx="9">
                  <c:v>17.4</c:v>
                </c:pt>
                <c:pt idx="10">
                  <c:v>18.2</c:v>
                </c:pt>
                <c:pt idx="11">
                  <c:v>18.5</c:v>
                </c:pt>
                <c:pt idx="12">
                  <c:v>20.7</c:v>
                </c:pt>
                <c:pt idx="13">
                  <c:v>29.6</c:v>
                </c:pt>
                <c:pt idx="14">
                  <c:v>29.5</c:v>
                </c:pt>
                <c:pt idx="15">
                  <c:v>26.0</c:v>
                </c:pt>
                <c:pt idx="16">
                  <c:v>27.1</c:v>
                </c:pt>
                <c:pt idx="17">
                  <c:v>25.7</c:v>
                </c:pt>
                <c:pt idx="18">
                  <c:v>23.4</c:v>
                </c:pt>
                <c:pt idx="19">
                  <c:v>25.7</c:v>
                </c:pt>
                <c:pt idx="20">
                  <c:v>21.7</c:v>
                </c:pt>
                <c:pt idx="21">
                  <c:v>23.9</c:v>
                </c:pt>
                <c:pt idx="22">
                  <c:v>22.5773192339718</c:v>
                </c:pt>
                <c:pt idx="23">
                  <c:v>22.577319233971803</c:v>
                </c:pt>
              </c:numCache>
            </c:numRef>
          </c:val>
          <c:extLst>
            <c:ext xmlns:c16="http://schemas.microsoft.com/office/drawing/2014/chart" uri="{C3380CC4-5D6E-409C-BE32-E72D297353CC}">
              <c16:uniqueId val="{00000000-CE63-4375-9CEA-403935CAAF51}"/>
            </c:ext>
          </c:extLst>
        </c:ser>
        <c:dLbls>
          <c:showLegendKey val="0"/>
          <c:showVal val="0"/>
          <c:showCatName val="0"/>
          <c:showSerName val="0"/>
          <c:showPercent val="0"/>
          <c:showBubbleSize val="0"/>
        </c:dLbls>
        <c:axId val="189681711"/>
        <c:axId val="189657231"/>
      </c:areaChart>
      <c:catAx>
        <c:axId val="1896817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57231"/>
        <c:crosses val="autoZero"/>
        <c:auto val="1"/>
        <c:lblAlgn val="ctr"/>
        <c:lblOffset val="100"/>
        <c:noMultiLvlLbl val="1"/>
      </c:catAx>
      <c:valAx>
        <c:axId val="18965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189681711"/>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613702696017806"/>
          <c:y val="4.4408819360200982E-2"/>
          <c:w val="0.53386303747367525"/>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İnternet üzerinden</c:v>
                </c:pt>
                <c:pt idx="1">
                  <c:v>Fiziki mağazadan</c:v>
                </c:pt>
                <c:pt idx="2">
                  <c:v>Her ikisinden de</c:v>
                </c:pt>
              </c:strCache>
            </c:strRef>
          </c:cat>
          <c:val>
            <c:numRef>
              <c:f>Sheet1!$B$2:$B$4</c:f>
              <c:numCache>
                <c:formatCode>0</c:formatCode>
                <c:ptCount val="3"/>
                <c:pt idx="0">
                  <c:v>53.880161367398017</c:v>
                </c:pt>
                <c:pt idx="1">
                  <c:v>27.112235599297509</c:v>
                </c:pt>
                <c:pt idx="2">
                  <c:v>19.00760303330447</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0"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848778921895444"/>
          <c:y val="4.4408819360200982E-2"/>
          <c:w val="0.4815122107810455"/>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Giyim</c:v>
                </c:pt>
                <c:pt idx="1">
                  <c:v>Elektronik &amp; Beyaz eşya</c:v>
                </c:pt>
                <c:pt idx="2">
                  <c:v>Ayakkabı</c:v>
                </c:pt>
                <c:pt idx="3">
                  <c:v>Bebek &amp; Çocuk ürünleri</c:v>
                </c:pt>
                <c:pt idx="4">
                  <c:v>Kozmetik</c:v>
                </c:pt>
                <c:pt idx="5">
                  <c:v>Kitap</c:v>
                </c:pt>
                <c:pt idx="6">
                  <c:v>Diğer</c:v>
                </c:pt>
              </c:strCache>
            </c:strRef>
          </c:cat>
          <c:val>
            <c:numRef>
              <c:f>Sheet1!$B$2:$B$8</c:f>
              <c:numCache>
                <c:formatCode>General</c:formatCode>
                <c:ptCount val="7"/>
                <c:pt idx="0">
                  <c:v>60</c:v>
                </c:pt>
                <c:pt idx="1">
                  <c:v>27</c:v>
                </c:pt>
                <c:pt idx="2">
                  <c:v>14</c:v>
                </c:pt>
                <c:pt idx="3">
                  <c:v>10</c:v>
                </c:pt>
                <c:pt idx="4">
                  <c:v>9</c:v>
                </c:pt>
                <c:pt idx="5">
                  <c:v>4</c:v>
                </c:pt>
                <c:pt idx="6">
                  <c:v>13</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General"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848778921895444"/>
          <c:y val="4.4408819360200982E-2"/>
          <c:w val="0.4815122107810455"/>
          <c:h val="0.93087125746087007"/>
        </c:manualLayout>
      </c:layout>
      <c:barChart>
        <c:barDir val="bar"/>
        <c:grouping val="clustered"/>
        <c:varyColors val="0"/>
        <c:ser>
          <c:idx val="0"/>
          <c:order val="0"/>
          <c:tx>
            <c:strRef>
              <c:f>Sheet1!$B$1</c:f>
              <c:strCache>
                <c:ptCount val="1"/>
                <c:pt idx="0">
                  <c:v>2023</c:v>
                </c:pt>
              </c:strCache>
            </c:strRef>
          </c:tx>
          <c:spPr>
            <a:solidFill>
              <a:srgbClr val="E6E6E6"/>
            </a:solidFill>
            <a:ln>
              <a:noFill/>
            </a:ln>
            <a:effectLst/>
          </c:spPr>
          <c:invertIfNegative val="0"/>
          <c:dPt>
            <c:idx val="0"/>
            <c:invertIfNegative val="0"/>
            <c:bubble3D val="0"/>
            <c:spPr>
              <a:solidFill>
                <a:srgbClr val="E6E6E6"/>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6E6E6"/>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6E6E6"/>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Mutfak alışverişimi azalttım</c:v>
                </c:pt>
                <c:pt idx="1">
                  <c:v>Kombiyi düşük ısıda çalıştırdım/ Petekleri kıstım</c:v>
                </c:pt>
                <c:pt idx="2">
                  <c:v>Öğün atladım ya da daha az yemek yedim</c:v>
                </c:pt>
                <c:pt idx="3">
                  <c:v>Ailemin evine döndüm</c:v>
                </c:pt>
                <c:pt idx="4">
                  <c:v>İşimde fazla mesai yaptım ya da ek işte çalıştım</c:v>
                </c:pt>
                <c:pt idx="5">
                  <c:v>Kültür sanat faaliyetlerine daha az gittim</c:v>
                </c:pt>
                <c:pt idx="6">
                  <c:v>Tatil planımı iptal ettim</c:v>
                </c:pt>
              </c:strCache>
            </c:strRef>
          </c:cat>
          <c:val>
            <c:numRef>
              <c:f>Sheet1!$B$2:$B$8</c:f>
              <c:numCache>
                <c:formatCode>General</c:formatCode>
                <c:ptCount val="7"/>
                <c:pt idx="0">
                  <c:v>70</c:v>
                </c:pt>
                <c:pt idx="1">
                  <c:v>62</c:v>
                </c:pt>
                <c:pt idx="2">
                  <c:v>49</c:v>
                </c:pt>
                <c:pt idx="3">
                  <c:v>22</c:v>
                </c:pt>
                <c:pt idx="4">
                  <c:v>45</c:v>
                </c:pt>
              </c:numCache>
            </c:numRef>
          </c:val>
          <c:extLst>
            <c:ext xmlns:c16="http://schemas.microsoft.com/office/drawing/2014/chart" uri="{C3380CC4-5D6E-409C-BE32-E72D297353CC}">
              <c16:uniqueId val="{00000006-BD6E-4448-9858-7E1E8A8302DF}"/>
            </c:ext>
          </c:extLst>
        </c:ser>
        <c:ser>
          <c:idx val="1"/>
          <c:order val="1"/>
          <c:tx>
            <c:strRef>
              <c:f>Sheet1!$C$1</c:f>
              <c:strCache>
                <c:ptCount val="1"/>
                <c:pt idx="0">
                  <c:v>2024</c:v>
                </c:pt>
              </c:strCache>
            </c:strRef>
          </c:tx>
          <c:spPr>
            <a:solidFill>
              <a:srgbClr val="EF3B4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Mutfak alışverişimi azalttım</c:v>
                </c:pt>
                <c:pt idx="1">
                  <c:v>Kombiyi düşük ısıda çalıştırdım/ Petekleri kıstım</c:v>
                </c:pt>
                <c:pt idx="2">
                  <c:v>Öğün atladım ya da daha az yemek yedim</c:v>
                </c:pt>
                <c:pt idx="3">
                  <c:v>Ailemin evine döndüm</c:v>
                </c:pt>
                <c:pt idx="4">
                  <c:v>İşimde fazla mesai yaptım ya da ek işte çalıştım</c:v>
                </c:pt>
                <c:pt idx="5">
                  <c:v>Kültür sanat faaliyetlerine daha az gittim</c:v>
                </c:pt>
                <c:pt idx="6">
                  <c:v>Tatil planımı iptal ettim</c:v>
                </c:pt>
              </c:strCache>
            </c:strRef>
          </c:cat>
          <c:val>
            <c:numRef>
              <c:f>Sheet1!$C$2:$C$8</c:f>
              <c:numCache>
                <c:formatCode>General</c:formatCode>
                <c:ptCount val="7"/>
                <c:pt idx="0">
                  <c:v>66</c:v>
                </c:pt>
                <c:pt idx="1">
                  <c:v>57</c:v>
                </c:pt>
                <c:pt idx="2">
                  <c:v>43</c:v>
                </c:pt>
                <c:pt idx="3">
                  <c:v>19</c:v>
                </c:pt>
                <c:pt idx="4">
                  <c:v>38</c:v>
                </c:pt>
                <c:pt idx="5">
                  <c:v>58</c:v>
                </c:pt>
                <c:pt idx="6">
                  <c:v>58</c:v>
                </c:pt>
              </c:numCache>
            </c:numRef>
          </c:val>
          <c:extLst>
            <c:ext xmlns:c16="http://schemas.microsoft.com/office/drawing/2014/chart" uri="{C3380CC4-5D6E-409C-BE32-E72D297353CC}">
              <c16:uniqueId val="{0000000C-D48F-467C-A0B6-526AEF37F824}"/>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General"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839332014011622"/>
          <c:y val="4.4408819360200982E-2"/>
          <c:w val="0.44387979356495544"/>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Acil ihtiyacım olmadıkça yeni bir ürün almıyorum</c:v>
                </c:pt>
                <c:pt idx="1">
                  <c:v>Ekonomik durumumdan ötürü zamlanacağını düşündüğüm ürünleri almak istedim ama alamadım.</c:v>
                </c:pt>
                <c:pt idx="2">
                  <c:v>Yeni yılda zamlanacağını düşündüğüm ürünleri acil ihtiyacım olmamasına rağmen şimdiden aldım.</c:v>
                </c:pt>
              </c:strCache>
            </c:strRef>
          </c:cat>
          <c:val>
            <c:numRef>
              <c:f>Sheet1!$B$2:$B$4</c:f>
              <c:numCache>
                <c:formatCode>General</c:formatCode>
                <c:ptCount val="3"/>
                <c:pt idx="0">
                  <c:v>64</c:v>
                </c:pt>
                <c:pt idx="1">
                  <c:v>29</c:v>
                </c:pt>
                <c:pt idx="2">
                  <c:v>6</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General"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a:t>DEM Parti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manualLayout>
          <c:layoutTarget val="inner"/>
          <c:xMode val="edge"/>
          <c:yMode val="edge"/>
          <c:x val="3.5882392200678286E-2"/>
          <c:y val="9.1995724304200444E-2"/>
          <c:w val="0.94371211821588541"/>
          <c:h val="0.78982782332451995"/>
        </c:manualLayout>
      </c:layout>
      <c:areaChart>
        <c:grouping val="standard"/>
        <c:varyColors val="0"/>
        <c:ser>
          <c:idx val="0"/>
          <c:order val="0"/>
          <c:tx>
            <c:strRef>
              <c:f>Sheet1!$B$1</c:f>
              <c:strCache>
                <c:ptCount val="1"/>
                <c:pt idx="0">
                  <c:v>DEM Parti</c:v>
                </c:pt>
              </c:strCache>
            </c:strRef>
          </c:tx>
          <c:spPr>
            <a:solidFill>
              <a:srgbClr val="833E97">
                <a:alpha val="40000"/>
              </a:srgbClr>
            </a:solidFill>
            <a:ln>
              <a:solidFill>
                <a:srgbClr val="833E97"/>
              </a:solidFill>
            </a:ln>
            <a:effectLst/>
          </c:spP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8.8</c:v>
                </c:pt>
                <c:pt idx="1">
                  <c:v>7.5</c:v>
                </c:pt>
                <c:pt idx="2">
                  <c:v>8.1</c:v>
                </c:pt>
                <c:pt idx="3">
                  <c:v>7.4</c:v>
                </c:pt>
                <c:pt idx="4">
                  <c:v>8.6</c:v>
                </c:pt>
                <c:pt idx="5">
                  <c:v>9.2</c:v>
                </c:pt>
                <c:pt idx="6">
                  <c:v>9.3</c:v>
                </c:pt>
                <c:pt idx="7">
                  <c:v>9.1</c:v>
                </c:pt>
                <c:pt idx="8">
                  <c:v>8.8</c:v>
                </c:pt>
                <c:pt idx="9">
                  <c:v>8.5</c:v>
                </c:pt>
                <c:pt idx="10">
                  <c:v>8.4</c:v>
                </c:pt>
                <c:pt idx="11">
                  <c:v>8.9</c:v>
                </c:pt>
                <c:pt idx="12">
                  <c:v>7.2</c:v>
                </c:pt>
                <c:pt idx="13">
                  <c:v>8.8</c:v>
                </c:pt>
                <c:pt idx="14">
                  <c:v>7.6</c:v>
                </c:pt>
                <c:pt idx="15">
                  <c:v>8.7</c:v>
                </c:pt>
                <c:pt idx="16">
                  <c:v>8.9</c:v>
                </c:pt>
                <c:pt idx="17">
                  <c:v>7.4</c:v>
                </c:pt>
                <c:pt idx="18">
                  <c:v>8.1</c:v>
                </c:pt>
                <c:pt idx="19">
                  <c:v>8.3</c:v>
                </c:pt>
                <c:pt idx="20">
                  <c:v>8.6</c:v>
                </c:pt>
                <c:pt idx="21">
                  <c:v>8.4</c:v>
                </c:pt>
                <c:pt idx="22">
                  <c:v>8.258937349748576</c:v>
                </c:pt>
                <c:pt idx="23">
                  <c:v>8.258937349748576</c:v>
                </c:pt>
              </c:numCache>
            </c:numRef>
          </c:val>
          <c:extLst>
            <c:ext xmlns:c16="http://schemas.microsoft.com/office/drawing/2014/chart" uri="{C3380CC4-5D6E-409C-BE32-E72D297353CC}">
              <c16:uniqueId val="{00000000-A831-4088-AD8F-F6A552C3E2B3}"/>
            </c:ext>
          </c:extLst>
        </c:ser>
        <c:dLbls>
          <c:showLegendKey val="0"/>
          <c:showVal val="0"/>
          <c:showCatName val="0"/>
          <c:showSerName val="0"/>
          <c:showPercent val="0"/>
          <c:showBubbleSize val="0"/>
        </c:dLbls>
        <c:axId val="189686991"/>
        <c:axId val="189657711"/>
      </c:areaChart>
      <c:catAx>
        <c:axId val="18968699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57711"/>
        <c:crosses val="autoZero"/>
        <c:auto val="1"/>
        <c:lblAlgn val="ctr"/>
        <c:lblOffset val="100"/>
        <c:noMultiLvlLbl val="1"/>
      </c:catAx>
      <c:valAx>
        <c:axId val="189657711"/>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86991"/>
        <c:crosses val="autoZero"/>
        <c:crossBetween val="midCat"/>
        <c:majorUnit val="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a:t>MHP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MHP</c:v>
                </c:pt>
              </c:strCache>
            </c:strRef>
          </c:tx>
          <c:spPr>
            <a:solidFill>
              <a:srgbClr val="EF3B45">
                <a:alpha val="40000"/>
              </a:srgbClr>
            </a:solidFill>
            <a:ln>
              <a:solidFill>
                <a:srgbClr val="EF3B45"/>
              </a:solidFill>
            </a:ln>
            <a:effectLst/>
          </c:spP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4.5</c:v>
                </c:pt>
                <c:pt idx="1">
                  <c:v>6.0</c:v>
                </c:pt>
                <c:pt idx="2">
                  <c:v>6.6</c:v>
                </c:pt>
                <c:pt idx="3">
                  <c:v>9.4</c:v>
                </c:pt>
                <c:pt idx="4">
                  <c:v>8.5</c:v>
                </c:pt>
                <c:pt idx="5">
                  <c:v>8.1</c:v>
                </c:pt>
                <c:pt idx="6">
                  <c:v>7.2</c:v>
                </c:pt>
                <c:pt idx="7">
                  <c:v>8.4</c:v>
                </c:pt>
                <c:pt idx="8">
                  <c:v>8.9</c:v>
                </c:pt>
                <c:pt idx="9">
                  <c:v>7.9</c:v>
                </c:pt>
                <c:pt idx="10">
                  <c:v>7.8</c:v>
                </c:pt>
                <c:pt idx="11">
                  <c:v>7.6</c:v>
                </c:pt>
                <c:pt idx="12">
                  <c:v>7.2</c:v>
                </c:pt>
                <c:pt idx="13">
                  <c:v>6.1</c:v>
                </c:pt>
                <c:pt idx="14">
                  <c:v>6.7</c:v>
                </c:pt>
                <c:pt idx="15">
                  <c:v>6.4</c:v>
                </c:pt>
                <c:pt idx="16">
                  <c:v>7.0</c:v>
                </c:pt>
                <c:pt idx="17">
                  <c:v>7.2</c:v>
                </c:pt>
                <c:pt idx="18">
                  <c:v>7.8</c:v>
                </c:pt>
                <c:pt idx="19">
                  <c:v>7.5</c:v>
                </c:pt>
                <c:pt idx="20">
                  <c:v>5.6</c:v>
                </c:pt>
                <c:pt idx="21">
                  <c:v>6.6</c:v>
                </c:pt>
                <c:pt idx="22">
                  <c:v>6.261974403204265</c:v>
                </c:pt>
                <c:pt idx="23">
                  <c:v>6.261974403204265</c:v>
                </c:pt>
              </c:numCache>
            </c:numRef>
          </c:val>
          <c:extLst>
            <c:ext xmlns:c16="http://schemas.microsoft.com/office/drawing/2014/chart" uri="{C3380CC4-5D6E-409C-BE32-E72D297353CC}">
              <c16:uniqueId val="{00000000-DE02-43DA-AA24-DC12C8A60B7B}"/>
            </c:ext>
          </c:extLst>
        </c:ser>
        <c:dLbls>
          <c:showLegendKey val="0"/>
          <c:showVal val="0"/>
          <c:showCatName val="0"/>
          <c:showSerName val="0"/>
          <c:showPercent val="0"/>
          <c:showBubbleSize val="0"/>
        </c:dLbls>
        <c:axId val="1838353311"/>
        <c:axId val="1838354751"/>
      </c:areaChart>
      <c:catAx>
        <c:axId val="18383533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38354751"/>
        <c:crosses val="autoZero"/>
        <c:auto val="1"/>
        <c:lblAlgn val="ctr"/>
        <c:lblOffset val="100"/>
        <c:noMultiLvlLbl val="1"/>
      </c:catAx>
      <c:valAx>
        <c:axId val="1838354751"/>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38353311"/>
        <c:crosses val="autoZero"/>
        <c:crossBetween val="midCat"/>
        <c:majorUnit val="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dirty="0"/>
              <a:t>İYİ Parti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İYİ Parti</c:v>
                </c:pt>
              </c:strCache>
            </c:strRef>
          </c:tx>
          <c:spPr>
            <a:solidFill>
              <a:srgbClr val="22BCBC">
                <a:alpha val="40000"/>
              </a:srgbClr>
            </a:solidFill>
            <a:ln>
              <a:solidFill>
                <a:srgbClr val="22BCBC"/>
              </a:solidFill>
            </a:ln>
            <a:effectLst/>
          </c:spP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7.8</c:v>
                </c:pt>
                <c:pt idx="1">
                  <c:v>8.1</c:v>
                </c:pt>
                <c:pt idx="2">
                  <c:v>8.5</c:v>
                </c:pt>
                <c:pt idx="3">
                  <c:v>8.1</c:v>
                </c:pt>
                <c:pt idx="4">
                  <c:v>5.8</c:v>
                </c:pt>
                <c:pt idx="5">
                  <c:v>7.7</c:v>
                </c:pt>
                <c:pt idx="6">
                  <c:v>8.5</c:v>
                </c:pt>
                <c:pt idx="7">
                  <c:v>6.4</c:v>
                </c:pt>
                <c:pt idx="8">
                  <c:v>6.9</c:v>
                </c:pt>
                <c:pt idx="9">
                  <c:v>4.5</c:v>
                </c:pt>
                <c:pt idx="10">
                  <c:v>5.4</c:v>
                </c:pt>
                <c:pt idx="11">
                  <c:v>5.4</c:v>
                </c:pt>
                <c:pt idx="12">
                  <c:v>4.2</c:v>
                </c:pt>
                <c:pt idx="13">
                  <c:v>3.2</c:v>
                </c:pt>
                <c:pt idx="14">
                  <c:v>2.8</c:v>
                </c:pt>
                <c:pt idx="15">
                  <c:v>3.1</c:v>
                </c:pt>
                <c:pt idx="16">
                  <c:v>2.7</c:v>
                </c:pt>
                <c:pt idx="17">
                  <c:v>2.2</c:v>
                </c:pt>
                <c:pt idx="18">
                  <c:v>2.1</c:v>
                </c:pt>
                <c:pt idx="19">
                  <c:v>3.2</c:v>
                </c:pt>
                <c:pt idx="20">
                  <c:v>3.8</c:v>
                </c:pt>
                <c:pt idx="21">
                  <c:v>2.0</c:v>
                </c:pt>
                <c:pt idx="22">
                  <c:v>1.859808940755904</c:v>
                </c:pt>
                <c:pt idx="23">
                  <c:v>1.8598089407559044</c:v>
                </c:pt>
              </c:numCache>
            </c:numRef>
          </c:val>
          <c:extLst>
            <c:ext xmlns:c16="http://schemas.microsoft.com/office/drawing/2014/chart" uri="{C3380CC4-5D6E-409C-BE32-E72D297353CC}">
              <c16:uniqueId val="{00000000-8BD8-4CD5-8366-73CBC4740765}"/>
            </c:ext>
          </c:extLst>
        </c:ser>
        <c:dLbls>
          <c:showLegendKey val="0"/>
          <c:showVal val="0"/>
          <c:showCatName val="0"/>
          <c:showSerName val="0"/>
          <c:showPercent val="0"/>
          <c:showBubbleSize val="0"/>
        </c:dLbls>
        <c:axId val="1743240015"/>
        <c:axId val="1743240975"/>
      </c:areaChart>
      <c:catAx>
        <c:axId val="174324001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743240975"/>
        <c:crosses val="autoZero"/>
        <c:auto val="1"/>
        <c:lblAlgn val="ctr"/>
        <c:lblOffset val="100"/>
        <c:noMultiLvlLbl val="1"/>
      </c:catAx>
      <c:valAx>
        <c:axId val="1743240975"/>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743240015"/>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a:t>Kararsız</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Kararsız</c:v>
                </c:pt>
              </c:strCache>
            </c:strRef>
          </c:tx>
          <c:spPr>
            <a:solidFill>
              <a:schemeClr val="tx1">
                <a:alpha val="40000"/>
              </a:schemeClr>
            </a:solidFill>
            <a:ln>
              <a:solidFill>
                <a:schemeClr val="tx1"/>
              </a:solidFill>
            </a:ln>
            <a:effectLst/>
          </c:spP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13.5</c:v>
                </c:pt>
                <c:pt idx="1">
                  <c:v>7.4</c:v>
                </c:pt>
                <c:pt idx="2">
                  <c:v>9.5</c:v>
                </c:pt>
                <c:pt idx="3">
                  <c:v>5.4</c:v>
                </c:pt>
                <c:pt idx="4">
                  <c:v>9.6</c:v>
                </c:pt>
                <c:pt idx="5">
                  <c:v>10.5</c:v>
                </c:pt>
                <c:pt idx="6">
                  <c:v>12.0</c:v>
                </c:pt>
                <c:pt idx="7">
                  <c:v>15.8</c:v>
                </c:pt>
                <c:pt idx="8">
                  <c:v>11.7</c:v>
                </c:pt>
                <c:pt idx="9">
                  <c:v>16.5</c:v>
                </c:pt>
                <c:pt idx="10">
                  <c:v>12.4</c:v>
                </c:pt>
                <c:pt idx="11">
                  <c:v>12.3</c:v>
                </c:pt>
                <c:pt idx="12">
                  <c:v>13.6</c:v>
                </c:pt>
                <c:pt idx="13">
                  <c:v>8.4</c:v>
                </c:pt>
                <c:pt idx="14">
                  <c:v>10.4</c:v>
                </c:pt>
                <c:pt idx="15">
                  <c:v>7.6</c:v>
                </c:pt>
                <c:pt idx="16">
                  <c:v>11.8</c:v>
                </c:pt>
                <c:pt idx="17">
                  <c:v>9.6</c:v>
                </c:pt>
                <c:pt idx="18">
                  <c:v>11.7</c:v>
                </c:pt>
                <c:pt idx="19">
                  <c:v>11.5</c:v>
                </c:pt>
                <c:pt idx="20">
                  <c:v>13.3</c:v>
                </c:pt>
                <c:pt idx="21">
                  <c:v>10.4</c:v>
                </c:pt>
                <c:pt idx="22">
                  <c:v>10.20104194330548</c:v>
                </c:pt>
                <c:pt idx="23">
                  <c:v>10.201041943305482</c:v>
                </c:pt>
              </c:numCache>
            </c:numRef>
          </c:val>
          <c:extLst>
            <c:ext xmlns:c16="http://schemas.microsoft.com/office/drawing/2014/chart" uri="{C3380CC4-5D6E-409C-BE32-E72D297353CC}">
              <c16:uniqueId val="{00000000-CFE8-4122-8E7B-A3F8B884DF95}"/>
            </c:ext>
          </c:extLst>
        </c:ser>
        <c:dLbls>
          <c:showLegendKey val="0"/>
          <c:showVal val="0"/>
          <c:showCatName val="0"/>
          <c:showSerName val="0"/>
          <c:showPercent val="0"/>
          <c:showBubbleSize val="0"/>
        </c:dLbls>
        <c:axId val="1845351167"/>
        <c:axId val="1845354527"/>
      </c:areaChart>
      <c:catAx>
        <c:axId val="18453511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45354527"/>
        <c:crosses val="autoZero"/>
        <c:auto val="1"/>
        <c:lblAlgn val="ctr"/>
        <c:lblOffset val="100"/>
        <c:noMultiLvlLbl val="1"/>
      </c:catAx>
      <c:valAx>
        <c:axId val="1845354527"/>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45351167"/>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727044293881873E-2"/>
          <c:y val="9.0182648401826479E-2"/>
          <c:w val="0.93550809782498123"/>
          <c:h val="0.69345112896846783"/>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Sheet1!$B$2:$B$25</c:f>
              <c:numCache>
                <c:formatCode>General</c:formatCode>
                <c:ptCount val="24"/>
                <c:pt idx="0">
                  <c:v>39.0</c:v>
                </c:pt>
                <c:pt idx="1">
                  <c:v>38.0</c:v>
                </c:pt>
                <c:pt idx="2">
                  <c:v>40.0</c:v>
                </c:pt>
                <c:pt idx="3">
                  <c:v>44.0</c:v>
                </c:pt>
                <c:pt idx="4">
                  <c:v>36.0</c:v>
                </c:pt>
                <c:pt idx="5">
                  <c:v>26.0</c:v>
                </c:pt>
                <c:pt idx="6">
                  <c:v>27.0</c:v>
                </c:pt>
                <c:pt idx="7">
                  <c:v>26.0</c:v>
                </c:pt>
                <c:pt idx="8">
                  <c:v>31.0</c:v>
                </c:pt>
                <c:pt idx="9">
                  <c:v>28.0</c:v>
                </c:pt>
                <c:pt idx="10">
                  <c:v>28.0</c:v>
                </c:pt>
                <c:pt idx="11">
                  <c:v>27.0</c:v>
                </c:pt>
                <c:pt idx="12">
                  <c:v>29.0</c:v>
                </c:pt>
                <c:pt idx="13">
                  <c:v>29.0</c:v>
                </c:pt>
                <c:pt idx="14">
                  <c:v>28.0</c:v>
                </c:pt>
                <c:pt idx="15">
                  <c:v>28.0</c:v>
                </c:pt>
                <c:pt idx="16">
                  <c:v>23.0</c:v>
                </c:pt>
                <c:pt idx="17">
                  <c:v>26.0</c:v>
                </c:pt>
                <c:pt idx="18">
                  <c:v>26.0</c:v>
                </c:pt>
                <c:pt idx="19">
                  <c:v>27.0</c:v>
                </c:pt>
                <c:pt idx="20">
                  <c:v>25.0</c:v>
                </c:pt>
                <c:pt idx="21">
                  <c:v>24.97896164267833</c:v>
                </c:pt>
                <c:pt idx="22">
                  <c:v>24.9789616420285</c:v>
                </c:pt>
                <c:pt idx="23">
                  <c:v>24.9789616420285</c:v>
                </c:pt>
              </c:numCache>
            </c:numRef>
          </c:val>
          <c:smooth val="1"/>
          <c:extLst>
            <c:ext xmlns:c16="http://schemas.microsoft.com/office/drawing/2014/chart" uri="{C3380CC4-5D6E-409C-BE32-E72D297353CC}">
              <c16:uniqueId val="{00000000-20B8-4816-BB5F-FE645CD1189F}"/>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Sheet1!$C$2:$C$25</c:f>
              <c:numCache>
                <c:formatCode>General</c:formatCode>
                <c:ptCount val="24"/>
                <c:pt idx="0">
                  <c:v>24.0</c:v>
                </c:pt>
                <c:pt idx="1">
                  <c:v>29.0</c:v>
                </c:pt>
                <c:pt idx="2">
                  <c:v>29.0</c:v>
                </c:pt>
                <c:pt idx="3">
                  <c:v>30.0</c:v>
                </c:pt>
                <c:pt idx="4">
                  <c:v>20.0</c:v>
                </c:pt>
                <c:pt idx="5">
                  <c:v>18.0</c:v>
                </c:pt>
                <c:pt idx="6">
                  <c:v>19.0</c:v>
                </c:pt>
                <c:pt idx="7">
                  <c:v>18.0</c:v>
                </c:pt>
                <c:pt idx="8">
                  <c:v>21.0</c:v>
                </c:pt>
                <c:pt idx="9">
                  <c:v>20.0</c:v>
                </c:pt>
                <c:pt idx="10">
                  <c:v>25.0</c:v>
                </c:pt>
                <c:pt idx="11">
                  <c:v>20.0</c:v>
                </c:pt>
                <c:pt idx="12">
                  <c:v>17.0</c:v>
                </c:pt>
                <c:pt idx="13">
                  <c:v>22.0</c:v>
                </c:pt>
                <c:pt idx="14">
                  <c:v>15.0</c:v>
                </c:pt>
                <c:pt idx="15">
                  <c:v>21.0</c:v>
                </c:pt>
                <c:pt idx="16">
                  <c:v>17.0</c:v>
                </c:pt>
                <c:pt idx="17">
                  <c:v>17.0</c:v>
                </c:pt>
                <c:pt idx="18">
                  <c:v>20.0</c:v>
                </c:pt>
                <c:pt idx="19">
                  <c:v>18.9</c:v>
                </c:pt>
                <c:pt idx="20">
                  <c:v>18.0</c:v>
                </c:pt>
                <c:pt idx="21">
                  <c:v>18.38237004752403</c:v>
                </c:pt>
                <c:pt idx="22">
                  <c:v>18.38237004798168</c:v>
                </c:pt>
                <c:pt idx="23">
                  <c:v>18.38237004798168</c:v>
                </c:pt>
              </c:numCache>
            </c:numRef>
          </c:val>
          <c:smooth val="1"/>
          <c:extLst>
            <c:ext xmlns:c16="http://schemas.microsoft.com/office/drawing/2014/chart" uri="{C3380CC4-5D6E-409C-BE32-E72D297353CC}">
              <c16:uniqueId val="{00000001-20B8-4816-BB5F-FE645CD1189F}"/>
            </c:ext>
          </c:extLst>
        </c:ser>
        <c:ser>
          <c:idx val="2"/>
          <c:order val="2"/>
          <c:tx>
            <c:strRef>
              <c:f>Sheet1!$D$1</c:f>
              <c:strCache>
                <c:ptCount val="1"/>
                <c:pt idx="0">
                  <c:v>Yüksekokul ve üzeri</c:v>
                </c:pt>
              </c:strCache>
            </c:strRef>
          </c:tx>
          <c:spPr>
            <a:ln w="19050" cap="rnd">
              <a:solidFill>
                <a:srgbClr val="FFC000"/>
              </a:solidFill>
              <a:round/>
            </a:ln>
            <a:effectLst/>
          </c:spPr>
          <c:marker>
            <c:symbol val="none"/>
          </c:marker>
          <c:cat>
            <c:strRef>
              <c:f>Sheet1!$A$2:$A$25</c:f>
              <c:strCache>
                <c:ptCount val="24"/>
                <c:pt idx="0">
                  <c:v>Mar.23</c:v>
                </c:pt>
                <c:pt idx="1">
                  <c:v>Nis.23</c:v>
                </c:pt>
                <c:pt idx="2">
                  <c:v>May.23</c:v>
                </c:pt>
                <c:pt idx="3">
                  <c:v>Haz.23</c:v>
                </c:pt>
                <c:pt idx="4">
                  <c:v>Tem.23</c:v>
                </c:pt>
                <c:pt idx="5">
                  <c:v>Ağu.23</c:v>
                </c:pt>
                <c:pt idx="6">
                  <c:v>Eyl.23</c:v>
                </c:pt>
                <c:pt idx="7">
                  <c:v>Eki.23</c:v>
                </c:pt>
                <c:pt idx="8">
                  <c:v>Kas.23</c:v>
                </c:pt>
                <c:pt idx="9">
                  <c:v>Ara.23</c:v>
                </c:pt>
                <c:pt idx="10">
                  <c:v>Oca.24</c:v>
                </c:pt>
                <c:pt idx="11">
                  <c:v>Şub.24</c:v>
                </c:pt>
                <c:pt idx="12">
                  <c:v>Mar.24</c:v>
                </c:pt>
                <c:pt idx="13">
                  <c:v>Nis.24</c:v>
                </c:pt>
                <c:pt idx="14">
                  <c:v>May.24</c:v>
                </c:pt>
                <c:pt idx="15">
                  <c:v>Haz.24</c:v>
                </c:pt>
                <c:pt idx="16">
                  <c:v>Tem.24</c:v>
                </c:pt>
                <c:pt idx="17">
                  <c:v>Ağu.24</c:v>
                </c:pt>
                <c:pt idx="18">
                  <c:v>Eyl.24</c:v>
                </c:pt>
                <c:pt idx="19">
                  <c:v>Eki.24</c:v>
                </c:pt>
                <c:pt idx="20">
                  <c:v>Kas.24</c:v>
                </c:pt>
                <c:pt idx="21">
                  <c:v>Ara.24</c:v>
                </c:pt>
                <c:pt idx="22">
                  <c:v>Oca.25</c:v>
                </c:pt>
                <c:pt idx="23">
                  <c:v>Oca.25</c:v>
                </c:pt>
              </c:strCache>
            </c:strRef>
          </c:cat>
          <c:val>
            <c:numRef>
              <c:f>Sheet1!$D$2:$D$25</c:f>
              <c:numCache>
                <c:formatCode>General</c:formatCode>
                <c:ptCount val="24"/>
                <c:pt idx="0">
                  <c:v>19.0</c:v>
                </c:pt>
                <c:pt idx="1">
                  <c:v>17.0</c:v>
                </c:pt>
                <c:pt idx="2">
                  <c:v>18.0</c:v>
                </c:pt>
                <c:pt idx="3">
                  <c:v>18.0</c:v>
                </c:pt>
                <c:pt idx="4">
                  <c:v>15.0</c:v>
                </c:pt>
                <c:pt idx="5">
                  <c:v>11.0</c:v>
                </c:pt>
                <c:pt idx="6">
                  <c:v>14.0</c:v>
                </c:pt>
                <c:pt idx="7">
                  <c:v>13.0</c:v>
                </c:pt>
                <c:pt idx="8">
                  <c:v>13.0</c:v>
                </c:pt>
                <c:pt idx="9">
                  <c:v>14.0</c:v>
                </c:pt>
                <c:pt idx="10">
                  <c:v>16.0</c:v>
                </c:pt>
                <c:pt idx="11">
                  <c:v>15.0</c:v>
                </c:pt>
                <c:pt idx="12">
                  <c:v>13.0</c:v>
                </c:pt>
                <c:pt idx="13">
                  <c:v>15.0</c:v>
                </c:pt>
                <c:pt idx="14">
                  <c:v>12.0</c:v>
                </c:pt>
                <c:pt idx="15">
                  <c:v>14.0</c:v>
                </c:pt>
                <c:pt idx="16">
                  <c:v>13.0</c:v>
                </c:pt>
                <c:pt idx="17">
                  <c:v>12.0</c:v>
                </c:pt>
                <c:pt idx="18">
                  <c:v>12.0</c:v>
                </c:pt>
                <c:pt idx="19">
                  <c:v>15.4</c:v>
                </c:pt>
                <c:pt idx="20">
                  <c:v>12.0</c:v>
                </c:pt>
                <c:pt idx="21">
                  <c:v>12.96807751376254</c:v>
                </c:pt>
                <c:pt idx="22">
                  <c:v>12.9680775136348</c:v>
                </c:pt>
                <c:pt idx="23">
                  <c:v>12.968077513634798</c:v>
                </c:pt>
              </c:numCache>
            </c:numRef>
          </c:val>
          <c:smooth val="1"/>
          <c:extLst>
            <c:ext xmlns:c16="http://schemas.microsoft.com/office/drawing/2014/chart" uri="{C3380CC4-5D6E-409C-BE32-E72D297353CC}">
              <c16:uniqueId val="{00000002-20B8-4816-BB5F-FE645CD1189F}"/>
            </c:ext>
          </c:extLst>
        </c:ser>
        <c:dLbls>
          <c:showLegendKey val="0"/>
          <c:showVal val="0"/>
          <c:showCatName val="0"/>
          <c:showSerName val="0"/>
          <c:showPercent val="0"/>
          <c:showBubbleSize val="0"/>
        </c:dLbls>
        <c:smooth val="0"/>
        <c:axId val="554961272"/>
        <c:axId val="554965864"/>
      </c:lineChart>
      <c:catAx>
        <c:axId val="554961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4965864"/>
        <c:crosses val="autoZero"/>
        <c:auto val="1"/>
        <c:lblAlgn val="ctr"/>
        <c:lblOffset val="100"/>
        <c:noMultiLvlLbl val="0"/>
      </c:catAx>
      <c:valAx>
        <c:axId val="554965864"/>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4961272"/>
        <c:crosses val="autoZero"/>
        <c:crossBetween val="between"/>
        <c:majorUnit val="20"/>
      </c:valAx>
      <c:spPr>
        <a:noFill/>
        <a:ln>
          <a:noFill/>
        </a:ln>
        <a:effectLst/>
      </c:spPr>
    </c:plotArea>
    <c:legend>
      <c:legendPos val="b"/>
      <c:layout>
        <c:manualLayout>
          <c:xMode val="edge"/>
          <c:yMode val="edge"/>
          <c:x val="6.9307368151272197E-2"/>
          <c:y val="2.6632554920361009E-2"/>
          <c:w val="0.89310502180608176"/>
          <c:h val="5.44176733901413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3035" y="685800"/>
            <a:ext cx="2432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3e1645dd6_5_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f3e1645dd6_5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3e1645dd6_5_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f3e1645dd6_5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888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e5bc2a30fa_5_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e5bc2a30fa_5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dbd8c2d124_2_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2dbd8c2d124_2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dbd8c2d124_2_2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2dbd8c2d124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e5bc2a30fa_0_3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2e5bc2a30fa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e5bc2a30fa_0_5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2e5bc2a30f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5bc2a30fa_0_7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2e5bc2a30fa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e5bc2a30fa_0_9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2e5bc2a30fa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5bc2a30fa_0_11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2e5bc2a30fa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5bc2a30fa_0_13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2e5bc2a30f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e5bc2a30fa_0_15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2e5bc2a30fa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eb002691bf_1_2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2eb002691bf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4: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fd5f84436b_0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fd5f8443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fd5f84436b_0_4: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2fd5f84436b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fd5f84436b_0_2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2fd5f84436b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a:extLst>
            <a:ext uri="{FF2B5EF4-FFF2-40B4-BE49-F238E27FC236}">
              <a16:creationId xmlns:a16="http://schemas.microsoft.com/office/drawing/2014/main" id="{31F7750C-8AFB-472F-D97B-31A3F83026FB}"/>
            </a:ext>
          </a:extLst>
        </p:cNvPr>
        <p:cNvGrpSpPr/>
        <p:nvPr/>
      </p:nvGrpSpPr>
      <p:grpSpPr>
        <a:xfrm>
          <a:off x="0" y="0"/>
          <a:ext cx="0" cy="0"/>
          <a:chOff x="0" y="0"/>
          <a:chExt cx="0" cy="0"/>
        </a:xfrm>
      </p:grpSpPr>
      <p:sp>
        <p:nvSpPr>
          <p:cNvPr id="551" name="Google Shape;551;g2fd5f84436b_0_50:notes">
            <a:extLst>
              <a:ext uri="{FF2B5EF4-FFF2-40B4-BE49-F238E27FC236}">
                <a16:creationId xmlns:a16="http://schemas.microsoft.com/office/drawing/2014/main" id="{BE967449-37DA-A3A3-4A43-F07DB0D1629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2fd5f84436b_0_50:notes">
            <a:extLst>
              <a:ext uri="{FF2B5EF4-FFF2-40B4-BE49-F238E27FC236}">
                <a16:creationId xmlns:a16="http://schemas.microsoft.com/office/drawing/2014/main" id="{39DC65AC-801F-764C-056E-371B0AA435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48378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fd5f84436b_0_7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2fd5f84436b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fd5f84436b_0_9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2fd5f84436b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fd5f84436b_0_11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2fd5f84436b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fd5f84436b_0_13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2fd5f84436b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fd5f84436b_0_159: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2fd5f84436b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ca2d4f47ca_0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ca2d4f47c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fd5f84436b_0_18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2fd5f84436b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fd5f84436b_0_20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2fd5f84436b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fd5f84436b_0_22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2fd5f84436b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fd5f84436b_0_25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fd5f84436b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fd5f84436b_0_27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fd5f84436b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fd5f84436b_0_301: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g2fd5f84436b_0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845BA758-5A5D-43AF-3C43-B185D2A4B252}"/>
            </a:ext>
          </a:extLst>
        </p:cNvPr>
        <p:cNvGrpSpPr/>
        <p:nvPr/>
      </p:nvGrpSpPr>
      <p:grpSpPr>
        <a:xfrm>
          <a:off x="0" y="0"/>
          <a:ext cx="0" cy="0"/>
          <a:chOff x="0" y="0"/>
          <a:chExt cx="0" cy="0"/>
        </a:xfrm>
      </p:grpSpPr>
      <p:sp>
        <p:nvSpPr>
          <p:cNvPr id="787" name="Google Shape;787;g2fd5f84436b_0_276:notes">
            <a:extLst>
              <a:ext uri="{FF2B5EF4-FFF2-40B4-BE49-F238E27FC236}">
                <a16:creationId xmlns:a16="http://schemas.microsoft.com/office/drawing/2014/main" id="{62F5C19A-B2C2-8B2C-604F-C4EF535FAFC6}"/>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fd5f84436b_0_276:notes">
            <a:extLst>
              <a:ext uri="{FF2B5EF4-FFF2-40B4-BE49-F238E27FC236}">
                <a16:creationId xmlns:a16="http://schemas.microsoft.com/office/drawing/2014/main" id="{DC7629C5-53EE-0A20-3B90-797F697C6BC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82003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328054B9-64D5-03CE-19BE-FAB275CDF7D6}"/>
            </a:ext>
          </a:extLst>
        </p:cNvPr>
        <p:cNvGrpSpPr/>
        <p:nvPr/>
      </p:nvGrpSpPr>
      <p:grpSpPr>
        <a:xfrm>
          <a:off x="0" y="0"/>
          <a:ext cx="0" cy="0"/>
          <a:chOff x="0" y="0"/>
          <a:chExt cx="0" cy="0"/>
        </a:xfrm>
      </p:grpSpPr>
      <p:sp>
        <p:nvSpPr>
          <p:cNvPr id="787" name="Google Shape;787;g2fd5f84436b_0_276:notes">
            <a:extLst>
              <a:ext uri="{FF2B5EF4-FFF2-40B4-BE49-F238E27FC236}">
                <a16:creationId xmlns:a16="http://schemas.microsoft.com/office/drawing/2014/main" id="{8AB04719-AA46-CA3D-E714-3104E522CB13}"/>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fd5f84436b_0_276:notes">
            <a:extLst>
              <a:ext uri="{FF2B5EF4-FFF2-40B4-BE49-F238E27FC236}">
                <a16:creationId xmlns:a16="http://schemas.microsoft.com/office/drawing/2014/main" id="{0120E976-32E0-397C-41A2-4448F39246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72535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fd5f84436b_0_324: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2fd5f84436b_0_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fd5f84436b_0_33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g2fd5f84436b_0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cc3219637fc10a5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fd5f84436b_0_35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2fd5f84436b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fd5f84436b_0_88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g2fd5f84436b_0_8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fd5f84436b_0_38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2fd5f84436b_0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fd5f84436b_0_411: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2fd5f84436b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eb0acf8ea7_0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g2eb0acf8ea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f214f66a83_0_9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f214f66a83_0_11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9D26216D-B4DE-8976-01EF-F87F822D7400}"/>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EA3E594D-788F-3502-A1A9-028C21798F47}"/>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CCD3CD60-FA29-73DE-8BF9-F6F17BFA31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7977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B54762ED-F7E4-2579-5E57-7AA75430BB1F}"/>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E461AB43-E12F-CEDB-3FB6-ACF1B145D46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697EC465-3DC9-247B-19CF-90D732FB5F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1320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E16CA653-05E4-D40C-04AF-DAF49AA58C98}"/>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6436E79A-B325-ADB1-5AC2-F6D9468FA00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1B70CAB3-F3BE-A6D6-8B9D-A5DE1429E3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4018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cc3219637fc10a5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2704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BDCA2486-EEB3-F9F4-519D-1185B7C24BB2}"/>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07034306-E643-D380-F143-C95EAB9AA183}"/>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56252D29-F4C6-0582-A908-2591F868C6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1247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a:extLst>
            <a:ext uri="{FF2B5EF4-FFF2-40B4-BE49-F238E27FC236}">
              <a16:creationId xmlns:a16="http://schemas.microsoft.com/office/drawing/2014/main" id="{EAF05844-3276-4685-FAD8-B0E05D851316}"/>
            </a:ext>
          </a:extLst>
        </p:cNvPr>
        <p:cNvGrpSpPr/>
        <p:nvPr/>
      </p:nvGrpSpPr>
      <p:grpSpPr>
        <a:xfrm>
          <a:off x="0" y="0"/>
          <a:ext cx="0" cy="0"/>
          <a:chOff x="0" y="0"/>
          <a:chExt cx="0" cy="0"/>
        </a:xfrm>
      </p:grpSpPr>
      <p:sp>
        <p:nvSpPr>
          <p:cNvPr id="1065" name="Google Shape;1065;g2eb0acf8ea7_0_0:notes">
            <a:extLst>
              <a:ext uri="{FF2B5EF4-FFF2-40B4-BE49-F238E27FC236}">
                <a16:creationId xmlns:a16="http://schemas.microsoft.com/office/drawing/2014/main" id="{146F689A-165E-68CA-232E-15C7645F69D4}"/>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g2eb0acf8ea7_0_0:notes">
            <a:extLst>
              <a:ext uri="{FF2B5EF4-FFF2-40B4-BE49-F238E27FC236}">
                <a16:creationId xmlns:a16="http://schemas.microsoft.com/office/drawing/2014/main" id="{9FA9ABE2-9A3E-3F0E-3518-AD8C2C936F2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2489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f214f66a83_0_9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9744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6C18C9F9-4E6C-4CE0-2D7E-767C126001E7}"/>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498A4B7B-E5DD-AC9A-CB7C-2E0AE2E652B2}"/>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0B46E891-D083-6238-B68C-BD6E24F84F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68270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3C1DE24D-F6DE-2EF1-466D-0B471C55FBAA}"/>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44646C72-2C4A-B491-9F41-8BC0C2F32DC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67BA209F-0374-6AF5-5776-060097F34E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1535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C4C24A53-35AB-8408-8E8D-66F18515CD08}"/>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CA41693E-8538-6E97-E2DC-F3F9E81E2DDF}"/>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0AB87872-4261-C3FD-1393-300287831A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33110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624483C5-DF32-8698-DDB4-39585341FC3D}"/>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BE0EDD62-E0F2-12D1-6E7A-216BF7EC8EEA}"/>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5E5682C4-91A1-9E0D-D105-44BFE16ECF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95889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EC83D991-82F3-EB11-E673-A5561DA2E210}"/>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59C47DAC-A352-EB83-0848-AF2ECDD82870}"/>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A970D127-0DFB-3D2C-DC29-232CA888A33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9268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DD427853-A599-9C1B-A4A0-C0D74966A80B}"/>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BDD5F618-8C46-627E-9C0F-39F1BB434B6A}"/>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45D00104-515A-EFAC-CFB2-4EB5DCD6323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9334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50AFD931-7C47-6E73-9284-34447AAB30BD}"/>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8ED8AA4A-7CF6-3341-D7CF-E9B761EF81F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FFA0CBF0-3B1F-A84E-8126-E0A3516627A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5521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38724A5-017C-97D9-8D59-39C8E646383A}"/>
            </a:ext>
          </a:extLst>
        </p:cNvPr>
        <p:cNvGrpSpPr/>
        <p:nvPr/>
      </p:nvGrpSpPr>
      <p:grpSpPr>
        <a:xfrm>
          <a:off x="0" y="0"/>
          <a:ext cx="0" cy="0"/>
          <a:chOff x="0" y="0"/>
          <a:chExt cx="0" cy="0"/>
        </a:xfrm>
      </p:grpSpPr>
      <p:sp>
        <p:nvSpPr>
          <p:cNvPr id="106" name="Google Shape;106;g5cc3219637fc10a5_0:notes">
            <a:extLst>
              <a:ext uri="{FF2B5EF4-FFF2-40B4-BE49-F238E27FC236}">
                <a16:creationId xmlns:a16="http://schemas.microsoft.com/office/drawing/2014/main" id="{AABDE85A-30A9-E842-34A5-A81A6ACB70A1}"/>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a:extLst>
              <a:ext uri="{FF2B5EF4-FFF2-40B4-BE49-F238E27FC236}">
                <a16:creationId xmlns:a16="http://schemas.microsoft.com/office/drawing/2014/main" id="{1869DDC8-C46B-67D8-BF4F-8D0A729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69184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C86B9358-8E07-8F72-7226-3B9CD3802A5B}"/>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18BC2FBE-B1B5-65D7-E6F0-800215FB7117}"/>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62EC25E3-0105-EB14-23B0-CDE8E5BB9A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8003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7A201EBD-0FAC-9C68-15BC-CF924F0ABD47}"/>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592CF013-221C-3760-75CF-D14242C1C4C4}"/>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551187C2-8F55-8D6A-1452-683B377ED27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43379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03D0F108-0863-A606-0478-E55B0406E233}"/>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AC0B4D93-59E6-60AB-E119-3D22FADCDC4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7DCF581D-49C7-3280-DBA6-E3D98F527A0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3360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5BD398AF-CDDD-4A0D-9A03-3C770D23FE0A}"/>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E7CD18FC-3EAD-B36E-1223-488B30D82459}"/>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E7306295-A5BF-D727-E45E-6D46CD66B1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6343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1300FEAC-B355-D1AF-B87D-C99BFB3F791B}"/>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14C957D7-9980-A0A4-3B8E-B205FBDA98E6}"/>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D6D7A4B8-CC3B-53CA-3FE2-6B5F0BAEA76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7139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p3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5" name="Google Shape;154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DDB27C5-4626-B37F-47B6-2741E1F10A35}"/>
            </a:ext>
          </a:extLst>
        </p:cNvPr>
        <p:cNvGrpSpPr/>
        <p:nvPr/>
      </p:nvGrpSpPr>
      <p:grpSpPr>
        <a:xfrm>
          <a:off x="0" y="0"/>
          <a:ext cx="0" cy="0"/>
          <a:chOff x="0" y="0"/>
          <a:chExt cx="0" cy="0"/>
        </a:xfrm>
      </p:grpSpPr>
      <p:sp>
        <p:nvSpPr>
          <p:cNvPr id="106" name="Google Shape;106;g5cc3219637fc10a5_0:notes">
            <a:extLst>
              <a:ext uri="{FF2B5EF4-FFF2-40B4-BE49-F238E27FC236}">
                <a16:creationId xmlns:a16="http://schemas.microsoft.com/office/drawing/2014/main" id="{59857C75-AC72-D98B-8A37-90120ABF64E7}"/>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a:extLst>
              <a:ext uri="{FF2B5EF4-FFF2-40B4-BE49-F238E27FC236}">
                <a16:creationId xmlns:a16="http://schemas.microsoft.com/office/drawing/2014/main" id="{255CDAEF-3A35-D2ED-0CF8-79B8EE617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7424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8718" y="1548715"/>
            <a:ext cx="7072200" cy="4269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8711" y="5894977"/>
            <a:ext cx="7072200" cy="1648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58711" y="2300739"/>
            <a:ext cx="7072200" cy="40839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58711" y="6556625"/>
            <a:ext cx="7072200" cy="27057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258711" y="2397147"/>
            <a:ext cx="7072200" cy="71061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58711" y="4473766"/>
            <a:ext cx="7072200" cy="1750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58711" y="2397147"/>
            <a:ext cx="3319800" cy="71061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010895" y="2397147"/>
            <a:ext cx="3319800" cy="71061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58711" y="1155647"/>
            <a:ext cx="2330700" cy="1571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58711" y="2890367"/>
            <a:ext cx="2330700" cy="66132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06908" y="936312"/>
            <a:ext cx="5285100" cy="8508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794763" y="-260"/>
            <a:ext cx="3794700" cy="1069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20365" y="2565003"/>
            <a:ext cx="3357300" cy="3083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0365" y="5830393"/>
            <a:ext cx="3357300" cy="2568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099788" y="1506075"/>
            <a:ext cx="3184800" cy="76860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58711" y="8799592"/>
            <a:ext cx="4979100" cy="1258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58711" y="2397147"/>
            <a:ext cx="7072200" cy="71061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xml"/><Relationship Id="rId6"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xml"/><Relationship Id="rId6" Type="http://schemas.openxmlformats.org/officeDocument/2006/relationships/chart" Target="../charts/char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5.xml"/><Relationship Id="rId6" Type="http://schemas.openxmlformats.org/officeDocument/2006/relationships/chart" Target="../charts/char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7.xml"/><Relationship Id="rId6" Type="http://schemas.openxmlformats.org/officeDocument/2006/relationships/chart" Target="../charts/char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9.xml"/><Relationship Id="rId6" Type="http://schemas.openxmlformats.org/officeDocument/2006/relationships/chart" Target="../charts/char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1.xml"/><Relationship Id="rId6" Type="http://schemas.openxmlformats.org/officeDocument/2006/relationships/chart" Target="../charts/char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3.xml"/><Relationship Id="rId6" Type="http://schemas.openxmlformats.org/officeDocument/2006/relationships/chart" Target="../charts/char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5.xml"/><Relationship Id="rId6" Type="http://schemas.openxmlformats.org/officeDocument/2006/relationships/chart" Target="../charts/char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7.xml"/><Relationship Id="rId6" Type="http://schemas.openxmlformats.org/officeDocument/2006/relationships/chart" Target="../charts/char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9.xml"/><Relationship Id="rId6" Type="http://schemas.openxmlformats.org/officeDocument/2006/relationships/chart" Target="../charts/char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1.xml"/><Relationship Id="rId6" Type="http://schemas.openxmlformats.org/officeDocument/2006/relationships/chart" Target="../charts/char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hyperlink" Target="http://turkiyeraporu.com" TargetMode="External"/><Relationship Id="rId5" Type="http://schemas.openxmlformats.org/officeDocument/2006/relationships/chart" Target="../charts/char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slide" Target="slide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5.xml"/><Relationship Id="rId6" Type="http://schemas.openxmlformats.org/officeDocument/2006/relationships/chart" Target="../charts/char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jpg"/><Relationship Id="rId4" Type="http://schemas.openxmlformats.org/officeDocument/2006/relationships/hyperlink" Target="http://turkiyeraporu.com" TargetMode="External"/><Relationship Id="rId5" Type="http://schemas.openxmlformats.org/officeDocument/2006/relationships/hyperlink" Target="https://www.facebook.com/turkiyeraporu/" TargetMode="External"/><Relationship Id="rId6" Type="http://schemas.openxmlformats.org/officeDocument/2006/relationships/image" Target="../media/image11.png"/><Relationship Id="rId7" Type="http://schemas.openxmlformats.org/officeDocument/2006/relationships/hyperlink" Target="https://twitter.com/turkiye_raporu" TargetMode="External"/><Relationship Id="rId8" Type="http://schemas.openxmlformats.org/officeDocument/2006/relationships/image" Target="../media/image12.png"/><Relationship Id="rId9" Type="http://schemas.openxmlformats.org/officeDocument/2006/relationships/hyperlink" Target="https://www.instagram.com/turkiyeraporu/" TargetMode="External"/><Relationship Id="rId10"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a:stretch/>
        </p:blipFill>
        <p:spPr>
          <a:xfrm>
            <a:off x="0" y="-17922"/>
            <a:ext cx="7589525" cy="10734346"/>
          </a:xfrm>
          <a:prstGeom prst="rect">
            <a:avLst/>
          </a:prstGeom>
          <a:noFill/>
          <a:ln>
            <a:noFill/>
          </a:ln>
        </p:spPr>
      </p:pic>
      <p:sp>
        <p:nvSpPr>
          <p:cNvPr id="55" name="Google Shape;55;p13"/>
          <p:cNvSpPr txBox="1"/>
          <p:nvPr/>
        </p:nvSpPr>
        <p:spPr>
          <a:xfrm>
            <a:off x="1736850" y="4194850"/>
            <a:ext cx="5205300" cy="1477287"/>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800"/>
              <a:buFont typeface="Arial"/>
              <a:buNone/>
            </a:pPr>
            <a:r>
              <a:rPr lang="en" sz="2000" b="1" i="0" u="none" strike="noStrike" cap="none" dirty="0">
                <a:solidFill>
                  <a:srgbClr val="EE3747"/>
                </a:solidFill>
                <a:latin typeface="Chivo" pitchFamily="2" charset="-94"/>
                <a:ea typeface="Chivo" panose="020B0604020202020204"/>
                <a:cs typeface="Chivo" pitchFamily="2" charset="-94"/>
                <a:sym typeface="Chivo"/>
              </a:rPr>
              <a:t>Aylık Rapor</a:t>
            </a:r>
            <a:endParaRPr sz="2000" b="1" i="0" u="none" strike="noStrike" cap="none" dirty="0">
              <a:solidFill>
                <a:srgbClr val="EE3747"/>
              </a:solidFill>
              <a:latin typeface="Chivo" pitchFamily="2" charset="-94"/>
              <a:ea typeface="Chivo" panose="020B0604020202020204"/>
              <a:cs typeface="Chivo" pitchFamily="2" charset="-94"/>
              <a:sym typeface="Chivo"/>
            </a:endParaRPr>
          </a:p>
          <a:p>
            <a:pPr marL="0" marR="0" lvl="0" indent="0" algn="r" rtl="0">
              <a:lnSpc>
                <a:spcPct val="150000"/>
              </a:lnSpc>
              <a:spcBef>
                <a:spcPts val="0"/>
              </a:spcBef>
              <a:spcAft>
                <a:spcPts val="0"/>
              </a:spcAft>
              <a:buClr>
                <a:schemeClr val="dk1"/>
              </a:buClr>
              <a:buSzPts val="1800"/>
              <a:buFont typeface="Arial"/>
              <a:buNone/>
            </a:pPr>
            <a:r>
              <a:rPr lang="en" sz="2200" b="0" i="0" u="none" strike="noStrike" cap="none" dirty="0">
                <a:solidFill>
                  <a:schemeClr val="lt1"/>
                </a:solidFill>
                <a:latin typeface="Chivo" pitchFamily="2" charset="-94"/>
                <a:ea typeface="Chivo" panose="020B0604020202020204"/>
                <a:cs typeface="Chivo" pitchFamily="2" charset="-94"/>
                <a:sym typeface="Chivo"/>
              </a:rPr>
              <a:t>Rapor 120 | </a:t>
            </a:r>
            <a:r>
              <a:rPr lang="tr-TR" sz="2200" b="0" i="0" u="none" strike="noStrike" cap="none" dirty="0">
                <a:solidFill>
                  <a:schemeClr val="lt1"/>
                </a:solidFill>
                <a:latin typeface="Chivo" pitchFamily="2" charset="-94"/>
                <a:ea typeface="Chivo" panose="020B0604020202020204"/>
                <a:cs typeface="Chivo" pitchFamily="2" charset="-94"/>
                <a:sym typeface="Chivo"/>
              </a:rPr>
              <a:t>Aralık </a:t>
            </a:r>
            <a:r>
              <a:rPr lang="en" sz="2200" b="0" i="0" u="none" strike="noStrike" cap="none" dirty="0">
                <a:solidFill>
                  <a:schemeClr val="lt1"/>
                </a:solidFill>
                <a:latin typeface="Chivo" pitchFamily="2" charset="-94"/>
                <a:ea typeface="Chivo" panose="020B0604020202020204"/>
                <a:cs typeface="Chivo" pitchFamily="2" charset="-94"/>
                <a:sym typeface="Chivo"/>
              </a:rPr>
              <a:t>2024</a:t>
            </a:r>
            <a:endParaRPr sz="2200" b="0" i="0" u="none" strike="noStrike" cap="none" dirty="0">
              <a:solidFill>
                <a:schemeClr val="lt1"/>
              </a:solidFill>
              <a:latin typeface="Chivo" pitchFamily="2" charset="-94"/>
              <a:ea typeface="Chivo" panose="020B0604020202020204"/>
              <a:cs typeface="Chivo" pitchFamily="2" charset="-94"/>
              <a:sym typeface="Chivo"/>
            </a:endParaRPr>
          </a:p>
          <a:p>
            <a:pPr marL="0" marR="0" lvl="0" indent="0" algn="r" rtl="0">
              <a:lnSpc>
                <a:spcPct val="150000"/>
              </a:lnSpc>
              <a:spcBef>
                <a:spcPts val="0"/>
              </a:spcBef>
              <a:spcAft>
                <a:spcPts val="0"/>
              </a:spcAft>
              <a:buClr>
                <a:srgbClr val="000000"/>
              </a:buClr>
              <a:buSzPts val="1800"/>
              <a:buFont typeface="Arial"/>
              <a:buNone/>
            </a:pPr>
            <a:r>
              <a:rPr lang="en" sz="1800" b="0" i="0" u="none" strike="noStrike" cap="none" dirty="0">
                <a:solidFill>
                  <a:schemeClr val="lt1"/>
                </a:solidFill>
                <a:latin typeface="Chivo" pitchFamily="2" charset="-94"/>
                <a:ea typeface="Chivo" panose="020B0604020202020204"/>
                <a:cs typeface="Chivo" pitchFamily="2" charset="-94"/>
                <a:sym typeface="Roboto Medium"/>
              </a:rPr>
              <a:t>1</a:t>
            </a:r>
            <a:r>
              <a:rPr lang="tr-TR" sz="1800" b="0" i="0" u="none" strike="noStrike" cap="none" dirty="0">
                <a:solidFill>
                  <a:schemeClr val="lt1"/>
                </a:solidFill>
                <a:latin typeface="Chivo" pitchFamily="2" charset="-94"/>
                <a:ea typeface="Chivo" panose="020B0604020202020204"/>
                <a:cs typeface="Chivo" pitchFamily="2" charset="-94"/>
                <a:sym typeface="Roboto Medium"/>
              </a:rPr>
              <a:t>6</a:t>
            </a:r>
            <a:r>
              <a:rPr lang="en" sz="1800" b="0" i="0" u="none" strike="noStrike" cap="none" dirty="0">
                <a:solidFill>
                  <a:schemeClr val="lt1"/>
                </a:solidFill>
                <a:latin typeface="Chivo" pitchFamily="2" charset="-94"/>
                <a:ea typeface="Chivo" panose="020B0604020202020204"/>
                <a:cs typeface="Chivo" pitchFamily="2" charset="-94"/>
                <a:sym typeface="Roboto Medium"/>
              </a:rPr>
              <a:t>.</a:t>
            </a:r>
            <a:r>
              <a:rPr lang="tr-TR" sz="1800" b="0" i="0" u="none" strike="noStrike" cap="none" dirty="0">
                <a:solidFill>
                  <a:schemeClr val="lt1"/>
                </a:solidFill>
                <a:latin typeface="Chivo" pitchFamily="2" charset="-94"/>
                <a:ea typeface="Chivo" panose="020B0604020202020204"/>
                <a:cs typeface="Chivo" pitchFamily="2" charset="-94"/>
                <a:sym typeface="Roboto Medium"/>
              </a:rPr>
              <a:t>1</a:t>
            </a:r>
            <a:r>
              <a:rPr lang="tr-TR" sz="1800" dirty="0">
                <a:solidFill>
                  <a:schemeClr val="lt1"/>
                </a:solidFill>
                <a:latin typeface="Chivo" pitchFamily="2" charset="-94"/>
                <a:ea typeface="Chivo" panose="020B0604020202020204"/>
                <a:cs typeface="Chivo" pitchFamily="2" charset="-94"/>
                <a:sym typeface="Roboto Medium"/>
              </a:rPr>
              <a:t>2</a:t>
            </a:r>
            <a:r>
              <a:rPr lang="en" sz="1800" b="0" i="0" u="none" strike="noStrike" cap="none" dirty="0">
                <a:solidFill>
                  <a:schemeClr val="lt1"/>
                </a:solidFill>
                <a:latin typeface="Chivo" pitchFamily="2" charset="-94"/>
                <a:ea typeface="Chivo" panose="020B0604020202020204"/>
                <a:cs typeface="Chivo" pitchFamily="2" charset="-94"/>
                <a:sym typeface="Roboto Medium"/>
              </a:rPr>
              <a:t>.2024</a:t>
            </a:r>
            <a:endParaRPr sz="1800" b="0" i="0" u="none" strike="noStrike" cap="none" dirty="0">
              <a:solidFill>
                <a:schemeClr val="lt1"/>
              </a:solidFill>
              <a:latin typeface="Chivo" pitchFamily="2" charset="-94"/>
              <a:ea typeface="Chivo" panose="020B0604020202020204"/>
              <a:cs typeface="Chivo" pitchFamily="2" charset="-94"/>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pSp>
        <p:nvGrpSpPr>
          <p:cNvPr id="155" name="Google Shape;155;p21"/>
          <p:cNvGrpSpPr/>
          <p:nvPr/>
        </p:nvGrpSpPr>
        <p:grpSpPr>
          <a:xfrm>
            <a:off x="0" y="10185450"/>
            <a:ext cx="7601575" cy="545400"/>
            <a:chOff x="0" y="10185450"/>
            <a:chExt cx="7601575" cy="545400"/>
          </a:xfrm>
        </p:grpSpPr>
        <p:grpSp>
          <p:nvGrpSpPr>
            <p:cNvPr id="156" name="Google Shape;156;p21"/>
            <p:cNvGrpSpPr/>
            <p:nvPr/>
          </p:nvGrpSpPr>
          <p:grpSpPr>
            <a:xfrm>
              <a:off x="0" y="10185450"/>
              <a:ext cx="7589400" cy="545400"/>
              <a:chOff x="0" y="9118650"/>
              <a:chExt cx="7589400" cy="545400"/>
            </a:xfrm>
          </p:grpSpPr>
          <p:sp>
            <p:nvSpPr>
              <p:cNvPr id="157" name="Google Shape;157;p2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59" name="Google Shape;159;p2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60" name="Google Shape;160;p21"/>
          <p:cNvSpPr/>
          <p:nvPr/>
        </p:nvSpPr>
        <p:spPr>
          <a:xfrm>
            <a:off x="0" y="0"/>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 name="Google Shape;161;p21"/>
          <p:cNvGrpSpPr/>
          <p:nvPr/>
        </p:nvGrpSpPr>
        <p:grpSpPr>
          <a:xfrm>
            <a:off x="254350" y="57150"/>
            <a:ext cx="6806500" cy="431100"/>
            <a:chOff x="260650" y="57150"/>
            <a:chExt cx="6806500" cy="431100"/>
          </a:xfrm>
        </p:grpSpPr>
        <p:cxnSp>
          <p:nvCxnSpPr>
            <p:cNvPr id="162" name="Google Shape;162;p21"/>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63" name="Google Shape;163;p21"/>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64" name="Google Shape;164;p21"/>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10</a:t>
            </a:fld>
            <a:endParaRPr sz="1700" dirty="0">
              <a:solidFill>
                <a:schemeClr val="lt1"/>
              </a:solidFill>
              <a:latin typeface="Chivo"/>
              <a:ea typeface="Chivo"/>
              <a:cs typeface="Chivo"/>
              <a:sym typeface="Chivo"/>
            </a:endParaRPr>
          </a:p>
        </p:txBody>
      </p:sp>
      <p:sp>
        <p:nvSpPr>
          <p:cNvPr id="165" name="Google Shape;165;p21"/>
          <p:cNvSpPr txBox="1"/>
          <p:nvPr/>
        </p:nvSpPr>
        <p:spPr>
          <a:xfrm>
            <a:off x="284275" y="543113"/>
            <a:ext cx="7038863" cy="9972300"/>
          </a:xfrm>
          <a:prstGeom prst="rect">
            <a:avLst/>
          </a:prstGeom>
          <a:noFill/>
          <a:ln>
            <a:noFill/>
          </a:ln>
        </p:spPr>
        <p:txBody>
          <a:bodyPr spcFirstLastPara="1" wrap="square" lIns="91425" tIns="91425" rIns="91425" bIns="91425" anchor="t" anchorCtr="0">
            <a:noAutofit/>
          </a:bodyPr>
          <a:lstStyle/>
          <a:p>
            <a:pPr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0</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effectLst/>
                <a:latin typeface="Roboto" panose="02000000000000000000" pitchFamily="2" charset="0"/>
                <a:ea typeface="Roboto" panose="02000000000000000000" pitchFamily="2" charset="0"/>
                <a:cs typeface="Roboto" panose="02000000000000000000" pitchFamily="2" charset="0"/>
              </a:rPr>
              <a:t>İmamoğlu ve Yavaş Ankara’da bir araya gelerek kayyum atamaları ve CHP’li belediyelere yönelik uygulamaları değerlendirdi. İmamoğlu, iktidarın politikalarını “topyekün saldırı” olarak nitelendirerek, “topyekün mücadele” çağrısında bulundu. Milletin menfaatlerine odaklanan bir yol arkadaşlığı vurgusu yapıldı.</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Uluslararası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Ceza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Mahkemesi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Gazze’de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savaş</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suçu</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tr-TR" sz="1200" dirty="0">
                <a:latin typeface="Roboto" panose="02000000000000000000" pitchFamily="2" charset="0"/>
                <a:ea typeface="Roboto" panose="02000000000000000000" pitchFamily="2" charset="0"/>
                <a:cs typeface="Roboto" panose="02000000000000000000" pitchFamily="2" charset="0"/>
              </a:rPr>
              <a:t>i</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şledikleri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gerekçesiyle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İsrail</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Başbakanı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Netanyahu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eski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Savunma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Bakanı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Gallant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hakkında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tutuklama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emri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çıkardı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Kararın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ardından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Mahkeme’ye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taraf</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olan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ülkeler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Netanyahu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Galant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ülkelerine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geldiğinde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tutuklamakla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yükümlü</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olacak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2</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Tarım ve Orman Bakanı İbrahim Yumaklı, Şanlıurfa'daki GAP Hassas Tarım 2. Faz Tanıtım Töreni’ne katıldı. Bakan Yumaklı, törende yaptığı konuşmada, GAP Eylem Planı'nın 10,6 milyon dekarlık alanın sulamaya açılmasını hedeflediğini, üçte ikisinin tamamlandığını belirtti. Kalan kısmın ise 2032'ye kadar bitirilmesinin hedeflendiğini ifade etti.</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4</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Saadet Partisi Genel Başkanı Temel Karamollaoğlu görevini Mahmut Arıkan’a devretti. Veda konuşmasında AK Parti’yi eleştirerek helallik istedi.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Tunceli Belediyesi Eş Başkanı Birsen Orhan’a gözaltı sonrası ev hapsi kararı verildi.</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5</a:t>
            </a:r>
            <a:r>
              <a:rPr lang="tr-TR" sz="1200" b="1" dirty="0">
                <a:effectLst/>
                <a:latin typeface="Roboto" panose="02000000000000000000" pitchFamily="2" charset="0"/>
                <a:ea typeface="Roboto" panose="02000000000000000000" pitchFamily="2" charset="0"/>
                <a:cs typeface="Roboto" panose="02000000000000000000" pitchFamily="2" charset="0"/>
              </a:rPr>
              <a:t> Kasım</a:t>
            </a:r>
            <a:r>
              <a:rPr lang="en-GB" sz="1200" b="1" dirty="0">
                <a:effectLst/>
                <a:latin typeface="Roboto" panose="02000000000000000000" pitchFamily="2" charset="0"/>
                <a:ea typeface="Roboto" panose="02000000000000000000" pitchFamily="2" charset="0"/>
                <a:cs typeface="Roboto" panose="02000000000000000000" pitchFamily="2" charset="0"/>
              </a:rPr>
              <a:t>  </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Milli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Eğitim</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Bakanlığı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belediye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kreşlerine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yönelik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sınırlamalar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getirdi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26</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effectLst/>
                <a:latin typeface="Roboto" panose="02000000000000000000" pitchFamily="2" charset="0"/>
                <a:ea typeface="Roboto" panose="02000000000000000000" pitchFamily="2" charset="0"/>
                <a:cs typeface="Roboto" panose="02000000000000000000" pitchFamily="2" charset="0"/>
              </a:rPr>
              <a:t>Devlet Bahçeli, Abdullah Öcalan ile yüz yüze görüşme için DEM Parti temsilcilerinin İmralı’ya gitmesini önerdi. Bu teklif siyasi tartışmalara yol açtı.</a:t>
            </a:r>
          </a:p>
          <a:p>
            <a:pPr marL="342900" lvl="0" indent="-342900" algn="just">
              <a:lnSpc>
                <a:spcPct val="115000"/>
              </a:lnSpc>
              <a:buFont typeface="Arial" panose="020B0604020202020204" pitchFamily="34" charset="0"/>
              <a:buChar char="●"/>
            </a:pPr>
            <a:r>
              <a:rPr lang="tr-TR" sz="1200" u="none" strike="noStrike" dirty="0">
                <a:effectLst/>
                <a:latin typeface="Roboto" panose="02000000000000000000" pitchFamily="2" charset="0"/>
                <a:ea typeface="Roboto" panose="02000000000000000000" pitchFamily="2" charset="0"/>
                <a:cs typeface="Roboto" panose="02000000000000000000" pitchFamily="2" charset="0"/>
              </a:rPr>
              <a:t>Milli Savunma Bakanı Yaşar Güler, disipline sevk edilen teğmenlerin organize ve kasıtlı disiplinsizlik yaptığını belirtti. Teğmenlere yönelik soruşturma süreci devam ediyor.</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27 Kasım</a:t>
            </a:r>
            <a:endParaRPr lang="en-GB" sz="1200" dirty="0">
              <a:effectLst/>
              <a:highlight>
                <a:srgbClr val="FFFF00"/>
              </a:highligh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Cumhurbaşkanı Erdoğan, Bahçeli’nin Öcalan’a yönelik tecridin kaldırılması ve Meclis’te konuşma çağrısını “tarihi bir adım” olarak nitelendirdi. Kandil ve siyasi kanatlardan gelen olumsuz yanıtların süreç için umut vermediğini ifade etti.</a:t>
            </a:r>
          </a:p>
          <a:p>
            <a:pPr marL="342900" lvl="0" indent="-342900" algn="just">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Aile ve Sosyal Hizmetler Bakanlığı’nın bütçe görüşmelerinde kadın cinayetleri gündeme getirildi. CHP’li vekiller, öldürülen kadınların isimlerinin yazılı olduğu bir kefen açarak Bakan Göktaş’a tepki gösterdi.</a:t>
            </a:r>
          </a:p>
          <a:p>
            <a:pPr marL="342900" lvl="0" indent="-342900" algn="just">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RTÜK, Halk TV ve birkaç televizyon kanalına farklı içerikler nedeniyle ceza verdi. Halk TV’ye verilen cezaların MHP lideri Bahçeli’ye yönelik eleştirilerle bağlantılı olduğu öne sürüldü.</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28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Milli Savunma Bakanı Yaşar Güler, ABD’nin artık Türkiye’nin elindeki S-400 hava savunma sistemlerine itirazı olmadığını ve F-35 savaş uçaklarını Türkiye’ye verebileceğini öne sürdü. Ancak ABD Dışişleri Bakanlığı, bu iddiaları yalanlayarak politikalarında bir değişiklik olmadığını açıkladı. </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Selahattin Demirtaş, çözüm merkezi olarak Öcalan’ın kararlarının belirleyici olacağına inandığını söyledi. DEM Parti Eş Genel Başkanı Tuncer Bakırhan, Demirtaş’ın sürece destek sunduğunu ve partide herhangi bir ayrışma olmadığını vurguladı. </a:t>
            </a:r>
          </a:p>
          <a:p>
            <a:pPr lvl="0" algn="just">
              <a:lnSpc>
                <a:spcPct val="115000"/>
              </a:lnSpc>
            </a:pP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dirty="0">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en-GB" sz="1200" u="none" strike="noStrike" dirty="0">
              <a:effectLst/>
              <a:latin typeface="Roboto" panose="02000000000000000000" pitchFamily="2" charset="0"/>
              <a:ea typeface="Roboto" panose="02000000000000000000" pitchFamily="2" charset="0"/>
              <a:cs typeface="Roboto" panose="02000000000000000000" pitchFamily="2" charset="0"/>
            </a:endParaRP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lang="en-GB" sz="1200" b="1" i="0" u="none" strike="noStrike" cap="none" dirty="0">
              <a:solidFill>
                <a:srgbClr val="333333"/>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sz="1200" b="1" i="0" u="none" strike="noStrike" cap="none" dirty="0">
              <a:solidFill>
                <a:srgbClr val="33333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2"/>
          <p:cNvGrpSpPr/>
          <p:nvPr/>
        </p:nvGrpSpPr>
        <p:grpSpPr>
          <a:xfrm>
            <a:off x="0" y="10185450"/>
            <a:ext cx="7601575" cy="545400"/>
            <a:chOff x="0" y="10185450"/>
            <a:chExt cx="7601575" cy="545400"/>
          </a:xfrm>
        </p:grpSpPr>
        <p:grpSp>
          <p:nvGrpSpPr>
            <p:cNvPr id="171" name="Google Shape;171;p22"/>
            <p:cNvGrpSpPr/>
            <p:nvPr/>
          </p:nvGrpSpPr>
          <p:grpSpPr>
            <a:xfrm>
              <a:off x="0" y="10185450"/>
              <a:ext cx="7589400" cy="545400"/>
              <a:chOff x="0" y="9118650"/>
              <a:chExt cx="7589400" cy="545400"/>
            </a:xfrm>
          </p:grpSpPr>
          <p:sp>
            <p:nvSpPr>
              <p:cNvPr id="172" name="Google Shape;172;p2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74" name="Google Shape;174;p2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75" name="Google Shape;175;p22"/>
          <p:cNvSpPr/>
          <p:nvPr/>
        </p:nvSpPr>
        <p:spPr>
          <a:xfrm>
            <a:off x="0" y="0"/>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 name="Google Shape;176;p22"/>
          <p:cNvGrpSpPr/>
          <p:nvPr/>
        </p:nvGrpSpPr>
        <p:grpSpPr>
          <a:xfrm>
            <a:off x="254350" y="57150"/>
            <a:ext cx="6806500" cy="431100"/>
            <a:chOff x="260650" y="57150"/>
            <a:chExt cx="6806500" cy="431100"/>
          </a:xfrm>
        </p:grpSpPr>
        <p:cxnSp>
          <p:nvCxnSpPr>
            <p:cNvPr id="177" name="Google Shape;177;p22"/>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78" name="Google Shape;178;p2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79" name="Google Shape;179;p22"/>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11</a:t>
            </a:fld>
            <a:endParaRPr sz="1700">
              <a:solidFill>
                <a:schemeClr val="lt1"/>
              </a:solidFill>
              <a:latin typeface="Chivo"/>
              <a:ea typeface="Chivo"/>
              <a:cs typeface="Chivo"/>
              <a:sym typeface="Chivo"/>
            </a:endParaRPr>
          </a:p>
        </p:txBody>
      </p:sp>
      <p:sp>
        <p:nvSpPr>
          <p:cNvPr id="180" name="Google Shape;180;p22"/>
          <p:cNvSpPr txBox="1"/>
          <p:nvPr/>
        </p:nvSpPr>
        <p:spPr>
          <a:xfrm>
            <a:off x="254350" y="804600"/>
            <a:ext cx="7038863" cy="9517500"/>
          </a:xfrm>
          <a:prstGeom prst="rect">
            <a:avLst/>
          </a:prstGeom>
          <a:noFill/>
          <a:ln>
            <a:noFill/>
          </a:ln>
        </p:spPr>
        <p:txBody>
          <a:bodyPr spcFirstLastPara="1" wrap="square" lIns="91425" tIns="91425" rIns="91425" bIns="91425" anchor="t" anchorCtr="0">
            <a:noAutofit/>
          </a:bodyPr>
          <a:lstStyle/>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29</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Cumhurbaşkanı Erdoğan, Umman Sultanı Heysem bin Tarık'ı Cumhurbaşkanlığı resmi törenle ağırlayacak. Günün sonunda Erdoğan, Sultan Heysem bin Tarık onuruna resmi bir akşam yemeği verecek.</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30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Suriye’de Heyet Tahrir Eş-Şam (HTŞ) liderliğindeki muhalif gruplar dört günde Halep’i aldı ve Esad güçleri Hama’ya çekildi. Türkiye ve Rusya bölgedeki gelişmeleri değerlendirdi, İran’dan da diplomatik adımlar bekleniyor.</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CHP'li belediye başkanları Ankara’da buluşup iktidarın kayyum hamlelerine karşı birlik çağrısı yaptı. Özgür Özel’den “Türkiye ittifakı son kez yenecek” açıklaması geldi.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Hükümet tütün ve alkol piyasasına ilişkin sıkı düzenlemeler getirdi. Yüksek alkollü içkilerin evde üretimi yasaklandı, cezalar artırıldı ve internet satışlarına erişim engelleri getirildi.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Devlet Bahçeli, Cumhurbaşkanı Erdoğan’ın yeniden adaylığı için muhalefetin TBMM desteğini istemesi gerektiğini söyledi.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Aile Hekimliği Sözleşme ve Ödeme Yönetmeliği’ni protesto eden hekimler, maaş ve çalışma koşullarını iyileştirme talebiyle ülke genelinde iş bıraktı.</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6 Şubat depreminden etkilenen bölgelerde mücbir sebep hali kaldırıldı. Depremzedeler, mahalleler hâlâ toparlanmamışken geçmişe dönük vergilerini ödemekle yükümlü hale geldi.</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2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 Erdoğan, Gazze’ye yapılan saldırılarla ilgili eleştirilerle karşılaştı. Forum sırasında protestocular “Gemiler Gazze’ye bomba taşıyor” sloganları attı. Protestocular gözaltına alınırken, dokuz kişi tutuklandı. Erdoğan protestocuları «siyonistlerin dili olmakla" suçladı. </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Yeniden Refah Partisi Genel Başkanı Fatih Erbakan, Cumhurbaşkanı Erdoğan’a “artık aday olmaması ve emekli olması” çağrısında bulundu.</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MÜSİAD Başkanı Mahmut Asmalı, asgari ücret artışı konusunda enflasyon hedeflerini aşacak oranları eleştirerek, %25 eşiğinin aşılmaması gerektiğini söyledi.</a:t>
            </a:r>
          </a:p>
          <a:p>
            <a:pPr lvl="0" algn="just">
              <a:lnSpc>
                <a:spcPct val="115000"/>
              </a:lnSpc>
            </a:pPr>
            <a:r>
              <a:rPr lang="tr-TR" sz="12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3 Aralık</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Dışişleri Bakanı Hakan Fidan, ABD Dışişleri Bakanı Antony Blinken ile yaptığı telefon görüşmesinde Türkiye'nin sivillere yönelik terör faaliyetlerine karşı tavizsiz bir duruş sergileyeceğini vurguladı.</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İsviçre'nin Cenevre kentinde gerçekleştirilen Birleşmiş Milletler Gıda Standartları Komisyonu toplantısında, Türk üye Betül Vazgeçer başkan yardımcılığına seçildi. </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4</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latin typeface="Roboto" panose="02000000000000000000" pitchFamily="2" charset="0"/>
                <a:ea typeface="Roboto" panose="02000000000000000000" pitchFamily="2" charset="0"/>
                <a:cs typeface="Roboto" panose="02000000000000000000" pitchFamily="2" charset="0"/>
              </a:rPr>
              <a:t>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İran Dışişleri Bakanı Abbas Arakcı, Türkiye’yi Halep’teki HTŞ saldırılarına zemin hazırlamakla suçladı. Hakan Fidan, İran’a sert yanıt verdi.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CHP, Suriyelilere yönelik çalışma izni muafiyetinin iptali için Danıştay’a dava açtı. CHP, bu düzenlemenin Türkiye için güvenlik riski oluşturduğunu savunuyor.</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5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Deutsche Bank, 2025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için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Türkiye’de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enflasyonun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düşme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eğilimi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göstereceğini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ancak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asgari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ücretin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22 bin lira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olacağını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öngördü</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lvl="0" algn="just">
              <a:lnSpc>
                <a:spcPct val="115000"/>
              </a:lnSpc>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lang="en-GB" sz="1200" b="1" i="0" u="none" strike="noStrike" cap="none" dirty="0">
              <a:solidFill>
                <a:srgbClr val="333333"/>
              </a:solidFill>
              <a:latin typeface="Roboto" panose="02000000000000000000" pitchFamily="2" charset="0"/>
              <a:ea typeface="Roboto" panose="02000000000000000000" pitchFamily="2" charset="0"/>
              <a:cs typeface="Roboto" panose="02000000000000000000" pitchFamily="2" charset="0"/>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2"/>
          <p:cNvGrpSpPr/>
          <p:nvPr/>
        </p:nvGrpSpPr>
        <p:grpSpPr>
          <a:xfrm>
            <a:off x="-11737" y="10152763"/>
            <a:ext cx="7601575" cy="545400"/>
            <a:chOff x="0" y="10185450"/>
            <a:chExt cx="7601575" cy="545400"/>
          </a:xfrm>
        </p:grpSpPr>
        <p:grpSp>
          <p:nvGrpSpPr>
            <p:cNvPr id="171" name="Google Shape;171;p22"/>
            <p:cNvGrpSpPr/>
            <p:nvPr/>
          </p:nvGrpSpPr>
          <p:grpSpPr>
            <a:xfrm>
              <a:off x="0" y="10185450"/>
              <a:ext cx="7589400" cy="545400"/>
              <a:chOff x="0" y="9118650"/>
              <a:chExt cx="7589400" cy="545400"/>
            </a:xfrm>
          </p:grpSpPr>
          <p:sp>
            <p:nvSpPr>
              <p:cNvPr id="172" name="Google Shape;172;p2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74" name="Google Shape;174;p2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75" name="Google Shape;175;p22"/>
          <p:cNvSpPr/>
          <p:nvPr/>
        </p:nvSpPr>
        <p:spPr>
          <a:xfrm>
            <a:off x="-11737" y="-32687"/>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 name="Google Shape;176;p22"/>
          <p:cNvGrpSpPr/>
          <p:nvPr/>
        </p:nvGrpSpPr>
        <p:grpSpPr>
          <a:xfrm>
            <a:off x="242613" y="24463"/>
            <a:ext cx="6806500" cy="431100"/>
            <a:chOff x="260650" y="57150"/>
            <a:chExt cx="6806500" cy="431100"/>
          </a:xfrm>
        </p:grpSpPr>
        <p:cxnSp>
          <p:nvCxnSpPr>
            <p:cNvPr id="177" name="Google Shape;177;p22"/>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78" name="Google Shape;178;p2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79" name="Google Shape;179;p22"/>
          <p:cNvSpPr txBox="1">
            <a:spLocks noGrp="1"/>
          </p:cNvSpPr>
          <p:nvPr>
            <p:ph type="sldNum" idx="12"/>
          </p:nvPr>
        </p:nvSpPr>
        <p:spPr>
          <a:xfrm>
            <a:off x="7056439" y="-169337"/>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12</a:t>
            </a:fld>
            <a:endParaRPr sz="1700">
              <a:solidFill>
                <a:schemeClr val="lt1"/>
              </a:solidFill>
              <a:latin typeface="Chivo"/>
              <a:ea typeface="Chivo"/>
              <a:cs typeface="Chivo"/>
              <a:sym typeface="Chivo"/>
            </a:endParaRPr>
          </a:p>
        </p:txBody>
      </p:sp>
      <p:sp>
        <p:nvSpPr>
          <p:cNvPr id="180" name="Google Shape;180;p22"/>
          <p:cNvSpPr txBox="1"/>
          <p:nvPr/>
        </p:nvSpPr>
        <p:spPr>
          <a:xfrm>
            <a:off x="272539" y="618763"/>
            <a:ext cx="7050600" cy="9517500"/>
          </a:xfrm>
          <a:prstGeom prst="rect">
            <a:avLst/>
          </a:prstGeom>
          <a:noFill/>
          <a:ln>
            <a:noFill/>
          </a:ln>
        </p:spPr>
        <p:txBody>
          <a:bodyPr spcFirstLastPara="1" wrap="square" lIns="91425" tIns="91425" rIns="91425" bIns="91425" anchor="t" anchorCtr="0">
            <a:noAutofit/>
          </a:bodyPr>
          <a:lstStyle/>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6</a:t>
            </a:r>
            <a:r>
              <a:rPr lang="tr-TR" sz="1200" b="1" dirty="0">
                <a:effectLst/>
                <a:latin typeface="Roboto" panose="02000000000000000000" pitchFamily="2" charset="0"/>
                <a:ea typeface="Roboto" panose="02000000000000000000" pitchFamily="2" charset="0"/>
                <a:cs typeface="Roboto" panose="02000000000000000000" pitchFamily="2" charset="0"/>
              </a:rPr>
              <a:t>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Cumhurbaşkanı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Erdoğan,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muhaliflerin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İdlib, Hama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Humus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üzerinden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Şam’a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ilerlemesini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temenni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ettiklerini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belirtti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Erdoğan,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Esad</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rejimi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ile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görüşme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tekliflerinin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kabul</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edilmediğini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de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hatırlattı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8 yaşındaki Narin Güran’ın cinayetiyle ilgili davada dört sanık için ağırlaştırılmış müebbet hapis cezası talep edildi.</a:t>
            </a:r>
          </a:p>
          <a:p>
            <a:pPr lvl="0" algn="just">
              <a:lnSpc>
                <a:spcPct val="115000"/>
              </a:lnSpc>
            </a:pPr>
            <a:r>
              <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7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Türkiye, Rusya ve İran dışişleri bakanları, Doha'da Suriye'nin geleceğini tartışmak üzere bir araya geldi. Görüşmede, Suriye'deki son gelişmeler ve siyasi çözüm yolları ele alındı.</a:t>
            </a:r>
          </a:p>
          <a:p>
            <a:pPr lvl="0" algn="just">
              <a:lnSpc>
                <a:spcPct val="115000"/>
              </a:lnSpc>
            </a:pPr>
            <a:r>
              <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8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Suriye’de 53 yıllık Esad rejimi, Heyet Tahrir eş-Şam (HTŞ) ve muhalif grupların 12 gün süren operasyonuyla sona erdi. Esad, ailesiyle Rusya’ya sığındı. Şam’da muhalif bayrakları dalgalanmaya başladı. Yeni bir geçiş hükümeti çağrısı yapıldı.</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Dışişleri Bakanı Hakan Fidan, milyonlarca Suriyelinin ülkelerine geri dönebileceğini belirtti. Türkiye’nin, Suriye’nin yeniden inşasında komşu ülkelerle çalışmaya devam edeceği ifade edildi.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9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Beşar Esad rejiminin sona ermesiyle Suriye'de yeni bir dönem başladı. Muhammed el-Beşir başbakan olarak atanırken, Şam başta olmak üzere birçok bölge muhaliflerin kontrolüne geçti. Türkiye'nin sınır kapılarını açmasıyla Suriyeliler’in bir kısmı ülkelerine dönmeye başladı.</a:t>
            </a:r>
          </a:p>
          <a:p>
            <a:pPr lvl="0" algn="just">
              <a:lnSpc>
                <a:spcPct val="115000"/>
              </a:lnSpc>
            </a:pPr>
            <a:r>
              <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11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İçişleri Bakanı Ali Yerlikaya, Kabine Toplantısı sonrası yaptığı açıklamada, Suriyeli sığınmacıların geri dönüş süreciyle ilgili bilgiler verdi. 2024'te aylık ortalama 11 bin gönüllü geri dönüş gerçekleştiğini, ancak son günlerde bu sayının 1,5-2 kat arttığını ifade etti. Sınır kapılarındaki mevcut günlük kapasitenin 3 bin kişi olduğunu, artan talep nedeniyle bu kapasitenin 15-20 bine çıkarıldığını söyledi.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Esad’ın devrilmesinin memnuniyet verici olduğunu ifade eden Dışişleri Bakanlğı, akabinde gerçekleşen İsrail işgali için ise, “İsrail işgalci zihniyetini tekrar sergilemektedir” dedi.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12 Aralık</a:t>
            </a: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Almanya, Türkiye’ye yönelik silah ihracat kısıtlamalarını kaldırdı ve bu yıl Türkiye’ye 230 milyon 800 bin Euro değerinde savunma ihracatı gerçekleştirdi. </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13 Aralık</a:t>
            </a: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Suriye'de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Beşar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Esad'ın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devrilmesi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sonrası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Türkiye,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Suriyelilerin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ülkelerine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dönüşü</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konusunda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çağrılar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yapıyor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Erdoğan,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Burada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kalmak</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isteyen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Suriyelilere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başımızın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üstünde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yer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var"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dedi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a:t>
            </a:r>
            <a:endPar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14 Aralık</a:t>
            </a: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Recep Tayyip Erdoğan,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Mısır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Abdulfettah</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es-Sisi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tarafından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İttihadiye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Sarayı'nda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resmi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törenle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karşılandı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ikili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ve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heyetler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arası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görüşmelerin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ardından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ortak</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basın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toplantısı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düzenlendi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p>
          <a:p>
            <a:pPr marL="342900" lvl="0" indent="-342900" algn="just">
              <a:lnSpc>
                <a:spcPct val="115000"/>
              </a:lnSpc>
              <a:buFont typeface="Arial" panose="020B0604020202020204" pitchFamily="34" charset="0"/>
              <a:buChar char="●"/>
            </a:pP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Dışişleri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Hakan Fidan,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Bakü'de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Azerbaycan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Dışişleri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Ceyhun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Bayramov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ile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bir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araya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geldi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ve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Azerbaycan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İlham Aliyev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tarafından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kabul</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edildi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lang="en-GB" sz="1200" b="1" i="0" u="none" strike="noStrike" cap="none" dirty="0">
              <a:solidFill>
                <a:srgbClr val="333333"/>
              </a:solidFill>
              <a:latin typeface="Roboto" panose="02000000000000000000" pitchFamily="2" charset="0"/>
              <a:ea typeface="Roboto" panose="02000000000000000000" pitchFamily="2" charset="0"/>
              <a:cs typeface="Roboto" panose="02000000000000000000" pitchFamily="2" charset="0"/>
              <a:sym typeface="Roboto"/>
            </a:endParaRPr>
          </a:p>
        </p:txBody>
      </p:sp>
    </p:spTree>
    <p:extLst>
      <p:ext uri="{BB962C8B-B14F-4D97-AF65-F5344CB8AC3E}">
        <p14:creationId xmlns:p14="http://schemas.microsoft.com/office/powerpoint/2010/main" val="127776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a:stretch/>
        </p:blipFill>
        <p:spPr>
          <a:xfrm>
            <a:off x="0" y="-17925"/>
            <a:ext cx="7589525" cy="107343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07</a:t>
            </a:r>
            <a:endParaRPr sz="1600" b="0" i="0" u="none" strike="noStrike" cap="none">
              <a:solidFill>
                <a:schemeClr val="lt1"/>
              </a:solidFill>
              <a:latin typeface="Chivo Black"/>
              <a:ea typeface="Chivo Black"/>
              <a:cs typeface="Chivo Black"/>
              <a:sym typeface="Chivo Black"/>
            </a:endParaRPr>
          </a:p>
        </p:txBody>
      </p:sp>
      <p:grpSp>
        <p:nvGrpSpPr>
          <p:cNvPr id="191" name="Google Shape;191;p24"/>
          <p:cNvGrpSpPr/>
          <p:nvPr/>
        </p:nvGrpSpPr>
        <p:grpSpPr>
          <a:xfrm>
            <a:off x="0" y="10185450"/>
            <a:ext cx="7601575" cy="545400"/>
            <a:chOff x="0" y="10185450"/>
            <a:chExt cx="7601575" cy="545400"/>
          </a:xfrm>
        </p:grpSpPr>
        <p:grpSp>
          <p:nvGrpSpPr>
            <p:cNvPr id="192" name="Google Shape;192;p24"/>
            <p:cNvGrpSpPr/>
            <p:nvPr/>
          </p:nvGrpSpPr>
          <p:grpSpPr>
            <a:xfrm>
              <a:off x="0" y="10185450"/>
              <a:ext cx="7589400" cy="545400"/>
              <a:chOff x="0" y="9118650"/>
              <a:chExt cx="7589400" cy="545400"/>
            </a:xfrm>
          </p:grpSpPr>
          <p:sp>
            <p:nvSpPr>
              <p:cNvPr id="193" name="Google Shape;193;p24"/>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95" name="Google Shape;195;p24"/>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96" name="Google Shape;196;p24"/>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 name="Google Shape;197;p24"/>
          <p:cNvGrpSpPr/>
          <p:nvPr/>
        </p:nvGrpSpPr>
        <p:grpSpPr>
          <a:xfrm>
            <a:off x="260650" y="57150"/>
            <a:ext cx="6806500" cy="431100"/>
            <a:chOff x="260650" y="57150"/>
            <a:chExt cx="6806500" cy="431100"/>
          </a:xfrm>
        </p:grpSpPr>
        <p:cxnSp>
          <p:nvCxnSpPr>
            <p:cNvPr id="198" name="Google Shape;198;p24"/>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99" name="Google Shape;199;p24"/>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00" name="Google Shape;200;p24"/>
          <p:cNvSpPr txBox="1"/>
          <p:nvPr/>
        </p:nvSpPr>
        <p:spPr>
          <a:xfrm>
            <a:off x="3683350" y="1133800"/>
            <a:ext cx="3643800" cy="2066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100"/>
              <a:buFont typeface="Arial"/>
              <a:buNone/>
            </a:pPr>
            <a:endParaRPr sz="1500" b="1" i="0" u="none" strike="noStrike" cap="none" dirty="0">
              <a:solidFill>
                <a:schemeClr val="accent2"/>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endParaRPr sz="1500" b="0" i="1"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Bir sonraki sayfa </a:t>
            </a:r>
            <a:r>
              <a:rPr lang="en" sz="1500" b="1" i="0" u="none" strike="noStrike" cap="none" dirty="0">
                <a:solidFill>
                  <a:schemeClr val="accent2"/>
                </a:solidFill>
                <a:latin typeface="Roboto"/>
                <a:ea typeface="Roboto"/>
                <a:cs typeface="Roboto"/>
                <a:sym typeface="Roboto"/>
              </a:rPr>
              <a:t> </a:t>
            </a:r>
            <a:r>
              <a:rPr lang="tr-TR" sz="1500" b="1" dirty="0">
                <a:solidFill>
                  <a:schemeClr val="accent2"/>
                </a:solidFill>
                <a:latin typeface="Roboto"/>
                <a:ea typeface="Roboto"/>
                <a:cs typeface="Roboto"/>
                <a:sym typeface="Roboto"/>
              </a:rPr>
              <a:t>29</a:t>
            </a:r>
            <a:r>
              <a:rPr lang="en" sz="1500" b="1" i="0" u="none" strike="noStrike" cap="none" dirty="0">
                <a:solidFill>
                  <a:schemeClr val="accent2"/>
                </a:solidFill>
                <a:latin typeface="Roboto"/>
                <a:ea typeface="Roboto"/>
                <a:cs typeface="Roboto"/>
                <a:sym typeface="Roboto"/>
              </a:rPr>
              <a:t> </a:t>
            </a:r>
            <a:r>
              <a:rPr lang="tr-TR" sz="1500" b="1" i="0" u="none" strike="noStrike" cap="none" dirty="0">
                <a:solidFill>
                  <a:schemeClr val="accent2"/>
                </a:solidFill>
                <a:latin typeface="Roboto"/>
                <a:ea typeface="Roboto"/>
                <a:cs typeface="Roboto"/>
                <a:sym typeface="Roboto"/>
              </a:rPr>
              <a:t> Kasım</a:t>
            </a:r>
            <a:r>
              <a:rPr lang="en" sz="1500" b="1" i="0" u="none" strike="noStrike" cap="none" dirty="0">
                <a:solidFill>
                  <a:schemeClr val="accent2"/>
                </a:solidFill>
                <a:latin typeface="Roboto"/>
                <a:ea typeface="Roboto"/>
                <a:cs typeface="Roboto"/>
                <a:sym typeface="Roboto"/>
              </a:rPr>
              <a:t>– </a:t>
            </a:r>
            <a:r>
              <a:rPr lang="tr-TR" sz="1500" b="1" dirty="0">
                <a:solidFill>
                  <a:schemeClr val="accent2"/>
                </a:solidFill>
                <a:latin typeface="Roboto"/>
                <a:ea typeface="Roboto"/>
                <a:cs typeface="Roboto"/>
                <a:sym typeface="Roboto"/>
              </a:rPr>
              <a:t>4</a:t>
            </a:r>
            <a:r>
              <a:rPr lang="tr-TR" sz="1500" b="1" i="0" u="none" strike="noStrike" cap="none" dirty="0">
                <a:solidFill>
                  <a:schemeClr val="accent2"/>
                </a:solidFill>
                <a:latin typeface="Roboto"/>
                <a:ea typeface="Roboto"/>
                <a:cs typeface="Roboto"/>
                <a:sym typeface="Roboto"/>
              </a:rPr>
              <a:t> </a:t>
            </a:r>
            <a:r>
              <a:rPr lang="en" sz="1500" b="1" i="0" u="none" strike="noStrike" cap="none" dirty="0">
                <a:solidFill>
                  <a:schemeClr val="accent2"/>
                </a:solidFill>
                <a:latin typeface="Roboto"/>
                <a:ea typeface="Roboto"/>
                <a:cs typeface="Roboto"/>
                <a:sym typeface="Roboto"/>
              </a:rPr>
              <a:t> </a:t>
            </a:r>
            <a:r>
              <a:rPr lang="tr-TR" sz="1500" b="1" dirty="0">
                <a:solidFill>
                  <a:schemeClr val="accent2"/>
                </a:solidFill>
                <a:latin typeface="Roboto"/>
                <a:ea typeface="Roboto"/>
                <a:cs typeface="Roboto"/>
                <a:sym typeface="Roboto"/>
              </a:rPr>
              <a:t>Aralık</a:t>
            </a:r>
            <a:r>
              <a:rPr lang="tr-TR" sz="1500" b="1" i="0" u="none" strike="noStrike" cap="none" dirty="0">
                <a:solidFill>
                  <a:schemeClr val="accent2"/>
                </a:solidFill>
                <a:latin typeface="Roboto"/>
                <a:ea typeface="Roboto"/>
                <a:cs typeface="Roboto"/>
                <a:sym typeface="Roboto"/>
              </a:rPr>
              <a:t> </a:t>
            </a:r>
            <a:r>
              <a:rPr lang="en" sz="1500" b="1" i="0" u="none" strike="noStrike" cap="none" dirty="0">
                <a:solidFill>
                  <a:schemeClr val="accent2"/>
                </a:solidFill>
                <a:latin typeface="Roboto"/>
                <a:ea typeface="Roboto"/>
                <a:cs typeface="Roboto"/>
                <a:sym typeface="Roboto"/>
              </a:rPr>
              <a:t>2024</a:t>
            </a:r>
            <a:r>
              <a:rPr lang="en" sz="1500" b="0" i="0" u="none" strike="noStrike" cap="none" dirty="0">
                <a:solidFill>
                  <a:schemeClr val="accent2"/>
                </a:solidFill>
                <a:latin typeface="Roboto"/>
                <a:ea typeface="Roboto"/>
                <a:cs typeface="Roboto"/>
                <a:sym typeface="Roboto"/>
              </a:rPr>
              <a:t> siyasi sonuçlarını içermektedir.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Chivo"/>
              <a:buChar char="₋"/>
            </a:pPr>
            <a:r>
              <a:rPr lang="en" sz="1500" b="0" i="0" u="none" strike="noStrike" cap="none" dirty="0">
                <a:solidFill>
                  <a:schemeClr val="accent2"/>
                </a:solidFill>
                <a:latin typeface="Roboto"/>
                <a:ea typeface="Roboto"/>
                <a:cs typeface="Roboto"/>
                <a:sym typeface="Roboto"/>
              </a:rPr>
              <a:t>Sonuçlar </a:t>
            </a:r>
            <a:r>
              <a:rPr lang="en" sz="1500" b="1" i="0" u="none" strike="noStrike" cap="none" dirty="0">
                <a:solidFill>
                  <a:schemeClr val="accent2"/>
                </a:solidFill>
                <a:latin typeface="Roboto"/>
                <a:ea typeface="Roboto"/>
                <a:cs typeface="Roboto"/>
                <a:sym typeface="Roboto"/>
              </a:rPr>
              <a:t>%</a:t>
            </a:r>
            <a:r>
              <a:rPr lang="tr-TR" sz="1500" b="1" dirty="0">
                <a:solidFill>
                  <a:schemeClr val="accent2"/>
                </a:solidFill>
                <a:latin typeface="Roboto"/>
                <a:ea typeface="Roboto"/>
                <a:cs typeface="Roboto"/>
                <a:sym typeface="Roboto"/>
              </a:rPr>
              <a:t>13,3 </a:t>
            </a:r>
            <a:r>
              <a:rPr lang="en" sz="1500" b="0" i="0" u="none" strike="noStrike" cap="none" dirty="0">
                <a:solidFill>
                  <a:schemeClr val="accent2"/>
                </a:solidFill>
                <a:latin typeface="Roboto"/>
                <a:ea typeface="Roboto"/>
                <a:cs typeface="Roboto"/>
                <a:sym typeface="Roboto"/>
              </a:rPr>
              <a:t>seviyesinde olan kararsızlar hem dağıtılmadan hem de dağıtılarak sunulmuştur.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Kararsızların dağıtılması partilerin oy oranlarına göre nispi olarak </a:t>
            </a:r>
            <a:r>
              <a:rPr lang="en" sz="1500" b="1" i="0" u="none" strike="noStrike" cap="none" dirty="0">
                <a:solidFill>
                  <a:schemeClr val="accent2"/>
                </a:solidFill>
                <a:latin typeface="Roboto"/>
                <a:ea typeface="Roboto"/>
                <a:cs typeface="Roboto"/>
                <a:sym typeface="Roboto"/>
              </a:rPr>
              <a:t>YAPILMAMIŞTIR.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Kararsızlar, çoklu mütekabiliyet analizi kullanılarak, kararsız olduğunu ifade eden katılımcıların tüm diğer sorulara verdikleri cevaplar göz önüne alınarak, bu eğilimleri doğrultusunda dağıtılmıştır.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Oy kullanmayacağını belirtenler partiler arasında eşit olarak dağıtılmıştır.</a:t>
            </a:r>
            <a:endParaRPr sz="1500" b="0" i="0" u="none" strike="noStrike" cap="none" dirty="0">
              <a:solidFill>
                <a:schemeClr val="accent2"/>
              </a:solidFill>
              <a:latin typeface="Roboto"/>
              <a:ea typeface="Roboto"/>
              <a:cs typeface="Roboto"/>
              <a:sym typeface="Roboto"/>
            </a:endParaRPr>
          </a:p>
        </p:txBody>
      </p:sp>
      <p:sp>
        <p:nvSpPr>
          <p:cNvPr id="201" name="Google Shape;201;p24"/>
          <p:cNvSpPr/>
          <p:nvPr/>
        </p:nvSpPr>
        <p:spPr>
          <a:xfrm>
            <a:off x="266700" y="1183425"/>
            <a:ext cx="3416400" cy="8510400"/>
          </a:xfrm>
          <a:prstGeom prst="rect">
            <a:avLst/>
          </a:prstGeom>
          <a:solidFill>
            <a:srgbClr val="7B00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lt1"/>
              </a:solidFill>
              <a:latin typeface="Chivo"/>
              <a:ea typeface="Chivo"/>
              <a:cs typeface="Chivo"/>
              <a:sym typeface="Chivo"/>
            </a:endParaRPr>
          </a:p>
        </p:txBody>
      </p:sp>
      <p:sp>
        <p:nvSpPr>
          <p:cNvPr id="202" name="Google Shape;202;p24"/>
          <p:cNvSpPr txBox="1"/>
          <p:nvPr/>
        </p:nvSpPr>
        <p:spPr>
          <a:xfrm>
            <a:off x="413050" y="4334200"/>
            <a:ext cx="2787300" cy="193665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300"/>
              <a:buFont typeface="Arial"/>
              <a:buNone/>
            </a:pPr>
            <a:r>
              <a:rPr lang="tr-TR" sz="3300" b="0" i="0" u="none" strike="noStrike" cap="none" dirty="0">
                <a:solidFill>
                  <a:srgbClr val="EE3746"/>
                </a:solidFill>
                <a:latin typeface="Chivo Black"/>
                <a:ea typeface="Chivo Black"/>
                <a:cs typeface="Chivo Black"/>
                <a:sym typeface="Chivo Black"/>
              </a:rPr>
              <a:t>EKİM</a:t>
            </a:r>
            <a:endParaRPr sz="3300" b="0" i="0" u="none" strike="noStrike" cap="none" dirty="0">
              <a:solidFill>
                <a:srgbClr val="EE3746"/>
              </a:solidFill>
              <a:latin typeface="Chivo Black"/>
              <a:ea typeface="Chivo Black"/>
              <a:cs typeface="Chivo Black"/>
              <a:sym typeface="Chivo Black"/>
            </a:endParaRPr>
          </a:p>
          <a:p>
            <a:pPr marL="0" marR="0" lvl="0" indent="0" algn="l" rtl="0">
              <a:lnSpc>
                <a:spcPct val="115000"/>
              </a:lnSpc>
              <a:spcBef>
                <a:spcPts val="0"/>
              </a:spcBef>
              <a:spcAft>
                <a:spcPts val="0"/>
              </a:spcAft>
              <a:buClr>
                <a:srgbClr val="000000"/>
              </a:buClr>
              <a:buSzPts val="3300"/>
              <a:buFont typeface="Arial"/>
              <a:buNone/>
            </a:pPr>
            <a:r>
              <a:rPr lang="en" sz="3300" b="0" i="0" u="none" strike="noStrike" cap="none" dirty="0">
                <a:solidFill>
                  <a:schemeClr val="lt1"/>
                </a:solidFill>
                <a:latin typeface="Chivo Black"/>
                <a:ea typeface="Chivo Black"/>
                <a:cs typeface="Chivo Black"/>
                <a:sym typeface="Chivo Black"/>
              </a:rPr>
              <a:t>SİYASİ SONUÇLARI</a:t>
            </a:r>
            <a:endParaRPr sz="3300" b="0" i="0" u="none" strike="noStrike" cap="none" dirty="0">
              <a:solidFill>
                <a:schemeClr val="lt1"/>
              </a:solidFill>
              <a:latin typeface="Chivo Black"/>
              <a:ea typeface="Chivo Black"/>
              <a:cs typeface="Chivo Black"/>
              <a:sym typeface="Chivo Black"/>
            </a:endParaRPr>
          </a:p>
        </p:txBody>
      </p:sp>
      <p:sp>
        <p:nvSpPr>
          <p:cNvPr id="203" name="Google Shape;203;p24"/>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14</a:t>
            </a:fld>
            <a:endParaRPr sz="1700">
              <a:solidFill>
                <a:schemeClr val="lt1"/>
              </a:solidFill>
              <a:latin typeface="Chivo"/>
              <a:ea typeface="Chivo"/>
              <a:cs typeface="Chivo"/>
              <a:sym typeface="Chivo"/>
            </a:endParaRPr>
          </a:p>
        </p:txBody>
      </p:sp>
      <p:sp>
        <p:nvSpPr>
          <p:cNvPr id="204" name="Google Shape;204;p24"/>
          <p:cNvSpPr txBox="1"/>
          <p:nvPr/>
        </p:nvSpPr>
        <p:spPr>
          <a:xfrm>
            <a:off x="5465525" y="8178900"/>
            <a:ext cx="610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07</a:t>
            </a:r>
            <a:endParaRPr sz="1600" b="0" i="0" u="none" strike="noStrike" cap="none">
              <a:solidFill>
                <a:schemeClr val="lt1"/>
              </a:solidFill>
              <a:latin typeface="Chivo Black"/>
              <a:ea typeface="Chivo Black"/>
              <a:cs typeface="Chivo Black"/>
              <a:sym typeface="Chivo Black"/>
            </a:endParaRPr>
          </a:p>
        </p:txBody>
      </p:sp>
      <p:sp>
        <p:nvSpPr>
          <p:cNvPr id="210" name="Google Shape;210;p25"/>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1" name="Google Shape;211;p25"/>
          <p:cNvGrpSpPr/>
          <p:nvPr/>
        </p:nvGrpSpPr>
        <p:grpSpPr>
          <a:xfrm>
            <a:off x="260650" y="57150"/>
            <a:ext cx="6806500" cy="677100"/>
            <a:chOff x="260650" y="57150"/>
            <a:chExt cx="6806500" cy="677100"/>
          </a:xfrm>
        </p:grpSpPr>
        <p:cxnSp>
          <p:nvCxnSpPr>
            <p:cNvPr id="212" name="Google Shape;212;p2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13" name="Google Shape;213;p25"/>
            <p:cNvSpPr txBox="1"/>
            <p:nvPr/>
          </p:nvSpPr>
          <p:spPr>
            <a:xfrm>
              <a:off x="260650" y="57150"/>
              <a:ext cx="58998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hivo Black"/>
                <a:ea typeface="Chivo Black"/>
                <a:cs typeface="Chivo Black"/>
                <a:sym typeface="Chivo Black"/>
              </a:endParaRPr>
            </a:p>
          </p:txBody>
        </p:sp>
      </p:grpSp>
      <p:grpSp>
        <p:nvGrpSpPr>
          <p:cNvPr id="214" name="Google Shape;214;p25"/>
          <p:cNvGrpSpPr/>
          <p:nvPr/>
        </p:nvGrpSpPr>
        <p:grpSpPr>
          <a:xfrm>
            <a:off x="0" y="10185450"/>
            <a:ext cx="7601575" cy="545400"/>
            <a:chOff x="0" y="10185450"/>
            <a:chExt cx="7601575" cy="545400"/>
          </a:xfrm>
        </p:grpSpPr>
        <p:grpSp>
          <p:nvGrpSpPr>
            <p:cNvPr id="215" name="Google Shape;215;p25"/>
            <p:cNvGrpSpPr/>
            <p:nvPr/>
          </p:nvGrpSpPr>
          <p:grpSpPr>
            <a:xfrm>
              <a:off x="0" y="10185450"/>
              <a:ext cx="7589400" cy="545400"/>
              <a:chOff x="0" y="9118650"/>
              <a:chExt cx="7589400" cy="545400"/>
            </a:xfrm>
          </p:grpSpPr>
          <p:sp>
            <p:nvSpPr>
              <p:cNvPr id="216" name="Google Shape;216;p2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18" name="Google Shape;218;p2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19" name="Google Shape;219;p25"/>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15</a:t>
            </a:fld>
            <a:endParaRPr sz="1700">
              <a:solidFill>
                <a:schemeClr val="lt1"/>
              </a:solidFill>
              <a:latin typeface="Chivo"/>
              <a:ea typeface="Chivo"/>
              <a:cs typeface="Chivo"/>
              <a:sym typeface="Chivo"/>
            </a:endParaRPr>
          </a:p>
        </p:txBody>
      </p:sp>
      <p:graphicFrame>
        <p:nvGraphicFramePr>
          <p:cNvPr id="220" name="Google Shape;220;p25"/>
          <p:cNvGraphicFramePr/>
          <p:nvPr/>
        </p:nvGraphicFramePr>
        <p:xfrm>
          <a:off x="254350" y="701038"/>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SzPts val="1100"/>
                        <a:buFont typeface="Arial"/>
                        <a:buNone/>
                      </a:pPr>
                      <a:endParaRPr sz="1400" b="1" u="none" strike="noStrike" cap="none">
                        <a:solidFill>
                          <a:srgbClr val="000000"/>
                        </a:solidFill>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21" name="Google Shape;221;p25"/>
          <p:cNvGraphicFramePr/>
          <p:nvPr/>
        </p:nvGraphicFramePr>
        <p:xfrm>
          <a:off x="240400" y="1032213"/>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96200">
                <a:tc>
                  <a:txBody>
                    <a:bodyPr/>
                    <a:lstStyle/>
                    <a:p>
                      <a:pPr marL="0" marR="0" lvl="0" indent="0" algn="l" rtl="0">
                        <a:lnSpc>
                          <a:spcPct val="100000"/>
                        </a:lnSpc>
                        <a:spcBef>
                          <a:spcPts val="0"/>
                        </a:spcBef>
                        <a:spcAft>
                          <a:spcPts val="0"/>
                        </a:spcAft>
                        <a:buClr>
                          <a:srgbClr val="000000"/>
                        </a:buClr>
                        <a:buSzPts val="1100"/>
                        <a:buFont typeface="Arial"/>
                        <a:buNone/>
                      </a:pPr>
                      <a:r>
                        <a:rPr lang="en" sz="1400" b="1" i="1" u="none" strike="noStrike" cap="none">
                          <a:solidFill>
                            <a:srgbClr val="000000"/>
                          </a:solidFill>
                          <a:highlight>
                            <a:srgbClr val="FFFFFF"/>
                          </a:highlight>
                          <a:latin typeface="Chivo"/>
                          <a:ea typeface="Chivo"/>
                          <a:cs typeface="Chivo"/>
                          <a:sym typeface="Chivo"/>
                        </a:rPr>
                        <a:t>KARARSIZLAR DAĞITILMADAN</a:t>
                      </a:r>
                      <a:endParaRPr sz="1400" b="1" i="1" u="none" strike="noStrike" cap="none">
                        <a:solidFill>
                          <a:srgbClr val="000000"/>
                        </a:solidFill>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22" name="Google Shape;222;p25"/>
          <p:cNvGraphicFramePr/>
          <p:nvPr/>
        </p:nvGraphicFramePr>
        <p:xfrm>
          <a:off x="254350" y="701038"/>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SzPts val="1100"/>
                        <a:buFont typeface="Arial"/>
                        <a:buNone/>
                      </a:pPr>
                      <a:r>
                        <a:rPr lang="en" sz="1400" b="1" u="none" strike="noStrike" cap="none" dirty="0">
                          <a:solidFill>
                            <a:srgbClr val="000000"/>
                          </a:solidFill>
                          <a:latin typeface="Chivo"/>
                          <a:ea typeface="Chivo"/>
                          <a:cs typeface="Chivo"/>
                          <a:sym typeface="Chivo"/>
                        </a:rPr>
                        <a:t>Bu Pazar genel seçim olsa hangi partiye oy verirsiniz? (%)</a:t>
                      </a:r>
                      <a:endParaRPr sz="1400" b="1" u="none" strike="noStrike" cap="none" dirty="0">
                        <a:solidFill>
                          <a:srgbClr val="000000"/>
                        </a:solidFill>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23" name="Google Shape;223;p25"/>
          <p:cNvGraphicFramePr/>
          <p:nvPr/>
        </p:nvGraphicFramePr>
        <p:xfrm>
          <a:off x="240400" y="5766288"/>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r>
                        <a:rPr lang="en" sz="1400" b="1" i="1" u="none" strike="noStrike" cap="none" dirty="0">
                          <a:highlight>
                            <a:srgbClr val="FFFFFF"/>
                          </a:highlight>
                          <a:latin typeface="Chivo"/>
                          <a:ea typeface="Chivo"/>
                          <a:cs typeface="Chivo"/>
                          <a:sym typeface="Chivo"/>
                        </a:rPr>
                        <a:t>KARARSIZLAR DAĞITILDIĞINDA</a:t>
                      </a:r>
                      <a:endParaRPr sz="1400" b="1" i="1" u="none" strike="noStrike" cap="none" dirty="0">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E7ABD"/>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 name="Chart 4">
            <a:extLst>
              <a:ext uri="{FF2B5EF4-FFF2-40B4-BE49-F238E27FC236}">
                <a16:creationId xmlns:a16="http://schemas.microsoft.com/office/drawing/2014/main" id="{19D68E1D-20BC-2AF2-99AF-688BC13F5CCF}"/>
              </a:ext>
            </a:extLst>
          </p:cNvPr>
          <p:cNvGraphicFramePr/>
          <p:nvPr>
            <p:extLst>
              <p:ext uri="{D42A27DB-BD31-4B8C-83A1-F6EECF244321}">
                <p14:modId xmlns:p14="http://schemas.microsoft.com/office/powerpoint/2010/main" val="123225752"/>
              </p:ext>
            </p:extLst>
          </p:nvPr>
        </p:nvGraphicFramePr>
        <p:xfrm>
          <a:off x="254350" y="6278639"/>
          <a:ext cx="7049024" cy="377016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Chart 1">
            <a:extLst>
              <a:ext uri="{FF2B5EF4-FFF2-40B4-BE49-F238E27FC236}">
                <a16:creationId xmlns:a16="http://schemas.microsoft.com/office/drawing/2014/main" id="{682F53AA-3F98-4A62-4301-24B12D0BD523}"/>
              </a:ext>
            </a:extLst>
          </p:cNvPr>
          <p:cNvGraphicFramePr/>
          <p:nvPr>
            <p:extLst>
              <p:ext uri="{D42A27DB-BD31-4B8C-83A1-F6EECF244321}">
                <p14:modId xmlns:p14="http://schemas.microsoft.com/office/powerpoint/2010/main" val="3973884768"/>
              </p:ext>
            </p:extLst>
          </p:nvPr>
        </p:nvGraphicFramePr>
        <p:xfrm>
          <a:off x="298226" y="1595263"/>
          <a:ext cx="7049024" cy="3770161"/>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p:nvPr/>
        </p:nvSpPr>
        <p:spPr>
          <a:xfrm>
            <a:off x="261575" y="8510600"/>
            <a:ext cx="7084800" cy="1206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AK Parti oy oranında 6 Şubat Depremleri döneminde yaşanan düşüş dışında Cumhurbaşkanlığı seçim dönemine kadar yükseliş trendi görmüştük. Seçim dönemi sonrasında yaz aylarında oy oranlarında ciddi bir düşüş hakimdi. 2023 Ağustos ayı, anketlerimizde AK Parti’nin Aralık 2020’den beri en düşük orana sahip olduğu aydı. Bu tarihten itibaren günümüze dek iniş çıkışlar yaşayan AK Parti, Nisan ayında CHP’nin yükselişiyle birlikte ikinci sıraya düşmüştü. Mart ayından bu yana inişli çıkışlı bir grafik çizen AK Parti</a:t>
            </a:r>
            <a:r>
              <a:rPr lang="en" sz="1100" dirty="0">
                <a:solidFill>
                  <a:schemeClr val="dk1"/>
                </a:solidFill>
                <a:latin typeface="Roboto"/>
                <a:ea typeface="Roboto"/>
                <a:cs typeface="Roboto"/>
                <a:sym typeface="Roboto"/>
              </a:rPr>
              <a:t>’</a:t>
            </a:r>
            <a:r>
              <a:rPr lang="en" sz="1100" b="0" i="0" u="none" strike="noStrike" cap="none" dirty="0">
                <a:solidFill>
                  <a:schemeClr val="dk1"/>
                </a:solidFill>
                <a:latin typeface="Roboto"/>
                <a:ea typeface="Roboto"/>
                <a:cs typeface="Roboto"/>
                <a:sym typeface="Roboto"/>
              </a:rPr>
              <a:t>nin oy oranı</a:t>
            </a:r>
            <a:r>
              <a:rPr lang="tr-TR" sz="1100" b="0" i="0" u="none" strike="noStrike" cap="none" dirty="0">
                <a:solidFill>
                  <a:schemeClr val="dk1"/>
                </a:solidFill>
                <a:latin typeface="Roboto"/>
                <a:ea typeface="Roboto"/>
                <a:cs typeface="Roboto"/>
                <a:sym typeface="Roboto"/>
              </a:rPr>
              <a:t> geçtiğimiz aya göre yaklaşık bir puan arttı. </a:t>
            </a:r>
            <a:endParaRPr sz="1100" b="0" i="0" u="none" strike="noStrike" cap="none" dirty="0">
              <a:solidFill>
                <a:schemeClr val="dk1"/>
              </a:solidFill>
              <a:latin typeface="Roboto"/>
              <a:ea typeface="Roboto"/>
              <a:cs typeface="Roboto"/>
              <a:sym typeface="Roboto"/>
            </a:endParaRPr>
          </a:p>
        </p:txBody>
      </p:sp>
      <p:sp>
        <p:nvSpPr>
          <p:cNvPr id="231" name="Google Shape;231;p26"/>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32" name="Google Shape;232;p26"/>
          <p:cNvGrpSpPr/>
          <p:nvPr/>
        </p:nvGrpSpPr>
        <p:grpSpPr>
          <a:xfrm>
            <a:off x="0" y="10185450"/>
            <a:ext cx="7601575" cy="545400"/>
            <a:chOff x="0" y="10185450"/>
            <a:chExt cx="7601575" cy="545400"/>
          </a:xfrm>
        </p:grpSpPr>
        <p:grpSp>
          <p:nvGrpSpPr>
            <p:cNvPr id="233" name="Google Shape;233;p26"/>
            <p:cNvGrpSpPr/>
            <p:nvPr/>
          </p:nvGrpSpPr>
          <p:grpSpPr>
            <a:xfrm>
              <a:off x="0" y="10185450"/>
              <a:ext cx="7589400" cy="545400"/>
              <a:chOff x="0" y="9118650"/>
              <a:chExt cx="7589400" cy="545400"/>
            </a:xfrm>
          </p:grpSpPr>
          <p:sp>
            <p:nvSpPr>
              <p:cNvPr id="234" name="Google Shape;234;p2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36" name="Google Shape;236;p2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37" name="Google Shape;237;p26"/>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8" name="Google Shape;238;p26"/>
          <p:cNvGrpSpPr/>
          <p:nvPr/>
        </p:nvGrpSpPr>
        <p:grpSpPr>
          <a:xfrm>
            <a:off x="260650" y="57150"/>
            <a:ext cx="6806500" cy="431100"/>
            <a:chOff x="260650" y="57150"/>
            <a:chExt cx="6806500" cy="431100"/>
          </a:xfrm>
        </p:grpSpPr>
        <p:cxnSp>
          <p:nvCxnSpPr>
            <p:cNvPr id="239" name="Google Shape;239;p2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40" name="Google Shape;240;p26"/>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41" name="Google Shape;241;p26"/>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16</a:t>
            </a:fld>
            <a:endParaRPr sz="1700">
              <a:solidFill>
                <a:schemeClr val="lt1"/>
              </a:solidFill>
              <a:latin typeface="Chivo"/>
              <a:ea typeface="Chivo"/>
              <a:cs typeface="Chivo"/>
              <a:sym typeface="Chivo"/>
            </a:endParaRPr>
          </a:p>
        </p:txBody>
      </p:sp>
      <p:sp>
        <p:nvSpPr>
          <p:cNvPr id="244" name="Google Shape;244;p26"/>
          <p:cNvSpPr txBox="1"/>
          <p:nvPr/>
        </p:nvSpPr>
        <p:spPr>
          <a:xfrm>
            <a:off x="284276" y="3824059"/>
            <a:ext cx="7038862" cy="14742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Bu pazar genel seçim olsa hangi partiye oy verirsiniz sorusuna CHP yanıtı verenlerin oranının zamansal değişimi incelendiğinde aday belirleme sürecinden 2023 Cumhurbaşkanlığı Seçimi dönemine kadar yükselen oy oranı seçimin gerçekleştiği Mayıs 2023’te en üst noktaya ulaşmıştı. Seçim sonrasında ani bir düşüş yaşayan CHP, Kasım 2023’te Özgür Özel’in genel başkanlığıyla beraber Mart ayındaki yerel seçimlere kadar oy oranını bir nebze artırdı. Yerel seçimlerden sonra ise CHP’nin oy oranında radikal bir artış yaşandı. </a:t>
            </a:r>
            <a:r>
              <a:rPr lang="tr-TR" sz="1100" b="0" i="0" u="none" strike="noStrike" cap="none" dirty="0">
                <a:solidFill>
                  <a:schemeClr val="dk1"/>
                </a:solidFill>
                <a:latin typeface="Roboto"/>
                <a:ea typeface="Roboto"/>
                <a:cs typeface="Roboto"/>
                <a:sym typeface="Roboto"/>
              </a:rPr>
              <a:t>Kasım ayına geldiğimizde </a:t>
            </a:r>
            <a:r>
              <a:rPr lang="tr-TR" sz="1100" dirty="0">
                <a:solidFill>
                  <a:schemeClr val="dk1"/>
                </a:solidFill>
                <a:latin typeface="Roboto"/>
                <a:ea typeface="Roboto"/>
                <a:cs typeface="Roboto"/>
                <a:sym typeface="Roboto"/>
              </a:rPr>
              <a:t>oy kaybı yaşayan CHP Aralık ayında kaybettiği oyların bir kısmını geri aldı.</a:t>
            </a:r>
            <a:endParaRPr sz="1100" b="0" i="0" u="none" strike="noStrike" cap="none" dirty="0">
              <a:solidFill>
                <a:schemeClr val="dk1"/>
              </a:solidFill>
              <a:latin typeface="Roboto"/>
              <a:ea typeface="Roboto"/>
              <a:cs typeface="Roboto"/>
              <a:sym typeface="Roboto"/>
            </a:endParaRPr>
          </a:p>
        </p:txBody>
      </p:sp>
      <p:graphicFrame>
        <p:nvGraphicFramePr>
          <p:cNvPr id="5" name="Chart 4">
            <a:extLst>
              <a:ext uri="{FF2B5EF4-FFF2-40B4-BE49-F238E27FC236}">
                <a16:creationId xmlns:a16="http://schemas.microsoft.com/office/drawing/2014/main" id="{3D7BCC63-F377-EBE0-6DD2-47D46097827C}"/>
              </a:ext>
            </a:extLst>
          </p:cNvPr>
          <p:cNvGraphicFramePr>
            <a:graphicFrameLocks/>
          </p:cNvGraphicFramePr>
          <p:nvPr>
            <p:extLst>
              <p:ext uri="{D42A27DB-BD31-4B8C-83A1-F6EECF244321}">
                <p14:modId xmlns:p14="http://schemas.microsoft.com/office/powerpoint/2010/main" val="2403005463"/>
              </p:ext>
            </p:extLst>
          </p:nvPr>
        </p:nvGraphicFramePr>
        <p:xfrm>
          <a:off x="279441" y="5492750"/>
          <a:ext cx="7048822" cy="30575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Chart 1">
            <a:extLst>
              <a:ext uri="{FF2B5EF4-FFF2-40B4-BE49-F238E27FC236}">
                <a16:creationId xmlns:a16="http://schemas.microsoft.com/office/drawing/2014/main" id="{21435BBA-FB13-A1C7-B4D9-5A69134C89AF}"/>
              </a:ext>
            </a:extLst>
          </p:cNvPr>
          <p:cNvGraphicFramePr>
            <a:graphicFrameLocks/>
          </p:cNvGraphicFramePr>
          <p:nvPr>
            <p:extLst>
              <p:ext uri="{D42A27DB-BD31-4B8C-83A1-F6EECF244321}">
                <p14:modId xmlns:p14="http://schemas.microsoft.com/office/powerpoint/2010/main" val="2515249592"/>
              </p:ext>
            </p:extLst>
          </p:nvPr>
        </p:nvGraphicFramePr>
        <p:xfrm>
          <a:off x="278429" y="868260"/>
          <a:ext cx="7048822" cy="305752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50" name="Google Shape;250;p27"/>
          <p:cNvGrpSpPr/>
          <p:nvPr/>
        </p:nvGrpSpPr>
        <p:grpSpPr>
          <a:xfrm>
            <a:off x="0" y="10185450"/>
            <a:ext cx="7601575" cy="545400"/>
            <a:chOff x="0" y="10185450"/>
            <a:chExt cx="7601575" cy="545400"/>
          </a:xfrm>
        </p:grpSpPr>
        <p:grpSp>
          <p:nvGrpSpPr>
            <p:cNvPr id="251" name="Google Shape;251;p27"/>
            <p:cNvGrpSpPr/>
            <p:nvPr/>
          </p:nvGrpSpPr>
          <p:grpSpPr>
            <a:xfrm>
              <a:off x="0" y="10185450"/>
              <a:ext cx="7589400" cy="545400"/>
              <a:chOff x="0" y="9118650"/>
              <a:chExt cx="7589400" cy="545400"/>
            </a:xfrm>
          </p:grpSpPr>
          <p:sp>
            <p:nvSpPr>
              <p:cNvPr id="252" name="Google Shape;252;p2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54" name="Google Shape;254;p2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55" name="Google Shape;255;p27"/>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6" name="Google Shape;256;p27"/>
          <p:cNvGrpSpPr/>
          <p:nvPr/>
        </p:nvGrpSpPr>
        <p:grpSpPr>
          <a:xfrm>
            <a:off x="260650" y="57150"/>
            <a:ext cx="6806500" cy="431100"/>
            <a:chOff x="260650" y="57150"/>
            <a:chExt cx="6806500" cy="431100"/>
          </a:xfrm>
        </p:grpSpPr>
        <p:cxnSp>
          <p:nvCxnSpPr>
            <p:cNvPr id="257" name="Google Shape;257;p2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58" name="Google Shape;258;p27"/>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59" name="Google Shape;259;p27"/>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17</a:t>
            </a:fld>
            <a:endParaRPr sz="1700">
              <a:solidFill>
                <a:schemeClr val="lt1"/>
              </a:solidFill>
              <a:latin typeface="Chivo"/>
              <a:ea typeface="Chivo"/>
              <a:cs typeface="Chivo"/>
              <a:sym typeface="Chivo"/>
            </a:endParaRPr>
          </a:p>
        </p:txBody>
      </p:sp>
      <p:sp>
        <p:nvSpPr>
          <p:cNvPr id="260" name="Google Shape;260;p27"/>
          <p:cNvSpPr txBox="1"/>
          <p:nvPr/>
        </p:nvSpPr>
        <p:spPr>
          <a:xfrm>
            <a:off x="260641" y="4619894"/>
            <a:ext cx="7099200" cy="6447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Araştırmamızda en son Ekim 2021’de %10 üzerini gören DEM Parti, %7 ve %10 arasında küçük değişiklikler ile oy oranını koruyor. </a:t>
            </a:r>
            <a:r>
              <a:rPr lang="tr-TR" sz="1100" b="0" i="0" u="none" strike="noStrike" cap="none" dirty="0">
                <a:solidFill>
                  <a:schemeClr val="dk1"/>
                </a:solidFill>
                <a:latin typeface="Roboto"/>
                <a:ea typeface="Roboto"/>
                <a:cs typeface="Roboto"/>
                <a:sym typeface="Roboto"/>
              </a:rPr>
              <a:t>Ağustos ayından bu yana yükselen DEM Parti’nin oy oranı Aralık ayında düşüş gösterdi.</a:t>
            </a:r>
            <a:endParaRPr sz="1100" b="0" i="0" u="none" strike="noStrike" cap="none" dirty="0">
              <a:solidFill>
                <a:schemeClr val="dk1"/>
              </a:solidFill>
              <a:latin typeface="Roboto"/>
              <a:ea typeface="Roboto"/>
              <a:cs typeface="Roboto"/>
              <a:sym typeface="Roboto"/>
            </a:endParaRPr>
          </a:p>
        </p:txBody>
      </p:sp>
      <p:sp>
        <p:nvSpPr>
          <p:cNvPr id="262" name="Google Shape;262;p27"/>
          <p:cNvSpPr txBox="1"/>
          <p:nvPr/>
        </p:nvSpPr>
        <p:spPr>
          <a:xfrm>
            <a:off x="260641" y="8550275"/>
            <a:ext cx="7099200" cy="9690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Mayıs 2023 Cumhurbaşkanlığı seçimleri sonrasında Haziran 2023’te MHP yaklaşık son üç yılın en yüksek oy oranına ulaşmıştı. 2023 yaz aylarında düşüş eğilimine sahip olan MHP, Kasım 2023’te yükselişten düşüş trendine geçiyor. Nisan 2023’te ise son 1 yılın en düşük oy oranına ulaşıyor. Haziran ayında oy oranında kısmi bir düşüş yaşayan MHP’nin oyları </a:t>
            </a:r>
            <a:r>
              <a:rPr lang="en" sz="1100" dirty="0">
                <a:solidFill>
                  <a:schemeClr val="dk1"/>
                </a:solidFill>
                <a:latin typeface="Roboto"/>
                <a:ea typeface="Roboto"/>
                <a:cs typeface="Roboto"/>
                <a:sym typeface="Roboto"/>
              </a:rPr>
              <a:t>hazirandan sonra yükseliş trendine </a:t>
            </a:r>
            <a:r>
              <a:rPr lang="tr-TR" sz="1100" dirty="0">
                <a:solidFill>
                  <a:schemeClr val="dk1"/>
                </a:solidFill>
                <a:latin typeface="Roboto"/>
                <a:ea typeface="Roboto"/>
                <a:cs typeface="Roboto"/>
                <a:sym typeface="Roboto"/>
              </a:rPr>
              <a:t>girmişti. Kasım oy oranında anlamlı bir düşüş yaşayan MHP Aralık ayında kaybettiği oyların bir kısmını geri aldı.</a:t>
            </a:r>
            <a:endParaRPr sz="1100" b="0" i="0" u="none" strike="noStrike" cap="none" dirty="0">
              <a:solidFill>
                <a:schemeClr val="dk1"/>
              </a:solidFill>
              <a:latin typeface="Roboto"/>
              <a:ea typeface="Roboto"/>
              <a:cs typeface="Roboto"/>
              <a:sym typeface="Roboto"/>
            </a:endParaRPr>
          </a:p>
        </p:txBody>
      </p:sp>
      <p:graphicFrame>
        <p:nvGraphicFramePr>
          <p:cNvPr id="4" name="Chart 3">
            <a:extLst>
              <a:ext uri="{FF2B5EF4-FFF2-40B4-BE49-F238E27FC236}">
                <a16:creationId xmlns:a16="http://schemas.microsoft.com/office/drawing/2014/main" id="{A8358C44-97F0-2DE4-B574-3FE27F22C42C}"/>
              </a:ext>
            </a:extLst>
          </p:cNvPr>
          <p:cNvGraphicFramePr>
            <a:graphicFrameLocks/>
          </p:cNvGraphicFramePr>
          <p:nvPr>
            <p:extLst>
              <p:ext uri="{D42A27DB-BD31-4B8C-83A1-F6EECF244321}">
                <p14:modId xmlns:p14="http://schemas.microsoft.com/office/powerpoint/2010/main" val="2892055843"/>
              </p:ext>
            </p:extLst>
          </p:nvPr>
        </p:nvGraphicFramePr>
        <p:xfrm>
          <a:off x="284276" y="863542"/>
          <a:ext cx="7091041" cy="37255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206B268D-BAA9-A329-0CDD-F79E93C00A5D}"/>
              </a:ext>
            </a:extLst>
          </p:cNvPr>
          <p:cNvGraphicFramePr>
            <a:graphicFrameLocks/>
          </p:cNvGraphicFramePr>
          <p:nvPr>
            <p:extLst>
              <p:ext uri="{D42A27DB-BD31-4B8C-83A1-F6EECF244321}">
                <p14:modId xmlns:p14="http://schemas.microsoft.com/office/powerpoint/2010/main" val="1752243579"/>
              </p:ext>
            </p:extLst>
          </p:nvPr>
        </p:nvGraphicFramePr>
        <p:xfrm>
          <a:off x="265113" y="5264594"/>
          <a:ext cx="7094728" cy="3185269"/>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8"/>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69" name="Google Shape;269;p28"/>
          <p:cNvGrpSpPr/>
          <p:nvPr/>
        </p:nvGrpSpPr>
        <p:grpSpPr>
          <a:xfrm>
            <a:off x="0" y="10185450"/>
            <a:ext cx="7601575" cy="545400"/>
            <a:chOff x="0" y="10185450"/>
            <a:chExt cx="7601575" cy="545400"/>
          </a:xfrm>
        </p:grpSpPr>
        <p:grpSp>
          <p:nvGrpSpPr>
            <p:cNvPr id="270" name="Google Shape;270;p28"/>
            <p:cNvGrpSpPr/>
            <p:nvPr/>
          </p:nvGrpSpPr>
          <p:grpSpPr>
            <a:xfrm>
              <a:off x="0" y="10185450"/>
              <a:ext cx="7589400" cy="545400"/>
              <a:chOff x="0" y="9118650"/>
              <a:chExt cx="7589400" cy="545400"/>
            </a:xfrm>
          </p:grpSpPr>
          <p:sp>
            <p:nvSpPr>
              <p:cNvPr id="271" name="Google Shape;271;p2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73" name="Google Shape;273;p2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74" name="Google Shape;274;p28"/>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 name="Google Shape;275;p28"/>
          <p:cNvGrpSpPr/>
          <p:nvPr/>
        </p:nvGrpSpPr>
        <p:grpSpPr>
          <a:xfrm>
            <a:off x="260650" y="57150"/>
            <a:ext cx="6806500" cy="431100"/>
            <a:chOff x="260650" y="57150"/>
            <a:chExt cx="6806500" cy="431100"/>
          </a:xfrm>
        </p:grpSpPr>
        <p:cxnSp>
          <p:nvCxnSpPr>
            <p:cNvPr id="276" name="Google Shape;276;p2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77" name="Google Shape;277;p28"/>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78" name="Google Shape;278;p28"/>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18</a:t>
            </a:fld>
            <a:endParaRPr sz="1700">
              <a:solidFill>
                <a:schemeClr val="lt1"/>
              </a:solidFill>
              <a:latin typeface="Chivo"/>
              <a:ea typeface="Chivo"/>
              <a:cs typeface="Chivo"/>
              <a:sym typeface="Chivo"/>
            </a:endParaRPr>
          </a:p>
        </p:txBody>
      </p:sp>
      <p:sp>
        <p:nvSpPr>
          <p:cNvPr id="279" name="Google Shape;279;p28"/>
          <p:cNvSpPr txBox="1"/>
          <p:nvPr/>
        </p:nvSpPr>
        <p:spPr>
          <a:xfrm>
            <a:off x="284276" y="3965038"/>
            <a:ext cx="7044000" cy="6447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200"/>
              <a:buFont typeface="Arial"/>
              <a:buNone/>
            </a:pPr>
            <a:r>
              <a:rPr lang="en" sz="1200" b="0" i="0" u="none" strike="noStrike" cap="none" dirty="0">
                <a:solidFill>
                  <a:schemeClr val="dk1"/>
                </a:solidFill>
                <a:latin typeface="Roboto"/>
                <a:ea typeface="Roboto"/>
                <a:cs typeface="Roboto"/>
                <a:sym typeface="Roboto"/>
              </a:rPr>
              <a:t>Son üç yılın en yüksek oy oranına Kasım 2021’de ulaşan İYİ Parti, bu tarihten itibaren dönem dönem sert düşüşler yaşadı. En son Eylül 2023’te önemli bir yükseliş yaşayan İYİ Parti bu tarihten itibaren düşüş trendini sürdürdü.</a:t>
            </a:r>
            <a:r>
              <a:rPr lang="tr-TR" sz="1200" b="0" i="0" u="none" strike="noStrike" cap="none" dirty="0">
                <a:solidFill>
                  <a:schemeClr val="dk1"/>
                </a:solidFill>
                <a:latin typeface="Roboto"/>
                <a:ea typeface="Roboto"/>
                <a:cs typeface="Roboto"/>
                <a:sym typeface="Roboto"/>
              </a:rPr>
              <a:t> </a:t>
            </a:r>
            <a:r>
              <a:rPr lang="tr-TR" sz="1200" dirty="0">
                <a:solidFill>
                  <a:schemeClr val="dk1"/>
                </a:solidFill>
                <a:latin typeface="Roboto"/>
                <a:ea typeface="Roboto"/>
                <a:cs typeface="Roboto"/>
                <a:sym typeface="Roboto"/>
              </a:rPr>
              <a:t>Ekim ve Kasım aylarında oy oranını artıran İYİ Parti Aralık ayında kazandığı oyların büyük bir bölümünü kaybetti.</a:t>
            </a:r>
            <a:endParaRPr sz="1200" b="0" i="0" u="none" strike="noStrike" cap="none" dirty="0">
              <a:solidFill>
                <a:schemeClr val="dk1"/>
              </a:solidFill>
              <a:latin typeface="Roboto"/>
              <a:ea typeface="Roboto"/>
              <a:cs typeface="Roboto"/>
              <a:sym typeface="Roboto"/>
            </a:endParaRPr>
          </a:p>
        </p:txBody>
      </p:sp>
      <p:sp>
        <p:nvSpPr>
          <p:cNvPr id="282" name="Google Shape;282;p28"/>
          <p:cNvSpPr txBox="1"/>
          <p:nvPr/>
        </p:nvSpPr>
        <p:spPr>
          <a:xfrm>
            <a:off x="260525" y="8461243"/>
            <a:ext cx="7084800" cy="11043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chemeClr val="dk1"/>
              </a:buClr>
              <a:buSzPts val="1200"/>
              <a:buFont typeface="Arial"/>
              <a:buNone/>
            </a:pPr>
            <a:r>
              <a:rPr lang="en" sz="1200" b="0" i="0" u="none" strike="noStrike" cap="none" dirty="0">
                <a:solidFill>
                  <a:schemeClr val="dk1"/>
                </a:solidFill>
                <a:latin typeface="Roboto"/>
                <a:ea typeface="Roboto"/>
                <a:cs typeface="Roboto"/>
                <a:sym typeface="Roboto"/>
              </a:rPr>
              <a:t>Aralık 2020’den bu yana dalgalı bir trend izleyen kararsız seçmen oranları 2023 genel seçimleri sonrası Haziran ayında %5,4 ile en düşük seviyeyi görmüştü. 2023 yaz aylarında yükseliş trendine girdikten sonra 2024 yerel seçimlerinden önce birkaç ayda %12-13 oranlarında seyretmişti. 2023 genel seçimlerine benzer bir biçimde 2024 yerel seçimleri sonrası Nisan ayında %8,4 seviyesine geriledi. </a:t>
            </a:r>
            <a:r>
              <a:rPr lang="tr-TR" sz="1200" b="0" i="0" u="none" strike="noStrike" cap="none" dirty="0">
                <a:solidFill>
                  <a:schemeClr val="dk1"/>
                </a:solidFill>
                <a:latin typeface="Roboto"/>
                <a:ea typeface="Roboto"/>
                <a:cs typeface="Roboto"/>
                <a:sym typeface="Roboto"/>
              </a:rPr>
              <a:t>Aralık ayına geldiğimizde ise kararsızların oranı kasım ayına göre anlamlı bir düşüş gösterdi.</a:t>
            </a:r>
            <a:endParaRPr sz="1200" b="0" i="0" u="none" strike="noStrike" cap="none" dirty="0">
              <a:solidFill>
                <a:schemeClr val="dk1"/>
              </a:solidFill>
              <a:latin typeface="Roboto"/>
              <a:ea typeface="Roboto"/>
              <a:cs typeface="Roboto"/>
              <a:sym typeface="Roboto"/>
            </a:endParaRPr>
          </a:p>
        </p:txBody>
      </p:sp>
      <p:graphicFrame>
        <p:nvGraphicFramePr>
          <p:cNvPr id="5" name="Chart 4">
            <a:extLst>
              <a:ext uri="{FF2B5EF4-FFF2-40B4-BE49-F238E27FC236}">
                <a16:creationId xmlns:a16="http://schemas.microsoft.com/office/drawing/2014/main" id="{AB93D925-89B7-ACBB-92D3-692394F39C3A}"/>
              </a:ext>
            </a:extLst>
          </p:cNvPr>
          <p:cNvGraphicFramePr>
            <a:graphicFrameLocks/>
          </p:cNvGraphicFramePr>
          <p:nvPr>
            <p:extLst>
              <p:ext uri="{D42A27DB-BD31-4B8C-83A1-F6EECF244321}">
                <p14:modId xmlns:p14="http://schemas.microsoft.com/office/powerpoint/2010/main" val="253402976"/>
              </p:ext>
            </p:extLst>
          </p:nvPr>
        </p:nvGraphicFramePr>
        <p:xfrm>
          <a:off x="235476" y="726736"/>
          <a:ext cx="7078700" cy="32383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2575918C-A77B-522B-ABEB-7E34BF8D9F8D}"/>
              </a:ext>
            </a:extLst>
          </p:cNvPr>
          <p:cNvGraphicFramePr>
            <a:graphicFrameLocks/>
          </p:cNvGraphicFramePr>
          <p:nvPr>
            <p:extLst>
              <p:ext uri="{D42A27DB-BD31-4B8C-83A1-F6EECF244321}">
                <p14:modId xmlns:p14="http://schemas.microsoft.com/office/powerpoint/2010/main" val="1992394729"/>
              </p:ext>
            </p:extLst>
          </p:nvPr>
        </p:nvGraphicFramePr>
        <p:xfrm>
          <a:off x="244439" y="5152075"/>
          <a:ext cx="7078699" cy="338066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9"/>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88" name="Google Shape;288;p29"/>
          <p:cNvGrpSpPr/>
          <p:nvPr/>
        </p:nvGrpSpPr>
        <p:grpSpPr>
          <a:xfrm>
            <a:off x="0" y="10185450"/>
            <a:ext cx="7601575" cy="545400"/>
            <a:chOff x="0" y="10185450"/>
            <a:chExt cx="7601575" cy="545400"/>
          </a:xfrm>
        </p:grpSpPr>
        <p:grpSp>
          <p:nvGrpSpPr>
            <p:cNvPr id="289" name="Google Shape;289;p29"/>
            <p:cNvGrpSpPr/>
            <p:nvPr/>
          </p:nvGrpSpPr>
          <p:grpSpPr>
            <a:xfrm>
              <a:off x="0" y="10185450"/>
              <a:ext cx="7589400" cy="545400"/>
              <a:chOff x="0" y="9118650"/>
              <a:chExt cx="7589400" cy="545400"/>
            </a:xfrm>
          </p:grpSpPr>
          <p:sp>
            <p:nvSpPr>
              <p:cNvPr id="290" name="Google Shape;290;p2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92" name="Google Shape;292;p2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93" name="Google Shape;293;p29"/>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 name="Google Shape;294;p29"/>
          <p:cNvGrpSpPr/>
          <p:nvPr/>
        </p:nvGrpSpPr>
        <p:grpSpPr>
          <a:xfrm>
            <a:off x="260650" y="57150"/>
            <a:ext cx="6806500" cy="431100"/>
            <a:chOff x="260650" y="57150"/>
            <a:chExt cx="6806500" cy="431100"/>
          </a:xfrm>
        </p:grpSpPr>
        <p:cxnSp>
          <p:nvCxnSpPr>
            <p:cNvPr id="295" name="Google Shape;295;p2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96" name="Google Shape;296;p29"/>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97" name="Google Shape;297;p2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19</a:t>
            </a:fld>
            <a:endParaRPr sz="1700">
              <a:solidFill>
                <a:schemeClr val="lt1"/>
              </a:solidFill>
              <a:latin typeface="Chivo"/>
              <a:ea typeface="Chivo"/>
              <a:cs typeface="Chivo"/>
              <a:sym typeface="Chivo"/>
            </a:endParaRPr>
          </a:p>
        </p:txBody>
      </p:sp>
      <p:sp>
        <p:nvSpPr>
          <p:cNvPr id="298" name="Google Shape;298;p29"/>
          <p:cNvSpPr txBox="1"/>
          <p:nvPr/>
        </p:nvSpPr>
        <p:spPr>
          <a:xfrm>
            <a:off x="423350" y="701362"/>
            <a:ext cx="1672200" cy="46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AK Parti</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sp>
        <p:nvSpPr>
          <p:cNvPr id="299" name="Google Shape;299;p29"/>
          <p:cNvSpPr txBox="1"/>
          <p:nvPr/>
        </p:nvSpPr>
        <p:spPr>
          <a:xfrm>
            <a:off x="423350" y="5349081"/>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CHP</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graphicFrame>
        <p:nvGraphicFramePr>
          <p:cNvPr id="5" name="education_akp">
            <a:extLst>
              <a:ext uri="{FF2B5EF4-FFF2-40B4-BE49-F238E27FC236}">
                <a16:creationId xmlns:a16="http://schemas.microsoft.com/office/drawing/2014/main" id="{00000000-0008-0000-0600-000003000000}"/>
              </a:ext>
            </a:extLst>
          </p:cNvPr>
          <p:cNvGraphicFramePr>
            <a:graphicFrameLocks/>
          </p:cNvGraphicFramePr>
          <p:nvPr>
            <p:extLst>
              <p:ext uri="{D42A27DB-BD31-4B8C-83A1-F6EECF244321}">
                <p14:modId xmlns:p14="http://schemas.microsoft.com/office/powerpoint/2010/main" val="2000223278"/>
              </p:ext>
            </p:extLst>
          </p:nvPr>
        </p:nvGraphicFramePr>
        <p:xfrm>
          <a:off x="284276" y="1146175"/>
          <a:ext cx="7038862" cy="43947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education_chp">
            <a:extLst>
              <a:ext uri="{FF2B5EF4-FFF2-40B4-BE49-F238E27FC236}">
                <a16:creationId xmlns:a16="http://schemas.microsoft.com/office/drawing/2014/main" id="{00000000-0008-0000-0600-000005000000}"/>
              </a:ext>
            </a:extLst>
          </p:cNvPr>
          <p:cNvGraphicFramePr>
            <a:graphicFrameLocks/>
          </p:cNvGraphicFramePr>
          <p:nvPr>
            <p:extLst>
              <p:ext uri="{D42A27DB-BD31-4B8C-83A1-F6EECF244321}">
                <p14:modId xmlns:p14="http://schemas.microsoft.com/office/powerpoint/2010/main" val="1676498684"/>
              </p:ext>
            </p:extLst>
          </p:nvPr>
        </p:nvGraphicFramePr>
        <p:xfrm>
          <a:off x="260640" y="5732780"/>
          <a:ext cx="7062497" cy="439755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35794"/>
            <a:ext cx="7589525" cy="10734264"/>
          </a:xfrm>
          <a:prstGeom prst="rect">
            <a:avLst/>
          </a:prstGeom>
          <a:noFill/>
          <a:ln>
            <a:noFill/>
          </a:ln>
        </p:spPr>
      </p:pic>
      <p:sp>
        <p:nvSpPr>
          <p:cNvPr id="61" name="Google Shape;61;p14"/>
          <p:cNvSpPr/>
          <p:nvPr/>
        </p:nvSpPr>
        <p:spPr>
          <a:xfrm>
            <a:off x="714625" y="966450"/>
            <a:ext cx="6411300" cy="61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dirty="0">
                <a:solidFill>
                  <a:srgbClr val="EF3B45"/>
                </a:solidFill>
                <a:latin typeface="Chivo"/>
                <a:ea typeface="Chivo"/>
                <a:cs typeface="Chivo"/>
                <a:sym typeface="Chivo"/>
              </a:rPr>
              <a:t>Yayın Politikası</a:t>
            </a:r>
            <a:endParaRPr sz="14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Chivo"/>
              <a:ea typeface="Chivo"/>
              <a:cs typeface="Chivo"/>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hivo"/>
                <a:cs typeface="Chivo" pitchFamily="2" charset="-94"/>
                <a:sym typeface="Chivo"/>
              </a:rPr>
              <a:t>Raporda yer verilen veriler, ilişkili analizler, grafikler ve görseller abonelik sahibinin kullanımı için olup bireysel aboneliklerde üçüncü şahıslarla paylaşılamaz.</a:t>
            </a:r>
            <a:endParaRPr sz="1600" b="0" i="0" u="none" strike="noStrike" cap="none" dirty="0">
              <a:solidFill>
                <a:srgbClr val="000000"/>
              </a:solidFill>
              <a:latin typeface="Chivo" pitchFamily="2" charset="-94"/>
              <a:ea typeface="Chivo"/>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endParaRPr sz="2000" b="0" i="0" u="none" strike="noStrike" cap="none" dirty="0">
              <a:solidFill>
                <a:srgbClr val="000000"/>
              </a:solidFill>
              <a:latin typeface="Chivo" pitchFamily="2" charset="-94"/>
              <a:ea typeface="Chivo"/>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hivo"/>
                <a:cs typeface="Chivo" pitchFamily="2" charset="-94"/>
                <a:sym typeface="Chivo"/>
              </a:rPr>
              <a:t>Kurumsal </a:t>
            </a:r>
            <a:r>
              <a:rPr lang="en" sz="2000" b="0" i="0" u="none" strike="noStrike" cap="none" dirty="0">
                <a:solidFill>
                  <a:srgbClr val="000000"/>
                </a:solidFill>
                <a:latin typeface="Chivo" pitchFamily="2" charset="-94"/>
                <a:ea typeface="Calibri" panose="020F0502020204030204" pitchFamily="34" charset="0"/>
                <a:cs typeface="Chivo" pitchFamily="2" charset="-94"/>
                <a:sym typeface="Chivo"/>
              </a:rPr>
              <a:t>aboneliklerde rapor ilgili kurumun</a:t>
            </a:r>
            <a:endParaRPr sz="1600" b="0" i="0" u="none" strike="noStrike" cap="none" dirty="0">
              <a:solidFill>
                <a:srgbClr val="000000"/>
              </a:solidFill>
              <a:latin typeface="Chivo" pitchFamily="2" charset="-94"/>
              <a:ea typeface="Calibri" panose="020F0502020204030204" pitchFamily="34" charset="0"/>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alibri" panose="020F0502020204030204" pitchFamily="34" charset="0"/>
                <a:cs typeface="Chivo" pitchFamily="2" charset="-94"/>
                <a:sym typeface="Chivo"/>
              </a:rPr>
              <a:t>çalışanlarının kullanımına açık olup bu kişiler dışında paylaşımı yapılamaz.</a:t>
            </a:r>
            <a:endParaRPr sz="1600" b="0" i="0" u="none" strike="noStrike" cap="none" dirty="0">
              <a:solidFill>
                <a:srgbClr val="000000"/>
              </a:solidFill>
              <a:latin typeface="Chivo" pitchFamily="2" charset="-94"/>
              <a:ea typeface="Calibri" panose="020F0502020204030204" pitchFamily="34" charset="0"/>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endParaRPr sz="2000" b="0" i="0" u="none" strike="noStrike" cap="none" dirty="0">
              <a:solidFill>
                <a:srgbClr val="000000"/>
              </a:solidFill>
              <a:latin typeface="Chivo" pitchFamily="2" charset="-94"/>
              <a:ea typeface="Chivo"/>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hivo"/>
                <a:cs typeface="Chivo" pitchFamily="2" charset="-94"/>
                <a:sym typeface="Chivo"/>
              </a:rPr>
              <a:t>Raporda yer verilen veriler, ilişkili analizler, grafikler ve görsellerin tüm hakları saklı olup </a:t>
            </a:r>
            <a:r>
              <a:rPr lang="en" sz="2000" b="1" i="0" u="none" strike="noStrike" cap="none" dirty="0">
                <a:solidFill>
                  <a:srgbClr val="000000"/>
                </a:solidFill>
                <a:latin typeface="Chivo" pitchFamily="2" charset="-94"/>
                <a:ea typeface="Chivo"/>
                <a:cs typeface="Chivo" pitchFamily="2" charset="-94"/>
                <a:sym typeface="Chivo"/>
              </a:rPr>
              <a:t>İstanbul Ekonomi Araştırma ve Danışmanlık A.Ş.'nin izni olmaksızın hiçbir medya veya sosyal medya mecrasında paylaşılamaz.</a:t>
            </a:r>
            <a:endParaRPr sz="2000" b="1" i="0" u="none" strike="noStrike" cap="none" dirty="0">
              <a:solidFill>
                <a:srgbClr val="000000"/>
              </a:solidFill>
              <a:latin typeface="Chivo" pitchFamily="2" charset="-94"/>
              <a:ea typeface="Chivo"/>
              <a:cs typeface="Chivo" pitchFamily="2" charset="-94"/>
              <a:sym typeface="Chivo"/>
            </a:endParaRPr>
          </a:p>
        </p:txBody>
      </p:sp>
      <p:sp>
        <p:nvSpPr>
          <p:cNvPr id="62" name="Google Shape;62;p14"/>
          <p:cNvSpPr/>
          <p:nvPr/>
        </p:nvSpPr>
        <p:spPr>
          <a:xfrm>
            <a:off x="633750" y="6130975"/>
            <a:ext cx="6069600" cy="236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000" b="1" i="0" u="none" strike="noStrike" cap="none" dirty="0">
                <a:solidFill>
                  <a:srgbClr val="EF3B45"/>
                </a:solidFill>
                <a:latin typeface="Chivo"/>
                <a:ea typeface="Chivo"/>
                <a:cs typeface="Chivo"/>
                <a:sym typeface="Chivo"/>
              </a:rPr>
              <a:t>Veri Hakkında</a:t>
            </a:r>
            <a:endParaRPr sz="1600" b="1" i="0" u="none" strike="noStrike" cap="none" dirty="0">
              <a:solidFill>
                <a:srgbClr val="EF3B45"/>
              </a:solidFill>
              <a:latin typeface="Chivo"/>
              <a:ea typeface="Chivo"/>
              <a:cs typeface="Chivo"/>
              <a:sym typeface="Chivo"/>
            </a:endParaRPr>
          </a:p>
          <a:p>
            <a:pPr marL="0" marR="0" lvl="0" indent="0" algn="just" rtl="0">
              <a:lnSpc>
                <a:spcPct val="100000"/>
              </a:lnSpc>
              <a:spcBef>
                <a:spcPts val="0"/>
              </a:spcBef>
              <a:spcAft>
                <a:spcPts val="0"/>
              </a:spcAft>
              <a:buClr>
                <a:srgbClr val="000000"/>
              </a:buClr>
              <a:buSzPts val="1800"/>
              <a:buFont typeface="Arial"/>
              <a:buNone/>
            </a:pPr>
            <a:endParaRPr sz="2000" b="1" i="0" u="none" strike="noStrike" cap="none" dirty="0">
              <a:solidFill>
                <a:srgbClr val="000000"/>
              </a:solidFill>
              <a:latin typeface="Chivo"/>
              <a:ea typeface="Chivo"/>
              <a:cs typeface="Chivo"/>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a:ea typeface="Chivo"/>
                <a:cs typeface="Chivo"/>
                <a:sym typeface="Chivo"/>
              </a:rPr>
              <a:t>Bu raporda paylaşılan tüm veriler </a:t>
            </a:r>
            <a:r>
              <a:rPr lang="tr-TR" sz="2000" b="1" i="0" u="none" strike="noStrike" cap="none" dirty="0">
                <a:solidFill>
                  <a:srgbClr val="000000"/>
                </a:solidFill>
                <a:latin typeface="Chivo"/>
                <a:ea typeface="Chivo"/>
                <a:cs typeface="Chivo"/>
                <a:sym typeface="Chivo"/>
              </a:rPr>
              <a:t>29 Kasım</a:t>
            </a:r>
            <a:r>
              <a:rPr lang="en" sz="2000" b="1" i="0" u="none" strike="noStrike" cap="none" dirty="0">
                <a:solidFill>
                  <a:srgbClr val="000000"/>
                </a:solidFill>
                <a:latin typeface="Chivo"/>
                <a:ea typeface="Chivo"/>
                <a:cs typeface="Chivo"/>
                <a:sym typeface="Chivo"/>
              </a:rPr>
              <a:t> - </a:t>
            </a:r>
            <a:r>
              <a:rPr lang="tr-TR" sz="2000" b="1" dirty="0">
                <a:latin typeface="Chivo"/>
                <a:ea typeface="Chivo"/>
                <a:cs typeface="Chivo"/>
                <a:sym typeface="Chivo"/>
              </a:rPr>
              <a:t>4</a:t>
            </a:r>
            <a:r>
              <a:rPr lang="en" sz="2000" b="1" i="0" u="none" strike="noStrike" cap="none" dirty="0">
                <a:solidFill>
                  <a:schemeClr val="dk1"/>
                </a:solidFill>
                <a:latin typeface="Chivo"/>
                <a:ea typeface="Chivo"/>
                <a:cs typeface="Chivo"/>
                <a:sym typeface="Chivo"/>
              </a:rPr>
              <a:t> </a:t>
            </a:r>
            <a:r>
              <a:rPr lang="tr-TR" sz="2000" b="1" dirty="0">
                <a:solidFill>
                  <a:schemeClr val="dk1"/>
                </a:solidFill>
                <a:latin typeface="Chivo"/>
                <a:ea typeface="Chivo"/>
                <a:cs typeface="Chivo"/>
                <a:sym typeface="Chivo"/>
              </a:rPr>
              <a:t>Aralık</a:t>
            </a:r>
            <a:r>
              <a:rPr lang="en" sz="2000" b="1" i="0" u="none" strike="noStrike" cap="none" dirty="0">
                <a:solidFill>
                  <a:schemeClr val="dk1"/>
                </a:solidFill>
                <a:latin typeface="Chivo"/>
                <a:ea typeface="Chivo"/>
                <a:cs typeface="Chivo"/>
                <a:sym typeface="Chivo"/>
              </a:rPr>
              <a:t> 2024</a:t>
            </a:r>
            <a:r>
              <a:rPr lang="en" sz="1600" b="0" i="0" u="none" strike="noStrike" cap="none" dirty="0">
                <a:solidFill>
                  <a:srgbClr val="000000"/>
                </a:solidFill>
                <a:latin typeface="Chivo"/>
                <a:ea typeface="Chivo"/>
                <a:cs typeface="Chivo"/>
                <a:sym typeface="Chivo"/>
              </a:rPr>
              <a:t> </a:t>
            </a:r>
            <a:r>
              <a:rPr lang="en" sz="2000" b="0" i="0" u="none" strike="noStrike" cap="none" dirty="0">
                <a:solidFill>
                  <a:srgbClr val="000000"/>
                </a:solidFill>
                <a:latin typeface="Chivo"/>
                <a:ea typeface="Chivo"/>
                <a:cs typeface="Chivo"/>
                <a:sym typeface="Chivo"/>
              </a:rPr>
              <a:t>tarihlerinde Türkiye genelinde </a:t>
            </a:r>
            <a:r>
              <a:rPr lang="tr-TR" sz="2000" b="1" dirty="0">
                <a:latin typeface="Chivo"/>
                <a:ea typeface="Chivo"/>
                <a:cs typeface="Chivo"/>
                <a:sym typeface="Chivo"/>
              </a:rPr>
              <a:t>2000</a:t>
            </a:r>
            <a:r>
              <a:rPr lang="en" sz="2000" b="1" i="0" u="none" strike="noStrike" cap="none" dirty="0">
                <a:solidFill>
                  <a:srgbClr val="000000"/>
                </a:solidFill>
                <a:latin typeface="Chivo"/>
                <a:ea typeface="Chivo"/>
                <a:cs typeface="Chivo"/>
                <a:sym typeface="Chivo"/>
              </a:rPr>
              <a:t> </a:t>
            </a:r>
            <a:r>
              <a:rPr lang="en" sz="2000" b="0" i="0" u="none" strike="noStrike" cap="none" dirty="0">
                <a:solidFill>
                  <a:srgbClr val="000000"/>
                </a:solidFill>
                <a:latin typeface="Chivo"/>
                <a:ea typeface="Chivo"/>
                <a:cs typeface="Chivo"/>
                <a:sym typeface="Chivo"/>
              </a:rPr>
              <a:t>kişi ile düzenlediğimiz anket</a:t>
            </a:r>
            <a:r>
              <a:rPr lang="en" sz="1600" b="0" i="0" u="none" strike="noStrike" cap="none" dirty="0">
                <a:solidFill>
                  <a:srgbClr val="000000"/>
                </a:solidFill>
                <a:latin typeface="Chivo"/>
                <a:ea typeface="Chivo"/>
                <a:cs typeface="Chivo"/>
                <a:sym typeface="Chivo"/>
              </a:rPr>
              <a:t> </a:t>
            </a:r>
            <a:r>
              <a:rPr lang="en" sz="2000" b="0" i="0" u="none" strike="noStrike" cap="none" dirty="0">
                <a:solidFill>
                  <a:srgbClr val="000000"/>
                </a:solidFill>
                <a:latin typeface="Chivo"/>
                <a:ea typeface="Chivo"/>
                <a:cs typeface="Chivo"/>
                <a:sym typeface="Chivo"/>
              </a:rPr>
              <a:t>çalışmasından elde edilmiştir.</a:t>
            </a:r>
            <a:endParaRPr sz="2000" b="0" i="0" u="none" strike="noStrike" cap="none" dirty="0">
              <a:solidFill>
                <a:srgbClr val="000000"/>
              </a:solidFill>
              <a:latin typeface="Chivo"/>
              <a:ea typeface="Chivo"/>
              <a:cs typeface="Chivo"/>
              <a:sym typeface="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07" name="Google Shape;307;p30"/>
          <p:cNvGrpSpPr/>
          <p:nvPr/>
        </p:nvGrpSpPr>
        <p:grpSpPr>
          <a:xfrm>
            <a:off x="0" y="10185450"/>
            <a:ext cx="7601575" cy="545400"/>
            <a:chOff x="0" y="10185450"/>
            <a:chExt cx="7601575" cy="545400"/>
          </a:xfrm>
        </p:grpSpPr>
        <p:grpSp>
          <p:nvGrpSpPr>
            <p:cNvPr id="308" name="Google Shape;308;p30"/>
            <p:cNvGrpSpPr/>
            <p:nvPr/>
          </p:nvGrpSpPr>
          <p:grpSpPr>
            <a:xfrm>
              <a:off x="0" y="10185450"/>
              <a:ext cx="7589400" cy="545400"/>
              <a:chOff x="0" y="9118650"/>
              <a:chExt cx="7589400" cy="545400"/>
            </a:xfrm>
          </p:grpSpPr>
          <p:sp>
            <p:nvSpPr>
              <p:cNvPr id="309" name="Google Shape;309;p3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11" name="Google Shape;311;p3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12" name="Google Shape;312;p30"/>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3" name="Google Shape;313;p30"/>
          <p:cNvGrpSpPr/>
          <p:nvPr/>
        </p:nvGrpSpPr>
        <p:grpSpPr>
          <a:xfrm>
            <a:off x="260650" y="57150"/>
            <a:ext cx="6806500" cy="431100"/>
            <a:chOff x="260650" y="57150"/>
            <a:chExt cx="6806500" cy="431100"/>
          </a:xfrm>
        </p:grpSpPr>
        <p:cxnSp>
          <p:nvCxnSpPr>
            <p:cNvPr id="314" name="Google Shape;314;p3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15" name="Google Shape;315;p3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16" name="Google Shape;316;p3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20</a:t>
            </a:fld>
            <a:endParaRPr sz="1700">
              <a:solidFill>
                <a:schemeClr val="lt1"/>
              </a:solidFill>
              <a:latin typeface="Chivo"/>
              <a:ea typeface="Chivo"/>
              <a:cs typeface="Chivo"/>
              <a:sym typeface="Chivo"/>
            </a:endParaRPr>
          </a:p>
        </p:txBody>
      </p:sp>
      <p:sp>
        <p:nvSpPr>
          <p:cNvPr id="317" name="Google Shape;317;p30"/>
          <p:cNvSpPr txBox="1"/>
          <p:nvPr/>
        </p:nvSpPr>
        <p:spPr>
          <a:xfrm>
            <a:off x="284276" y="712838"/>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DEM Parti/YSP/HDP</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sp>
        <p:nvSpPr>
          <p:cNvPr id="318" name="Google Shape;318;p30"/>
          <p:cNvSpPr txBox="1"/>
          <p:nvPr/>
        </p:nvSpPr>
        <p:spPr>
          <a:xfrm>
            <a:off x="284276" y="5087714"/>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İYİ Parti</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graphicFrame>
        <p:nvGraphicFramePr>
          <p:cNvPr id="4" name="education_dem">
            <a:extLst>
              <a:ext uri="{FF2B5EF4-FFF2-40B4-BE49-F238E27FC236}">
                <a16:creationId xmlns:a16="http://schemas.microsoft.com/office/drawing/2014/main" id="{00000000-0008-0000-0600-000006000000}"/>
              </a:ext>
            </a:extLst>
          </p:cNvPr>
          <p:cNvGraphicFramePr>
            <a:graphicFrameLocks/>
          </p:cNvGraphicFramePr>
          <p:nvPr>
            <p:extLst>
              <p:ext uri="{D42A27DB-BD31-4B8C-83A1-F6EECF244321}">
                <p14:modId xmlns:p14="http://schemas.microsoft.com/office/powerpoint/2010/main" val="1633392123"/>
              </p:ext>
            </p:extLst>
          </p:nvPr>
        </p:nvGraphicFramePr>
        <p:xfrm>
          <a:off x="265113" y="1092352"/>
          <a:ext cx="7063762" cy="407090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education_iyip">
            <a:extLst>
              <a:ext uri="{FF2B5EF4-FFF2-40B4-BE49-F238E27FC236}">
                <a16:creationId xmlns:a16="http://schemas.microsoft.com/office/drawing/2014/main" id="{00000000-0008-0000-0600-000009000000}"/>
              </a:ext>
            </a:extLst>
          </p:cNvPr>
          <p:cNvGraphicFramePr>
            <a:graphicFrameLocks/>
          </p:cNvGraphicFramePr>
          <p:nvPr>
            <p:extLst>
              <p:ext uri="{D42A27DB-BD31-4B8C-83A1-F6EECF244321}">
                <p14:modId xmlns:p14="http://schemas.microsoft.com/office/powerpoint/2010/main" val="416230909"/>
              </p:ext>
            </p:extLst>
          </p:nvPr>
        </p:nvGraphicFramePr>
        <p:xfrm>
          <a:off x="265112" y="5494604"/>
          <a:ext cx="7063763" cy="466639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26" name="Google Shape;326;p31"/>
          <p:cNvGrpSpPr/>
          <p:nvPr/>
        </p:nvGrpSpPr>
        <p:grpSpPr>
          <a:xfrm>
            <a:off x="0" y="10185450"/>
            <a:ext cx="7601575" cy="545400"/>
            <a:chOff x="0" y="10185450"/>
            <a:chExt cx="7601575" cy="545400"/>
          </a:xfrm>
        </p:grpSpPr>
        <p:grpSp>
          <p:nvGrpSpPr>
            <p:cNvPr id="327" name="Google Shape;327;p31"/>
            <p:cNvGrpSpPr/>
            <p:nvPr/>
          </p:nvGrpSpPr>
          <p:grpSpPr>
            <a:xfrm>
              <a:off x="0" y="10185450"/>
              <a:ext cx="7589400" cy="545400"/>
              <a:chOff x="0" y="9118650"/>
              <a:chExt cx="7589400" cy="545400"/>
            </a:xfrm>
          </p:grpSpPr>
          <p:sp>
            <p:nvSpPr>
              <p:cNvPr id="328" name="Google Shape;328;p3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30" name="Google Shape;330;p3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31" name="Google Shape;331;p31"/>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 name="Google Shape;332;p31"/>
          <p:cNvGrpSpPr/>
          <p:nvPr/>
        </p:nvGrpSpPr>
        <p:grpSpPr>
          <a:xfrm>
            <a:off x="260650" y="57150"/>
            <a:ext cx="6806500" cy="431100"/>
            <a:chOff x="260650" y="57150"/>
            <a:chExt cx="6806500" cy="431100"/>
          </a:xfrm>
        </p:grpSpPr>
        <p:cxnSp>
          <p:nvCxnSpPr>
            <p:cNvPr id="333" name="Google Shape;333;p31"/>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34" name="Google Shape;334;p31"/>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35" name="Google Shape;335;p31"/>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21</a:t>
            </a:fld>
            <a:endParaRPr sz="1700">
              <a:solidFill>
                <a:schemeClr val="lt1"/>
              </a:solidFill>
              <a:latin typeface="Chivo"/>
              <a:ea typeface="Chivo"/>
              <a:cs typeface="Chivo"/>
              <a:sym typeface="Chivo"/>
            </a:endParaRPr>
          </a:p>
        </p:txBody>
      </p:sp>
      <p:sp>
        <p:nvSpPr>
          <p:cNvPr id="336" name="Google Shape;336;p31"/>
          <p:cNvSpPr txBox="1"/>
          <p:nvPr/>
        </p:nvSpPr>
        <p:spPr>
          <a:xfrm>
            <a:off x="284276" y="602550"/>
            <a:ext cx="1797900" cy="6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MHP</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sp>
        <p:nvSpPr>
          <p:cNvPr id="337" name="Google Shape;337;p31"/>
          <p:cNvSpPr txBox="1"/>
          <p:nvPr/>
        </p:nvSpPr>
        <p:spPr>
          <a:xfrm>
            <a:off x="423350" y="5667500"/>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Kararsız</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graphicFrame>
        <p:nvGraphicFramePr>
          <p:cNvPr id="4" name="education_mhp">
            <a:extLst>
              <a:ext uri="{FF2B5EF4-FFF2-40B4-BE49-F238E27FC236}">
                <a16:creationId xmlns:a16="http://schemas.microsoft.com/office/drawing/2014/main" id="{00000000-0008-0000-0600-00000A000000}"/>
              </a:ext>
            </a:extLst>
          </p:cNvPr>
          <p:cNvGraphicFramePr>
            <a:graphicFrameLocks/>
          </p:cNvGraphicFramePr>
          <p:nvPr>
            <p:extLst>
              <p:ext uri="{D42A27DB-BD31-4B8C-83A1-F6EECF244321}">
                <p14:modId xmlns:p14="http://schemas.microsoft.com/office/powerpoint/2010/main" val="1506639026"/>
              </p:ext>
            </p:extLst>
          </p:nvPr>
        </p:nvGraphicFramePr>
        <p:xfrm>
          <a:off x="260641" y="1146175"/>
          <a:ext cx="7062497" cy="43905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education_kararsiz">
            <a:extLst>
              <a:ext uri="{FF2B5EF4-FFF2-40B4-BE49-F238E27FC236}">
                <a16:creationId xmlns:a16="http://schemas.microsoft.com/office/drawing/2014/main" id="{00000000-0008-0000-0600-00000C000000}"/>
              </a:ext>
            </a:extLst>
          </p:cNvPr>
          <p:cNvGraphicFramePr>
            <a:graphicFrameLocks/>
          </p:cNvGraphicFramePr>
          <p:nvPr>
            <p:extLst>
              <p:ext uri="{D42A27DB-BD31-4B8C-83A1-F6EECF244321}">
                <p14:modId xmlns:p14="http://schemas.microsoft.com/office/powerpoint/2010/main" val="1401747610"/>
              </p:ext>
            </p:extLst>
          </p:nvPr>
        </p:nvGraphicFramePr>
        <p:xfrm>
          <a:off x="260640" y="6137501"/>
          <a:ext cx="7044921" cy="40235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2"/>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45" name="Google Shape;345;p32"/>
          <p:cNvGrpSpPr/>
          <p:nvPr/>
        </p:nvGrpSpPr>
        <p:grpSpPr>
          <a:xfrm>
            <a:off x="0" y="10185450"/>
            <a:ext cx="7601575" cy="545400"/>
            <a:chOff x="0" y="10185450"/>
            <a:chExt cx="7601575" cy="545400"/>
          </a:xfrm>
        </p:grpSpPr>
        <p:grpSp>
          <p:nvGrpSpPr>
            <p:cNvPr id="346" name="Google Shape;346;p32"/>
            <p:cNvGrpSpPr/>
            <p:nvPr/>
          </p:nvGrpSpPr>
          <p:grpSpPr>
            <a:xfrm>
              <a:off x="0" y="10185450"/>
              <a:ext cx="7589400" cy="545400"/>
              <a:chOff x="0" y="9118650"/>
              <a:chExt cx="7589400" cy="545400"/>
            </a:xfrm>
          </p:grpSpPr>
          <p:sp>
            <p:nvSpPr>
              <p:cNvPr id="347" name="Google Shape;347;p3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49" name="Google Shape;349;p3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50" name="Google Shape;350;p32"/>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1" name="Google Shape;351;p32"/>
          <p:cNvGrpSpPr/>
          <p:nvPr/>
        </p:nvGrpSpPr>
        <p:grpSpPr>
          <a:xfrm>
            <a:off x="260650" y="57150"/>
            <a:ext cx="6806500" cy="431100"/>
            <a:chOff x="260650" y="57150"/>
            <a:chExt cx="6806500" cy="431100"/>
          </a:xfrm>
        </p:grpSpPr>
        <p:cxnSp>
          <p:nvCxnSpPr>
            <p:cNvPr id="352" name="Google Shape;352;p32"/>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53" name="Google Shape;353;p3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54" name="Google Shape;354;p32"/>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22</a:t>
            </a:fld>
            <a:endParaRPr sz="1700">
              <a:solidFill>
                <a:schemeClr val="lt1"/>
              </a:solidFill>
              <a:latin typeface="Chivo"/>
              <a:ea typeface="Chivo"/>
              <a:cs typeface="Chivo"/>
              <a:sym typeface="Chivo"/>
            </a:endParaRPr>
          </a:p>
        </p:txBody>
      </p:sp>
      <p:sp>
        <p:nvSpPr>
          <p:cNvPr id="355" name="Google Shape;355;p32"/>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Oy Kullanmayacağım</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(eğitim kırılımı)</a:t>
            </a:r>
            <a:endParaRPr sz="1100" b="0" i="1" u="none" strike="noStrike" cap="none">
              <a:solidFill>
                <a:schemeClr val="dk1"/>
              </a:solidFill>
              <a:latin typeface="Chivo"/>
              <a:ea typeface="Chivo"/>
              <a:cs typeface="Chivo"/>
              <a:sym typeface="Chivo"/>
            </a:endParaRPr>
          </a:p>
        </p:txBody>
      </p:sp>
      <p:sp>
        <p:nvSpPr>
          <p:cNvPr id="356" name="Google Shape;356;p32"/>
          <p:cNvSpPr txBox="1"/>
          <p:nvPr/>
        </p:nvSpPr>
        <p:spPr>
          <a:xfrm>
            <a:off x="423350" y="5667500"/>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AK Parti</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education_absent">
            <a:extLst>
              <a:ext uri="{FF2B5EF4-FFF2-40B4-BE49-F238E27FC236}">
                <a16:creationId xmlns:a16="http://schemas.microsoft.com/office/drawing/2014/main" id="{00000000-0008-0000-0600-00000E000000}"/>
              </a:ext>
            </a:extLst>
          </p:cNvPr>
          <p:cNvGraphicFramePr>
            <a:graphicFrameLocks/>
          </p:cNvGraphicFramePr>
          <p:nvPr>
            <p:extLst>
              <p:ext uri="{D42A27DB-BD31-4B8C-83A1-F6EECF244321}">
                <p14:modId xmlns:p14="http://schemas.microsoft.com/office/powerpoint/2010/main" val="2692170402"/>
              </p:ext>
            </p:extLst>
          </p:nvPr>
        </p:nvGraphicFramePr>
        <p:xfrm>
          <a:off x="260641" y="1106684"/>
          <a:ext cx="7062497" cy="44323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akp">
            <a:extLst>
              <a:ext uri="{FF2B5EF4-FFF2-40B4-BE49-F238E27FC236}">
                <a16:creationId xmlns:a16="http://schemas.microsoft.com/office/drawing/2014/main" id="{00000000-0008-0000-0700-000002000000}"/>
              </a:ext>
            </a:extLst>
          </p:cNvPr>
          <p:cNvGraphicFramePr>
            <a:graphicFrameLocks/>
          </p:cNvGraphicFramePr>
          <p:nvPr>
            <p:extLst>
              <p:ext uri="{D42A27DB-BD31-4B8C-83A1-F6EECF244321}">
                <p14:modId xmlns:p14="http://schemas.microsoft.com/office/powerpoint/2010/main" val="712340921"/>
              </p:ext>
            </p:extLst>
          </p:nvPr>
        </p:nvGraphicFramePr>
        <p:xfrm>
          <a:off x="265113" y="6100269"/>
          <a:ext cx="7058026" cy="408518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64" name="Google Shape;364;p33"/>
          <p:cNvGrpSpPr/>
          <p:nvPr/>
        </p:nvGrpSpPr>
        <p:grpSpPr>
          <a:xfrm>
            <a:off x="0" y="10185450"/>
            <a:ext cx="7601575" cy="545400"/>
            <a:chOff x="0" y="10185450"/>
            <a:chExt cx="7601575" cy="545400"/>
          </a:xfrm>
        </p:grpSpPr>
        <p:grpSp>
          <p:nvGrpSpPr>
            <p:cNvPr id="365" name="Google Shape;365;p33"/>
            <p:cNvGrpSpPr/>
            <p:nvPr/>
          </p:nvGrpSpPr>
          <p:grpSpPr>
            <a:xfrm>
              <a:off x="0" y="10185450"/>
              <a:ext cx="7589400" cy="545400"/>
              <a:chOff x="0" y="9118650"/>
              <a:chExt cx="7589400" cy="545400"/>
            </a:xfrm>
          </p:grpSpPr>
          <p:sp>
            <p:nvSpPr>
              <p:cNvPr id="366" name="Google Shape;366;p33"/>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3"/>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68" name="Google Shape;368;p33"/>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69" name="Google Shape;369;p33"/>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0" name="Google Shape;370;p33"/>
          <p:cNvGrpSpPr/>
          <p:nvPr/>
        </p:nvGrpSpPr>
        <p:grpSpPr>
          <a:xfrm>
            <a:off x="260650" y="57150"/>
            <a:ext cx="6806500" cy="431100"/>
            <a:chOff x="260650" y="57150"/>
            <a:chExt cx="6806500" cy="431100"/>
          </a:xfrm>
        </p:grpSpPr>
        <p:cxnSp>
          <p:nvCxnSpPr>
            <p:cNvPr id="371" name="Google Shape;371;p33"/>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72" name="Google Shape;372;p33"/>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73" name="Google Shape;373;p33"/>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23</a:t>
            </a:fld>
            <a:endParaRPr sz="1700">
              <a:solidFill>
                <a:schemeClr val="lt1"/>
              </a:solidFill>
              <a:latin typeface="Chivo"/>
              <a:ea typeface="Chivo"/>
              <a:cs typeface="Chivo"/>
              <a:sym typeface="Chivo"/>
            </a:endParaRPr>
          </a:p>
        </p:txBody>
      </p:sp>
      <p:sp>
        <p:nvSpPr>
          <p:cNvPr id="374" name="Google Shape;374;p33"/>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CHP</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sp>
        <p:nvSpPr>
          <p:cNvPr id="375" name="Google Shape;375;p33"/>
          <p:cNvSpPr txBox="1"/>
          <p:nvPr/>
        </p:nvSpPr>
        <p:spPr>
          <a:xfrm>
            <a:off x="423350" y="566750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DEM Parti/YSP/H</a:t>
            </a:r>
            <a:r>
              <a:rPr lang="en" sz="1200" b="1">
                <a:solidFill>
                  <a:schemeClr val="dk1"/>
                </a:solidFill>
                <a:latin typeface="Chivo"/>
                <a:ea typeface="Chivo"/>
                <a:cs typeface="Chivo"/>
                <a:sym typeface="Chivo"/>
              </a:rPr>
              <a:t>D</a:t>
            </a:r>
            <a:r>
              <a:rPr lang="en" sz="1200" b="1" i="0" u="none" strike="noStrike" cap="none">
                <a:solidFill>
                  <a:schemeClr val="dk1"/>
                </a:solidFill>
                <a:latin typeface="Chivo"/>
                <a:ea typeface="Chivo"/>
                <a:cs typeface="Chivo"/>
                <a:sym typeface="Chivo"/>
              </a:rPr>
              <a:t>P</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age_chp">
            <a:extLst>
              <a:ext uri="{FF2B5EF4-FFF2-40B4-BE49-F238E27FC236}">
                <a16:creationId xmlns:a16="http://schemas.microsoft.com/office/drawing/2014/main" id="{00000000-0008-0000-0700-000004000000}"/>
              </a:ext>
            </a:extLst>
          </p:cNvPr>
          <p:cNvGraphicFramePr>
            <a:graphicFrameLocks/>
          </p:cNvGraphicFramePr>
          <p:nvPr>
            <p:extLst>
              <p:ext uri="{D42A27DB-BD31-4B8C-83A1-F6EECF244321}">
                <p14:modId xmlns:p14="http://schemas.microsoft.com/office/powerpoint/2010/main" val="3623446885"/>
              </p:ext>
            </p:extLst>
          </p:nvPr>
        </p:nvGraphicFramePr>
        <p:xfrm>
          <a:off x="260641" y="1065751"/>
          <a:ext cx="7062498" cy="46017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dem">
            <a:extLst>
              <a:ext uri="{FF2B5EF4-FFF2-40B4-BE49-F238E27FC236}">
                <a16:creationId xmlns:a16="http://schemas.microsoft.com/office/drawing/2014/main" id="{00000000-0008-0000-0700-000006000000}"/>
              </a:ext>
            </a:extLst>
          </p:cNvPr>
          <p:cNvGraphicFramePr>
            <a:graphicFrameLocks/>
          </p:cNvGraphicFramePr>
          <p:nvPr>
            <p:extLst>
              <p:ext uri="{D42A27DB-BD31-4B8C-83A1-F6EECF244321}">
                <p14:modId xmlns:p14="http://schemas.microsoft.com/office/powerpoint/2010/main" val="645052184"/>
              </p:ext>
            </p:extLst>
          </p:nvPr>
        </p:nvGraphicFramePr>
        <p:xfrm>
          <a:off x="260640" y="6063384"/>
          <a:ext cx="7062499" cy="4122066"/>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83" name="Google Shape;383;p34"/>
          <p:cNvGrpSpPr/>
          <p:nvPr/>
        </p:nvGrpSpPr>
        <p:grpSpPr>
          <a:xfrm>
            <a:off x="0" y="10185450"/>
            <a:ext cx="7601575" cy="545400"/>
            <a:chOff x="0" y="10185450"/>
            <a:chExt cx="7601575" cy="545400"/>
          </a:xfrm>
        </p:grpSpPr>
        <p:grpSp>
          <p:nvGrpSpPr>
            <p:cNvPr id="384" name="Google Shape;384;p34"/>
            <p:cNvGrpSpPr/>
            <p:nvPr/>
          </p:nvGrpSpPr>
          <p:grpSpPr>
            <a:xfrm>
              <a:off x="0" y="10185450"/>
              <a:ext cx="7589400" cy="545400"/>
              <a:chOff x="0" y="9118650"/>
              <a:chExt cx="7589400" cy="545400"/>
            </a:xfrm>
          </p:grpSpPr>
          <p:sp>
            <p:nvSpPr>
              <p:cNvPr id="385" name="Google Shape;385;p34"/>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4"/>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87" name="Google Shape;387;p34"/>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88" name="Google Shape;388;p34"/>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34"/>
          <p:cNvGrpSpPr/>
          <p:nvPr/>
        </p:nvGrpSpPr>
        <p:grpSpPr>
          <a:xfrm>
            <a:off x="260650" y="57150"/>
            <a:ext cx="6806500" cy="431100"/>
            <a:chOff x="260650" y="57150"/>
            <a:chExt cx="6806500" cy="431100"/>
          </a:xfrm>
        </p:grpSpPr>
        <p:cxnSp>
          <p:nvCxnSpPr>
            <p:cNvPr id="390" name="Google Shape;390;p34"/>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91" name="Google Shape;391;p34"/>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92" name="Google Shape;392;p34"/>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24</a:t>
            </a:fld>
            <a:endParaRPr sz="1700">
              <a:solidFill>
                <a:schemeClr val="lt1"/>
              </a:solidFill>
              <a:latin typeface="Chivo"/>
              <a:ea typeface="Chivo"/>
              <a:cs typeface="Chivo"/>
              <a:sym typeface="Chivo"/>
            </a:endParaRPr>
          </a:p>
        </p:txBody>
      </p:sp>
      <p:sp>
        <p:nvSpPr>
          <p:cNvPr id="393" name="Google Shape;393;p34"/>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İYİ Parti</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sp>
        <p:nvSpPr>
          <p:cNvPr id="394" name="Google Shape;394;p34"/>
          <p:cNvSpPr txBox="1"/>
          <p:nvPr/>
        </p:nvSpPr>
        <p:spPr>
          <a:xfrm>
            <a:off x="423350" y="566750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MHP</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age_iyip">
            <a:extLst>
              <a:ext uri="{FF2B5EF4-FFF2-40B4-BE49-F238E27FC236}">
                <a16:creationId xmlns:a16="http://schemas.microsoft.com/office/drawing/2014/main" id="{00000000-0008-0000-0700-000008000000}"/>
              </a:ext>
            </a:extLst>
          </p:cNvPr>
          <p:cNvGraphicFramePr>
            <a:graphicFrameLocks/>
          </p:cNvGraphicFramePr>
          <p:nvPr>
            <p:extLst>
              <p:ext uri="{D42A27DB-BD31-4B8C-83A1-F6EECF244321}">
                <p14:modId xmlns:p14="http://schemas.microsoft.com/office/powerpoint/2010/main" val="1466646868"/>
              </p:ext>
            </p:extLst>
          </p:nvPr>
        </p:nvGraphicFramePr>
        <p:xfrm>
          <a:off x="260641" y="1035854"/>
          <a:ext cx="7062497" cy="46316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mhp">
            <a:extLst>
              <a:ext uri="{FF2B5EF4-FFF2-40B4-BE49-F238E27FC236}">
                <a16:creationId xmlns:a16="http://schemas.microsoft.com/office/drawing/2014/main" id="{00000000-0008-0000-0700-00000A000000}"/>
              </a:ext>
            </a:extLst>
          </p:cNvPr>
          <p:cNvGraphicFramePr>
            <a:graphicFrameLocks/>
          </p:cNvGraphicFramePr>
          <p:nvPr>
            <p:extLst>
              <p:ext uri="{D42A27DB-BD31-4B8C-83A1-F6EECF244321}">
                <p14:modId xmlns:p14="http://schemas.microsoft.com/office/powerpoint/2010/main" val="2896716109"/>
              </p:ext>
            </p:extLst>
          </p:nvPr>
        </p:nvGraphicFramePr>
        <p:xfrm>
          <a:off x="260641" y="6051201"/>
          <a:ext cx="7062498" cy="413425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402" name="Google Shape;402;p35"/>
          <p:cNvGrpSpPr/>
          <p:nvPr/>
        </p:nvGrpSpPr>
        <p:grpSpPr>
          <a:xfrm>
            <a:off x="0" y="10185450"/>
            <a:ext cx="7601575" cy="545400"/>
            <a:chOff x="0" y="10185450"/>
            <a:chExt cx="7601575" cy="545400"/>
          </a:xfrm>
        </p:grpSpPr>
        <p:grpSp>
          <p:nvGrpSpPr>
            <p:cNvPr id="403" name="Google Shape;403;p35"/>
            <p:cNvGrpSpPr/>
            <p:nvPr/>
          </p:nvGrpSpPr>
          <p:grpSpPr>
            <a:xfrm>
              <a:off x="0" y="10185450"/>
              <a:ext cx="7589400" cy="545400"/>
              <a:chOff x="0" y="9118650"/>
              <a:chExt cx="7589400" cy="545400"/>
            </a:xfrm>
          </p:grpSpPr>
          <p:sp>
            <p:nvSpPr>
              <p:cNvPr id="404" name="Google Shape;404;p3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406" name="Google Shape;406;p3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407" name="Google Shape;407;p35"/>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8" name="Google Shape;408;p35"/>
          <p:cNvGrpSpPr/>
          <p:nvPr/>
        </p:nvGrpSpPr>
        <p:grpSpPr>
          <a:xfrm>
            <a:off x="260650" y="57150"/>
            <a:ext cx="6806500" cy="431100"/>
            <a:chOff x="260650" y="57150"/>
            <a:chExt cx="6806500" cy="431100"/>
          </a:xfrm>
        </p:grpSpPr>
        <p:cxnSp>
          <p:nvCxnSpPr>
            <p:cNvPr id="409" name="Google Shape;409;p3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10" name="Google Shape;410;p35"/>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411" name="Google Shape;411;p35"/>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25</a:t>
            </a:fld>
            <a:endParaRPr sz="1700">
              <a:solidFill>
                <a:schemeClr val="lt1"/>
              </a:solidFill>
              <a:latin typeface="Chivo"/>
              <a:ea typeface="Chivo"/>
              <a:cs typeface="Chivo"/>
              <a:sym typeface="Chivo"/>
            </a:endParaRPr>
          </a:p>
        </p:txBody>
      </p:sp>
      <p:sp>
        <p:nvSpPr>
          <p:cNvPr id="412" name="Google Shape;412;p35"/>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Kararsız</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sp>
        <p:nvSpPr>
          <p:cNvPr id="413" name="Google Shape;413;p35"/>
          <p:cNvSpPr txBox="1"/>
          <p:nvPr/>
        </p:nvSpPr>
        <p:spPr>
          <a:xfrm>
            <a:off x="423350" y="566750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Oy Kullanmayacağım</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age_kararsiz">
            <a:extLst>
              <a:ext uri="{FF2B5EF4-FFF2-40B4-BE49-F238E27FC236}">
                <a16:creationId xmlns:a16="http://schemas.microsoft.com/office/drawing/2014/main" id="{00000000-0008-0000-0700-00000C000000}"/>
              </a:ext>
            </a:extLst>
          </p:cNvPr>
          <p:cNvGraphicFramePr>
            <a:graphicFrameLocks/>
          </p:cNvGraphicFramePr>
          <p:nvPr>
            <p:extLst>
              <p:ext uri="{D42A27DB-BD31-4B8C-83A1-F6EECF244321}">
                <p14:modId xmlns:p14="http://schemas.microsoft.com/office/powerpoint/2010/main" val="2133423573"/>
              </p:ext>
            </p:extLst>
          </p:nvPr>
        </p:nvGraphicFramePr>
        <p:xfrm>
          <a:off x="284276" y="1048951"/>
          <a:ext cx="7038862" cy="47270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absent">
            <a:extLst>
              <a:ext uri="{FF2B5EF4-FFF2-40B4-BE49-F238E27FC236}">
                <a16:creationId xmlns:a16="http://schemas.microsoft.com/office/drawing/2014/main" id="{00000000-0008-0000-0700-00000E000000}"/>
              </a:ext>
            </a:extLst>
          </p:cNvPr>
          <p:cNvGraphicFramePr>
            <a:graphicFrameLocks/>
          </p:cNvGraphicFramePr>
          <p:nvPr>
            <p:extLst>
              <p:ext uri="{D42A27DB-BD31-4B8C-83A1-F6EECF244321}">
                <p14:modId xmlns:p14="http://schemas.microsoft.com/office/powerpoint/2010/main" val="1291314780"/>
              </p:ext>
            </p:extLst>
          </p:nvPr>
        </p:nvGraphicFramePr>
        <p:xfrm>
          <a:off x="284275" y="6049529"/>
          <a:ext cx="7038863" cy="413592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6"/>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421" name="Google Shape;421;p36"/>
          <p:cNvGrpSpPr/>
          <p:nvPr/>
        </p:nvGrpSpPr>
        <p:grpSpPr>
          <a:xfrm>
            <a:off x="0" y="10185450"/>
            <a:ext cx="7601575" cy="545400"/>
            <a:chOff x="0" y="10185450"/>
            <a:chExt cx="7601575" cy="545400"/>
          </a:xfrm>
        </p:grpSpPr>
        <p:grpSp>
          <p:nvGrpSpPr>
            <p:cNvPr id="422" name="Google Shape;422;p36"/>
            <p:cNvGrpSpPr/>
            <p:nvPr/>
          </p:nvGrpSpPr>
          <p:grpSpPr>
            <a:xfrm>
              <a:off x="0" y="10185450"/>
              <a:ext cx="7589400" cy="545400"/>
              <a:chOff x="0" y="9118650"/>
              <a:chExt cx="7589400" cy="545400"/>
            </a:xfrm>
          </p:grpSpPr>
          <p:sp>
            <p:nvSpPr>
              <p:cNvPr id="423" name="Google Shape;423;p3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425" name="Google Shape;425;p3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426" name="Google Shape;426;p36"/>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7" name="Google Shape;427;p36"/>
          <p:cNvGrpSpPr/>
          <p:nvPr/>
        </p:nvGrpSpPr>
        <p:grpSpPr>
          <a:xfrm>
            <a:off x="260650" y="57150"/>
            <a:ext cx="6806500" cy="431100"/>
            <a:chOff x="260650" y="57150"/>
            <a:chExt cx="6806500" cy="431100"/>
          </a:xfrm>
        </p:grpSpPr>
        <p:cxnSp>
          <p:nvCxnSpPr>
            <p:cNvPr id="428" name="Google Shape;428;p3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29" name="Google Shape;429;p36"/>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430" name="Google Shape;430;p36"/>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26</a:t>
            </a:fld>
            <a:endParaRPr sz="1700">
              <a:solidFill>
                <a:schemeClr val="lt1"/>
              </a:solidFill>
              <a:latin typeface="Chivo"/>
              <a:ea typeface="Chivo"/>
              <a:cs typeface="Chivo"/>
              <a:sym typeface="Chivo"/>
            </a:endParaRPr>
          </a:p>
        </p:txBody>
      </p:sp>
      <p:sp>
        <p:nvSpPr>
          <p:cNvPr id="431" name="Google Shape;431;p36"/>
          <p:cNvSpPr txBox="1"/>
          <p:nvPr/>
        </p:nvSpPr>
        <p:spPr>
          <a:xfrm>
            <a:off x="374250" y="954325"/>
            <a:ext cx="35580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100" b="1" i="1" u="none" strike="noStrike" cap="none">
                <a:solidFill>
                  <a:schemeClr val="dk1"/>
                </a:solidFill>
                <a:latin typeface="Chivo"/>
                <a:ea typeface="Chivo"/>
                <a:cs typeface="Chivo"/>
                <a:sym typeface="Chivo"/>
              </a:rPr>
              <a:t>2023 Milletvekili Seçimleri Oy Tercihi Kırılımı</a:t>
            </a:r>
            <a:endParaRPr sz="1100" b="1" i="1" u="none" strike="noStrike" cap="none">
              <a:solidFill>
                <a:schemeClr val="dk1"/>
              </a:solidFill>
              <a:latin typeface="Chivo"/>
              <a:ea typeface="Chivo"/>
              <a:cs typeface="Chivo"/>
              <a:sym typeface="Chivo"/>
            </a:endParaRPr>
          </a:p>
        </p:txBody>
      </p:sp>
      <p:graphicFrame>
        <p:nvGraphicFramePr>
          <p:cNvPr id="2" name="2023_party">
            <a:extLst>
              <a:ext uri="{FF2B5EF4-FFF2-40B4-BE49-F238E27FC236}">
                <a16:creationId xmlns:a16="http://schemas.microsoft.com/office/drawing/2014/main" id="{00000000-0008-0000-0A00-000003000000}"/>
              </a:ext>
            </a:extLst>
          </p:cNvPr>
          <p:cNvGraphicFramePr>
            <a:graphicFrameLocks/>
          </p:cNvGraphicFramePr>
          <p:nvPr>
            <p:extLst>
              <p:ext uri="{D42A27DB-BD31-4B8C-83A1-F6EECF244321}">
                <p14:modId xmlns:p14="http://schemas.microsoft.com/office/powerpoint/2010/main" val="1921502170"/>
              </p:ext>
            </p:extLst>
          </p:nvPr>
        </p:nvGraphicFramePr>
        <p:xfrm>
          <a:off x="91380" y="1746950"/>
          <a:ext cx="7406640" cy="54711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37"/>
          <p:cNvGrpSpPr/>
          <p:nvPr/>
        </p:nvGrpSpPr>
        <p:grpSpPr>
          <a:xfrm>
            <a:off x="0" y="10185450"/>
            <a:ext cx="7601575" cy="545400"/>
            <a:chOff x="0" y="10185450"/>
            <a:chExt cx="7601575" cy="545400"/>
          </a:xfrm>
        </p:grpSpPr>
        <p:grpSp>
          <p:nvGrpSpPr>
            <p:cNvPr id="438" name="Google Shape;438;p37"/>
            <p:cNvGrpSpPr/>
            <p:nvPr/>
          </p:nvGrpSpPr>
          <p:grpSpPr>
            <a:xfrm>
              <a:off x="0" y="10185450"/>
              <a:ext cx="7589400" cy="545400"/>
              <a:chOff x="0" y="9118650"/>
              <a:chExt cx="7589400" cy="545400"/>
            </a:xfrm>
          </p:grpSpPr>
          <p:sp>
            <p:nvSpPr>
              <p:cNvPr id="439" name="Google Shape;439;p3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441" name="Google Shape;441;p3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442" name="Google Shape;442;p37"/>
          <p:cNvGrpSpPr/>
          <p:nvPr/>
        </p:nvGrpSpPr>
        <p:grpSpPr>
          <a:xfrm>
            <a:off x="0" y="0"/>
            <a:ext cx="7589400" cy="545400"/>
            <a:chOff x="0" y="0"/>
            <a:chExt cx="7589400" cy="545400"/>
          </a:xfrm>
        </p:grpSpPr>
        <p:sp>
          <p:nvSpPr>
            <p:cNvPr id="443" name="Google Shape;443;p37"/>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4" name="Google Shape;444;p37"/>
            <p:cNvGrpSpPr/>
            <p:nvPr/>
          </p:nvGrpSpPr>
          <p:grpSpPr>
            <a:xfrm>
              <a:off x="260575" y="57150"/>
              <a:ext cx="6806575" cy="431100"/>
              <a:chOff x="260575" y="57150"/>
              <a:chExt cx="6806575" cy="431100"/>
            </a:xfrm>
          </p:grpSpPr>
          <p:cxnSp>
            <p:nvCxnSpPr>
              <p:cNvPr id="445" name="Google Shape;445;p3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46" name="Google Shape;446;p37"/>
              <p:cNvSpPr txBox="1"/>
              <p:nvPr/>
            </p:nvSpPr>
            <p:spPr>
              <a:xfrm>
                <a:off x="260575"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grpSp>
      <p:sp>
        <p:nvSpPr>
          <p:cNvPr id="447" name="Google Shape;447;p37"/>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27</a:t>
            </a:fld>
            <a:endParaRPr sz="1700">
              <a:solidFill>
                <a:schemeClr val="lt1"/>
              </a:solidFill>
              <a:latin typeface="Chivo"/>
              <a:ea typeface="Chivo"/>
              <a:cs typeface="Chivo"/>
              <a:sym typeface="Chivo"/>
            </a:endParaRPr>
          </a:p>
        </p:txBody>
      </p:sp>
      <p:graphicFrame>
        <p:nvGraphicFramePr>
          <p:cNvPr id="448" name="Google Shape;448;p37"/>
          <p:cNvGraphicFramePr/>
          <p:nvPr/>
        </p:nvGraphicFramePr>
        <p:xfrm>
          <a:off x="254350" y="1124297"/>
          <a:ext cx="7092900" cy="436975"/>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436975">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dirty="0">
                          <a:solidFill>
                            <a:schemeClr val="dk1"/>
                          </a:solidFill>
                          <a:latin typeface="Chivo"/>
                          <a:ea typeface="Chivo"/>
                          <a:cs typeface="Chivo"/>
                          <a:sym typeface="Chivo"/>
                        </a:rPr>
                        <a:t>Bu Pazar genel seçim olsa hangi partiye oy verirsiniz? </a:t>
                      </a:r>
                      <a:endParaRPr sz="1000" u="none" strike="noStrike" cap="none" dirty="0">
                        <a:solidFill>
                          <a:schemeClr val="dk1"/>
                        </a:solidFill>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49" name="Google Shape;449;p37"/>
          <p:cNvSpPr txBox="1"/>
          <p:nvPr/>
        </p:nvSpPr>
        <p:spPr>
          <a:xfrm>
            <a:off x="244476" y="6567036"/>
            <a:ext cx="3413100" cy="2916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en-US" sz="1300" b="1" i="0" u="none" strike="noStrike" cap="none" dirty="0">
                <a:solidFill>
                  <a:schemeClr val="tx1"/>
                </a:solidFill>
                <a:latin typeface="Roboto"/>
                <a:ea typeface="Roboto"/>
                <a:cs typeface="Roboto"/>
                <a:sym typeface="Roboto"/>
              </a:rPr>
              <a:t>Bu ay da DEM </a:t>
            </a:r>
            <a:r>
              <a:rPr lang="en-US" sz="1300" b="1" i="0" u="none" strike="noStrike" cap="none" dirty="0" err="1">
                <a:solidFill>
                  <a:schemeClr val="tx1"/>
                </a:solidFill>
                <a:latin typeface="Roboto"/>
                <a:ea typeface="Roboto"/>
                <a:cs typeface="Roboto"/>
                <a:sym typeface="Roboto"/>
              </a:rPr>
              <a:t>Parti’nin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seçmenini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diğer</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partilerden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daha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yüksek</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oranda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konsolide</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ettiğini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görüyoruz</a:t>
            </a:r>
            <a:r>
              <a:rPr lang="en-US" sz="1300" b="1" i="0" u="none" strike="noStrike" cap="none" dirty="0">
                <a:solidFill>
                  <a:schemeClr val="tx1"/>
                </a:solidFill>
                <a:latin typeface="Roboto"/>
                <a:ea typeface="Roboto"/>
                <a:cs typeface="Roboto"/>
                <a:sym typeface="Roboto"/>
              </a:rPr>
              <a:t>. 2023’te </a:t>
            </a:r>
            <a:r>
              <a:rPr lang="en-US" sz="1300" b="1" i="0" u="none" strike="noStrike" cap="none" dirty="0" err="1">
                <a:solidFill>
                  <a:schemeClr val="tx1"/>
                </a:solidFill>
                <a:latin typeface="Roboto"/>
                <a:ea typeface="Roboto"/>
                <a:cs typeface="Roboto"/>
                <a:sym typeface="Roboto"/>
              </a:rPr>
              <a:t>YSP'ye</a:t>
            </a:r>
            <a:r>
              <a:rPr lang="en-US" sz="1300" b="1" i="0" u="none" strike="noStrike" cap="none" dirty="0">
                <a:solidFill>
                  <a:schemeClr val="tx1"/>
                </a:solidFill>
                <a:latin typeface="Roboto"/>
                <a:ea typeface="Roboto"/>
                <a:cs typeface="Roboto"/>
                <a:sym typeface="Roboto"/>
              </a:rPr>
              <a:t> oy </a:t>
            </a:r>
            <a:r>
              <a:rPr lang="en-US" sz="1300" b="1" i="0" u="none" strike="noStrike" cap="none" dirty="0" err="1">
                <a:solidFill>
                  <a:schemeClr val="tx1"/>
                </a:solidFill>
                <a:latin typeface="Roboto"/>
                <a:ea typeface="Roboto"/>
                <a:cs typeface="Roboto"/>
                <a:sym typeface="Roboto"/>
              </a:rPr>
              <a:t>verenlerin</a:t>
            </a:r>
            <a:r>
              <a:rPr lang="en-US" sz="1300" b="1" i="0" u="none" strike="noStrike" cap="none" dirty="0">
                <a:solidFill>
                  <a:schemeClr val="tx1"/>
                </a:solidFill>
                <a:latin typeface="Roboto"/>
                <a:ea typeface="Roboto"/>
                <a:cs typeface="Roboto"/>
                <a:sym typeface="Roboto"/>
              </a:rPr>
              <a:t> %</a:t>
            </a:r>
            <a:r>
              <a:rPr lang="en-US" sz="1300" b="1" dirty="0">
                <a:solidFill>
                  <a:schemeClr val="tx1"/>
                </a:solidFill>
                <a:latin typeface="Roboto"/>
                <a:ea typeface="Roboto"/>
                <a:cs typeface="Roboto"/>
                <a:sym typeface="Roboto"/>
              </a:rPr>
              <a:t>8</a:t>
            </a:r>
            <a:r>
              <a:rPr lang="tr-TR" sz="1300" b="1" dirty="0">
                <a:solidFill>
                  <a:schemeClr val="tx1"/>
                </a:solidFill>
                <a:latin typeface="Roboto"/>
                <a:ea typeface="Roboto"/>
                <a:cs typeface="Roboto"/>
                <a:sym typeface="Roboto"/>
              </a:rPr>
              <a:t>5</a:t>
            </a:r>
            <a:r>
              <a:rPr lang="en-US" sz="1300" b="1" i="0" u="none" strike="noStrike" cap="none" dirty="0">
                <a:solidFill>
                  <a:schemeClr val="tx1"/>
                </a:solidFill>
                <a:latin typeface="Roboto"/>
                <a:ea typeface="Roboto"/>
                <a:cs typeface="Roboto"/>
                <a:sym typeface="Roboto"/>
              </a:rPr>
              <a:t>’</a:t>
            </a:r>
            <a:r>
              <a:rPr lang="en-US" sz="1300" b="1" i="0" u="none" strike="noStrike" cap="none" dirty="0" err="1">
                <a:solidFill>
                  <a:schemeClr val="tx1"/>
                </a:solidFill>
                <a:latin typeface="Roboto"/>
                <a:ea typeface="Roboto"/>
                <a:cs typeface="Roboto"/>
                <a:sym typeface="Roboto"/>
              </a:rPr>
              <a:t>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bu</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pazar</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genel</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seçim</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yapılsaydı</a:t>
            </a:r>
            <a:r>
              <a:rPr lang="en-US" sz="1300" b="1" i="0" u="none" strike="noStrike" cap="none" dirty="0">
                <a:solidFill>
                  <a:schemeClr val="tx1"/>
                </a:solidFill>
                <a:latin typeface="Roboto"/>
                <a:ea typeface="Roboto"/>
                <a:cs typeface="Roboto"/>
                <a:sym typeface="Roboto"/>
              </a:rPr>
              <a:t> DEM </a:t>
            </a:r>
            <a:r>
              <a:rPr lang="en-US" sz="1300" b="1" i="0" u="none" strike="noStrike" cap="none" dirty="0" err="1">
                <a:solidFill>
                  <a:schemeClr val="tx1"/>
                </a:solidFill>
                <a:latin typeface="Roboto"/>
                <a:ea typeface="Roboto"/>
                <a:cs typeface="Roboto"/>
                <a:sym typeface="Roboto"/>
              </a:rPr>
              <a:t>Parti’ye</a:t>
            </a:r>
            <a:r>
              <a:rPr lang="en-US" sz="1300" b="1" i="0" u="none" strike="noStrike" cap="none" dirty="0">
                <a:solidFill>
                  <a:schemeClr val="tx1"/>
                </a:solidFill>
                <a:latin typeface="Roboto"/>
                <a:ea typeface="Roboto"/>
                <a:cs typeface="Roboto"/>
                <a:sym typeface="Roboto"/>
              </a:rPr>
              <a:t> oy </a:t>
            </a:r>
            <a:r>
              <a:rPr lang="en-US" sz="1300" b="1" i="0" u="none" strike="noStrike" cap="none" dirty="0" err="1">
                <a:solidFill>
                  <a:schemeClr val="tx1"/>
                </a:solidFill>
                <a:latin typeface="Roboto"/>
                <a:ea typeface="Roboto"/>
                <a:cs typeface="Roboto"/>
                <a:sym typeface="Roboto"/>
              </a:rPr>
              <a:t>vereceğini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belirtirken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bu</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oran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CHP’de</a:t>
            </a:r>
            <a:r>
              <a:rPr lang="en-US" sz="1300" b="1" i="0" u="none" strike="noStrike" cap="none" dirty="0">
                <a:solidFill>
                  <a:schemeClr val="tx1"/>
                </a:solidFill>
                <a:latin typeface="Roboto"/>
                <a:ea typeface="Roboto"/>
                <a:cs typeface="Roboto"/>
                <a:sym typeface="Roboto"/>
              </a:rPr>
              <a:t> %</a:t>
            </a:r>
            <a:r>
              <a:rPr lang="tr-TR" sz="1300" b="1" i="0" u="none" strike="noStrike" cap="none" dirty="0">
                <a:solidFill>
                  <a:schemeClr val="tx1"/>
                </a:solidFill>
                <a:latin typeface="Roboto"/>
                <a:ea typeface="Roboto"/>
                <a:cs typeface="Roboto"/>
                <a:sym typeface="Roboto"/>
              </a:rPr>
              <a:t>73</a:t>
            </a:r>
            <a:r>
              <a:rPr lang="en-US" sz="1300" b="1" i="0" u="none" strike="noStrike" cap="none" dirty="0">
                <a:solidFill>
                  <a:schemeClr val="tx1"/>
                </a:solidFill>
                <a:latin typeface="Roboto"/>
                <a:ea typeface="Roboto"/>
                <a:cs typeface="Roboto"/>
                <a:sym typeface="Roboto"/>
              </a:rPr>
              <a:t>.</a:t>
            </a:r>
          </a:p>
          <a:p>
            <a:pPr marL="0" marR="0" lvl="0" indent="0" algn="just" rtl="0">
              <a:lnSpc>
                <a:spcPct val="115000"/>
              </a:lnSpc>
              <a:spcBef>
                <a:spcPts val="0"/>
              </a:spcBef>
              <a:spcAft>
                <a:spcPts val="0"/>
              </a:spcAft>
              <a:buClr>
                <a:srgbClr val="000000"/>
              </a:buClr>
              <a:buSzPts val="1300"/>
              <a:buFont typeface="Arial"/>
              <a:buNone/>
            </a:pPr>
            <a:endParaRPr lang="en-US" sz="1300" b="1"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en-US" sz="1300" b="0" i="0" u="none" strike="noStrike" cap="none" dirty="0">
                <a:solidFill>
                  <a:schemeClr val="tx1"/>
                </a:solidFill>
                <a:latin typeface="Roboto"/>
                <a:ea typeface="Roboto"/>
                <a:cs typeface="Roboto"/>
                <a:sym typeface="Roboto"/>
              </a:rPr>
              <a:t>AK </a:t>
            </a:r>
            <a:r>
              <a:rPr lang="en-US" sz="1300" b="0" i="0" u="none" strike="noStrike" cap="none" dirty="0" err="1">
                <a:solidFill>
                  <a:schemeClr val="tx1"/>
                </a:solidFill>
                <a:latin typeface="Roboto"/>
                <a:ea typeface="Roboto"/>
                <a:cs typeface="Roboto"/>
                <a:sym typeface="Roboto"/>
              </a:rPr>
              <a:t>Parti’ye</a:t>
            </a:r>
            <a:r>
              <a:rPr lang="en-US" sz="1300" b="0" i="0" u="none" strike="noStrike" cap="none" dirty="0">
                <a:solidFill>
                  <a:schemeClr val="tx1"/>
                </a:solidFill>
                <a:latin typeface="Roboto"/>
                <a:ea typeface="Roboto"/>
                <a:cs typeface="Roboto"/>
                <a:sym typeface="Roboto"/>
              </a:rPr>
              <a:t> oy </a:t>
            </a:r>
            <a:r>
              <a:rPr lang="en-US" sz="1300" b="0" i="0" u="none" strike="noStrike" cap="none" dirty="0" err="1">
                <a:solidFill>
                  <a:schemeClr val="tx1"/>
                </a:solidFill>
                <a:latin typeface="Roboto"/>
                <a:ea typeface="Roboto"/>
                <a:cs typeface="Roboto"/>
                <a:sym typeface="Roboto"/>
              </a:rPr>
              <a:t>verenlerin</a:t>
            </a:r>
            <a:r>
              <a:rPr lang="en-US" sz="1300" b="0" i="0" u="none" strike="noStrike" cap="none" dirty="0">
                <a:solidFill>
                  <a:schemeClr val="tx1"/>
                </a:solidFill>
                <a:latin typeface="Roboto"/>
                <a:ea typeface="Roboto"/>
                <a:cs typeface="Roboto"/>
                <a:sym typeface="Roboto"/>
              </a:rPr>
              <a:t> %5</a:t>
            </a:r>
            <a:r>
              <a:rPr lang="tr-TR" sz="1300" b="0" i="0" u="none" strike="noStrike" cap="none" dirty="0">
                <a:solidFill>
                  <a:schemeClr val="tx1"/>
                </a:solidFill>
                <a:latin typeface="Roboto"/>
                <a:ea typeface="Roboto"/>
                <a:cs typeface="Roboto"/>
                <a:sym typeface="Roboto"/>
              </a:rPr>
              <a:t>9</a:t>
            </a:r>
            <a:r>
              <a:rPr lang="en-US" sz="1300" b="0" i="0" u="none" strike="noStrike" cap="none" dirty="0">
                <a:solidFill>
                  <a:schemeClr val="tx1"/>
                </a:solidFill>
                <a:latin typeface="Roboto"/>
                <a:ea typeface="Roboto"/>
                <a:cs typeface="Roboto"/>
                <a:sym typeface="Roboto"/>
              </a:rPr>
              <a:t>’</a:t>
            </a:r>
            <a:r>
              <a:rPr lang="tr-TR" sz="1300" b="0" i="0" u="none" strike="noStrike" cap="none" dirty="0">
                <a:solidFill>
                  <a:schemeClr val="tx1"/>
                </a:solidFill>
                <a:latin typeface="Roboto"/>
                <a:ea typeface="Roboto"/>
                <a:cs typeface="Roboto"/>
                <a:sym typeface="Roboto"/>
              </a:rPr>
              <a:t>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oyunu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aynı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partiden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yana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kullanacağını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ifade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ediyor</a:t>
            </a:r>
            <a:r>
              <a:rPr lang="en-US" sz="1300" b="0" i="0" u="none" strike="noStrike" cap="none" dirty="0">
                <a:solidFill>
                  <a:schemeClr val="tx1"/>
                </a:solidFill>
                <a:latin typeface="Roboto"/>
                <a:ea typeface="Roboto"/>
                <a:cs typeface="Roboto"/>
                <a:sym typeface="Roboto"/>
              </a:rPr>
              <a:t>. Bu </a:t>
            </a:r>
            <a:r>
              <a:rPr lang="en-US" sz="1300" b="0" i="0" u="none" strike="noStrike" cap="none" dirty="0" err="1">
                <a:solidFill>
                  <a:schemeClr val="tx1"/>
                </a:solidFill>
                <a:latin typeface="Roboto"/>
                <a:ea typeface="Roboto"/>
                <a:cs typeface="Roboto"/>
                <a:sym typeface="Roboto"/>
              </a:rPr>
              <a:t>oran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geçtiğimiz</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göre</a:t>
            </a:r>
            <a:r>
              <a:rPr lang="en-US" sz="1300" b="0" i="0" u="none" strike="noStrike" cap="none" dirty="0">
                <a:solidFill>
                  <a:schemeClr val="tx1"/>
                </a:solidFill>
                <a:latin typeface="Roboto"/>
                <a:ea typeface="Roboto"/>
                <a:cs typeface="Roboto"/>
                <a:sym typeface="Roboto"/>
              </a:rPr>
              <a:t> </a:t>
            </a:r>
            <a:r>
              <a:rPr lang="tr-TR" sz="1300" b="0" i="0" u="none" strike="noStrike" cap="none" dirty="0">
                <a:solidFill>
                  <a:schemeClr val="tx1"/>
                </a:solidFill>
                <a:latin typeface="Roboto"/>
                <a:ea typeface="Roboto"/>
                <a:cs typeface="Roboto"/>
                <a:sym typeface="Roboto"/>
              </a:rPr>
              <a:t>3</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puan</a:t>
            </a:r>
            <a:r>
              <a:rPr lang="en-US" sz="1300" b="0" i="0" u="none" strike="noStrike" cap="none"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yükseldi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Seçmenlerini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konsolide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etmek</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konusunda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en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zayıf</a:t>
            </a:r>
            <a:r>
              <a:rPr lang="en-US" sz="1300" b="0" i="0" u="none" strike="noStrike" cap="none" dirty="0">
                <a:solidFill>
                  <a:schemeClr val="tx1"/>
                </a:solidFill>
                <a:latin typeface="Roboto"/>
                <a:ea typeface="Roboto"/>
                <a:cs typeface="Roboto"/>
                <a:sym typeface="Roboto"/>
              </a:rPr>
              <a:t> parti </a:t>
            </a:r>
            <a:r>
              <a:rPr lang="en-US" sz="1300" b="0" i="0" u="none" strike="noStrike" cap="none" dirty="0" err="1">
                <a:solidFill>
                  <a:schemeClr val="tx1"/>
                </a:solidFill>
                <a:latin typeface="Roboto"/>
                <a:ea typeface="Roboto"/>
                <a:cs typeface="Roboto"/>
                <a:sym typeface="Roboto"/>
              </a:rPr>
              <a:t>ise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geçtiğimiz</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aylarda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olduğu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gibi</a:t>
            </a:r>
            <a:r>
              <a:rPr lang="en-US" sz="1300" b="0" i="0" u="none" strike="noStrike" cap="none" dirty="0">
                <a:solidFill>
                  <a:schemeClr val="tx1"/>
                </a:solidFill>
                <a:latin typeface="Roboto"/>
                <a:ea typeface="Roboto"/>
                <a:cs typeface="Roboto"/>
                <a:sym typeface="Roboto"/>
              </a:rPr>
              <a:t> İYİ Parti. </a:t>
            </a:r>
          </a:p>
        </p:txBody>
      </p:sp>
      <p:sp>
        <p:nvSpPr>
          <p:cNvPr id="450" name="Google Shape;450;p37"/>
          <p:cNvSpPr txBox="1"/>
          <p:nvPr/>
        </p:nvSpPr>
        <p:spPr>
          <a:xfrm>
            <a:off x="3932238" y="6579037"/>
            <a:ext cx="3413100" cy="25014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en" sz="1300" b="1" i="0" u="none" strike="noStrike" cap="none" dirty="0">
                <a:solidFill>
                  <a:schemeClr val="tx1"/>
                </a:solidFill>
                <a:latin typeface="Roboto"/>
                <a:ea typeface="Roboto"/>
                <a:cs typeface="Roboto"/>
                <a:sym typeface="Roboto"/>
              </a:rPr>
              <a:t>Geçtiğimiz seçimlerde </a:t>
            </a:r>
            <a:r>
              <a:rPr lang="tr-TR" sz="1300" b="1" dirty="0">
                <a:solidFill>
                  <a:schemeClr val="tx1"/>
                </a:solidFill>
                <a:latin typeface="Roboto"/>
                <a:ea typeface="Roboto"/>
                <a:cs typeface="Roboto"/>
                <a:sym typeface="Roboto"/>
              </a:rPr>
              <a:t>AK Parti’ye oy veren her 3 seçmenden 1’i</a:t>
            </a:r>
            <a:r>
              <a:rPr lang="en" sz="1300" b="1" dirty="0">
                <a:solidFill>
                  <a:schemeClr val="tx1"/>
                </a:solidFill>
                <a:latin typeface="Roboto"/>
                <a:ea typeface="Roboto"/>
                <a:cs typeface="Roboto"/>
                <a:sym typeface="Roboto"/>
              </a:rPr>
              <a:t> “oy kullanmayacağım” veya “kararsızım” yanıtını veriyor.</a:t>
            </a:r>
            <a:endParaRPr sz="1300" b="1"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en" sz="1300" dirty="0">
                <a:solidFill>
                  <a:schemeClr val="tx1"/>
                </a:solidFill>
                <a:latin typeface="Roboto"/>
                <a:ea typeface="Roboto"/>
                <a:cs typeface="Roboto"/>
                <a:sym typeface="Roboto"/>
              </a:rPr>
              <a:t>Kararsızların yüksek olduğu bir diğer seçmen grubu ise geçtiğimiz yıl </a:t>
            </a:r>
            <a:r>
              <a:rPr lang="tr-TR" sz="1300" dirty="0">
                <a:solidFill>
                  <a:schemeClr val="tx1"/>
                </a:solidFill>
                <a:latin typeface="Roboto"/>
                <a:ea typeface="Roboto"/>
                <a:cs typeface="Roboto"/>
                <a:sym typeface="Roboto"/>
              </a:rPr>
              <a:t>İYİ Parti</a:t>
            </a:r>
            <a:r>
              <a:rPr lang="en" sz="1300" dirty="0">
                <a:solidFill>
                  <a:schemeClr val="tx1"/>
                </a:solidFill>
                <a:latin typeface="Roboto"/>
                <a:ea typeface="Roboto"/>
                <a:cs typeface="Roboto"/>
                <a:sym typeface="Roboto"/>
              </a:rPr>
              <a:t>’ye oy verenler (%1</a:t>
            </a:r>
            <a:r>
              <a:rPr lang="tr-TR" sz="1300" dirty="0">
                <a:solidFill>
                  <a:schemeClr val="tx1"/>
                </a:solidFill>
                <a:latin typeface="Roboto"/>
                <a:ea typeface="Roboto"/>
                <a:cs typeface="Roboto"/>
                <a:sym typeface="Roboto"/>
              </a:rPr>
              <a:t>6</a:t>
            </a:r>
            <a:r>
              <a:rPr lang="en" sz="1300" dirty="0">
                <a:solidFill>
                  <a:schemeClr val="tx1"/>
                </a:solidFill>
                <a:latin typeface="Roboto"/>
                <a:ea typeface="Roboto"/>
                <a:cs typeface="Roboto"/>
                <a:sym typeface="Roboto"/>
              </a:rPr>
              <a:t>). </a:t>
            </a:r>
            <a:endParaRPr sz="1300" b="0" i="0" u="none" strike="noStrike" cap="none" dirty="0">
              <a:solidFill>
                <a:schemeClr val="tx1"/>
              </a:solidFill>
              <a:latin typeface="Roboto"/>
              <a:ea typeface="Roboto"/>
              <a:cs typeface="Roboto"/>
              <a:sym typeface="Roboto"/>
            </a:endParaRPr>
          </a:p>
        </p:txBody>
      </p:sp>
      <p:sp>
        <p:nvSpPr>
          <p:cNvPr id="451" name="Google Shape;451;p37"/>
          <p:cNvSpPr txBox="1"/>
          <p:nvPr/>
        </p:nvSpPr>
        <p:spPr>
          <a:xfrm rot="-5398991">
            <a:off x="-1520524" y="3871224"/>
            <a:ext cx="4089000" cy="47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Chivo"/>
                <a:ea typeface="Chivo"/>
                <a:cs typeface="Chivo"/>
                <a:sym typeface="Chivo"/>
              </a:rPr>
              <a:t>Bu Pazar Oy Tercihi</a:t>
            </a:r>
            <a:endParaRPr sz="1400" b="1" i="0" u="none" strike="noStrike" cap="none" dirty="0">
              <a:solidFill>
                <a:srgbClr val="000000"/>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2"/>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0D65A933-AA9B-819D-D96D-5F9BF51FF895}"/>
              </a:ext>
            </a:extLst>
          </p:cNvPr>
          <p:cNvGraphicFramePr>
            <a:graphicFrameLocks noGrp="1"/>
          </p:cNvGraphicFramePr>
          <p:nvPr>
            <p:extLst>
              <p:ext uri="{D42A27DB-BD31-4B8C-83A1-F6EECF244321}">
                <p14:modId xmlns:p14="http://schemas.microsoft.com/office/powerpoint/2010/main" val="69654751"/>
              </p:ext>
            </p:extLst>
          </p:nvPr>
        </p:nvGraphicFramePr>
        <p:xfrm>
          <a:off x="763677" y="1781421"/>
          <a:ext cx="6541884" cy="3985260"/>
        </p:xfrm>
        <a:graphic>
          <a:graphicData uri="http://schemas.openxmlformats.org/drawingml/2006/table">
            <a:tbl>
              <a:tblPr/>
              <a:tblGrid>
                <a:gridCol w="2347118">
                  <a:extLst>
                    <a:ext uri="{9D8B030D-6E8A-4147-A177-3AD203B41FA5}">
                      <a16:colId xmlns:a16="http://schemas.microsoft.com/office/drawing/2014/main" val="3723501168"/>
                    </a:ext>
                  </a:extLst>
                </a:gridCol>
                <a:gridCol w="799897">
                  <a:extLst>
                    <a:ext uri="{9D8B030D-6E8A-4147-A177-3AD203B41FA5}">
                      <a16:colId xmlns:a16="http://schemas.microsoft.com/office/drawing/2014/main" val="3438201456"/>
                    </a:ext>
                  </a:extLst>
                </a:gridCol>
                <a:gridCol w="799897">
                  <a:extLst>
                    <a:ext uri="{9D8B030D-6E8A-4147-A177-3AD203B41FA5}">
                      <a16:colId xmlns:a16="http://schemas.microsoft.com/office/drawing/2014/main" val="1652635743"/>
                    </a:ext>
                  </a:extLst>
                </a:gridCol>
                <a:gridCol w="799897">
                  <a:extLst>
                    <a:ext uri="{9D8B030D-6E8A-4147-A177-3AD203B41FA5}">
                      <a16:colId xmlns:a16="http://schemas.microsoft.com/office/drawing/2014/main" val="3832509132"/>
                    </a:ext>
                  </a:extLst>
                </a:gridCol>
                <a:gridCol w="799897">
                  <a:extLst>
                    <a:ext uri="{9D8B030D-6E8A-4147-A177-3AD203B41FA5}">
                      <a16:colId xmlns:a16="http://schemas.microsoft.com/office/drawing/2014/main" val="3348427152"/>
                    </a:ext>
                  </a:extLst>
                </a:gridCol>
                <a:gridCol w="995178">
                  <a:extLst>
                    <a:ext uri="{9D8B030D-6E8A-4147-A177-3AD203B41FA5}">
                      <a16:colId xmlns:a16="http://schemas.microsoft.com/office/drawing/2014/main" val="3257250338"/>
                    </a:ext>
                  </a:extLst>
                </a:gridCol>
              </a:tblGrid>
              <a:tr h="327660">
                <a:tc>
                  <a:txBody>
                    <a:bodyPr/>
                    <a:lstStyle/>
                    <a:p>
                      <a:pPr algn="l" fontAlgn="ctr"/>
                      <a:endParaRPr lang="en-US" sz="1400" b="1" i="0" u="none" strike="noStrike">
                        <a:solidFill>
                          <a:srgbClr val="000000"/>
                        </a:solidFill>
                        <a:effectLst/>
                        <a:latin typeface="Chivo" pitchFamily="2" charset="-94"/>
                      </a:endParaRPr>
                    </a:p>
                  </a:txBody>
                  <a:tcPr marL="7620" marR="7620" marT="7620" marB="0" anchor="ctr">
                    <a:lnL>
                      <a:noFill/>
                    </a:lnL>
                    <a:lnR>
                      <a:noFill/>
                    </a:lnR>
                    <a:lnT>
                      <a:noFill/>
                    </a:lnT>
                    <a:lnB>
                      <a:noFill/>
                    </a:lnB>
                    <a:noFill/>
                  </a:tcPr>
                </a:tc>
                <a:tc gridSpan="5">
                  <a:txBody>
                    <a:bodyPr/>
                    <a:lstStyle/>
                    <a:p>
                      <a:pPr algn="ctr" fontAlgn="ctr"/>
                      <a:r>
                        <a:rPr lang="en-US" sz="1400" b="1" i="0" u="none" strike="noStrike">
                          <a:solidFill>
                            <a:srgbClr val="000000"/>
                          </a:solidFill>
                          <a:effectLst/>
                          <a:latin typeface="Chivo" pitchFamily="2" charset="-94"/>
                        </a:rPr>
                        <a:t>2023 Milletvekili Seçimleri Oy Tercihi</a:t>
                      </a:r>
                    </a:p>
                  </a:txBody>
                  <a:tcPr marL="7620" marR="7620" marT="7620"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51568545"/>
                  </a:ext>
                </a:extLst>
              </a:tr>
              <a:tr h="571500">
                <a:tc>
                  <a:txBody>
                    <a:bodyPr/>
                    <a:lstStyle/>
                    <a:p>
                      <a:pPr algn="ctr" fontAlgn="ctr"/>
                      <a:r>
                        <a:rPr lang="en-US" sz="1400" b="0" i="0" u="none" strike="noStrike">
                          <a:solidFill>
                            <a:srgbClr val="FFFFFF"/>
                          </a:solidFill>
                          <a:effectLst/>
                          <a:latin typeface="Calibri" panose="020F0502020204030204" pitchFamily="34" charset="0"/>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200" b="1" i="0" u="none" strike="noStrike">
                          <a:solidFill>
                            <a:srgbClr val="7B0046"/>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en-US" sz="1200" b="1" i="0" u="none" strike="noStrike">
                          <a:solidFill>
                            <a:srgbClr val="7B0046"/>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en-US" sz="1200" b="1" i="0" u="none" strike="noStrike">
                          <a:solidFill>
                            <a:srgbClr val="7B0046"/>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tr-TR" sz="1200" b="1" i="0" u="none" strike="noStrike" dirty="0">
                          <a:solidFill>
                            <a:srgbClr val="7B0046"/>
                          </a:solidFill>
                          <a:effectLst/>
                          <a:latin typeface="Chivo" pitchFamily="2" charset="-94"/>
                        </a:rPr>
                        <a:t>Yeşil Sol Parti</a:t>
                      </a:r>
                      <a:endParaRPr lang="en-US" sz="1200" b="1" i="0" u="none" strike="noStrike" dirty="0">
                        <a:solidFill>
                          <a:srgbClr val="7B0046"/>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tr-TR" sz="1200" b="1" i="0" u="none" strike="noStrike" dirty="0">
                          <a:solidFill>
                            <a:srgbClr val="7B0046"/>
                          </a:solidFill>
                          <a:effectLst/>
                          <a:latin typeface="Chivo" pitchFamily="2" charset="-94"/>
                        </a:rPr>
                        <a:t>İYİ Parti</a:t>
                      </a:r>
                      <a:endParaRPr lang="en-US" sz="1200" b="1" i="0" u="none" strike="noStrike" dirty="0">
                        <a:solidFill>
                          <a:srgbClr val="7B0046"/>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extLst>
                  <a:ext uri="{0D108BD9-81ED-4DB2-BD59-A6C34878D82A}">
                    <a16:rowId xmlns:a16="http://schemas.microsoft.com/office/drawing/2014/main" val="255284788"/>
                  </a:ext>
                </a:extLst>
              </a:tr>
              <a:tr h="259080">
                <a:tc>
                  <a:txBody>
                    <a:bodyPr/>
                    <a:lstStyle/>
                    <a:p>
                      <a:pPr algn="l" fontAlgn="ctr"/>
                      <a:r>
                        <a:rPr lang="en-US" sz="1200" b="1" i="0" u="none" strike="noStrike" dirty="0">
                          <a:solidFill>
                            <a:srgbClr val="FFFFFF"/>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FFFFFF"/>
                          </a:solidFill>
                          <a:effectLst/>
                          <a:latin typeface="Chivo" pitchFamily="2" charset="-94"/>
                        </a:rPr>
                        <a:t>59,1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C4677"/>
                    </a:solidFill>
                  </a:tcPr>
                </a:tc>
                <a:tc>
                  <a:txBody>
                    <a:bodyPr/>
                    <a:lstStyle/>
                    <a:p>
                      <a:pPr algn="ctr" fontAlgn="ctr"/>
                      <a:r>
                        <a:rPr lang="en-US" sz="1100" b="0" i="0" u="none" strike="noStrike">
                          <a:solidFill>
                            <a:srgbClr val="000000"/>
                          </a:solidFill>
                          <a:effectLst/>
                          <a:latin typeface="Chivo" pitchFamily="2" charset="-94"/>
                        </a:rPr>
                        <a:t>1,9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1E3"/>
                    </a:solidFill>
                  </a:tcPr>
                </a:tc>
                <a:tc>
                  <a:txBody>
                    <a:bodyPr/>
                    <a:lstStyle/>
                    <a:p>
                      <a:pPr algn="ctr" fontAlgn="ctr"/>
                      <a:r>
                        <a:rPr lang="en-US" sz="1100" b="0" i="0" u="none" strike="noStrike">
                          <a:solidFill>
                            <a:srgbClr val="000000"/>
                          </a:solidFill>
                          <a:effectLst/>
                          <a:latin typeface="Chivo" pitchFamily="2" charset="-94"/>
                        </a:rPr>
                        <a:t>1,6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2E3"/>
                    </a:solidFill>
                  </a:tcPr>
                </a:tc>
                <a:tc>
                  <a:txBody>
                    <a:bodyPr/>
                    <a:lstStyle/>
                    <a:p>
                      <a:pPr algn="ctr" fontAlgn="ctr"/>
                      <a:r>
                        <a:rPr lang="en-US" sz="1100" b="0" i="0" u="none" strike="noStrike">
                          <a:solidFill>
                            <a:srgbClr val="000000"/>
                          </a:solidFill>
                          <a:effectLst/>
                          <a:latin typeface="Chivo" pitchFamily="2" charset="-94"/>
                        </a:rPr>
                        <a:t>1,9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1E3"/>
                    </a:solidFill>
                  </a:tcPr>
                </a:tc>
                <a:tc>
                  <a:txBody>
                    <a:bodyPr/>
                    <a:lstStyle/>
                    <a:p>
                      <a:pPr algn="ctr" fontAlgn="ctr"/>
                      <a:r>
                        <a:rPr lang="en-US" sz="1100" b="0" i="0" u="none" strike="noStrike" dirty="0">
                          <a:solidFill>
                            <a:srgbClr val="000000"/>
                          </a:solidFill>
                          <a:effectLst/>
                          <a:latin typeface="Chivo" pitchFamily="2" charset="-94"/>
                        </a:rPr>
                        <a:t>2,6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DFE2"/>
                    </a:solidFill>
                  </a:tcPr>
                </a:tc>
                <a:extLst>
                  <a:ext uri="{0D108BD9-81ED-4DB2-BD59-A6C34878D82A}">
                    <a16:rowId xmlns:a16="http://schemas.microsoft.com/office/drawing/2014/main" val="2651670322"/>
                  </a:ext>
                </a:extLst>
              </a:tr>
              <a:tr h="259080">
                <a:tc>
                  <a:txBody>
                    <a:bodyPr/>
                    <a:lstStyle/>
                    <a:p>
                      <a:pPr algn="l" fontAlgn="ctr"/>
                      <a:r>
                        <a:rPr lang="en-US" sz="1200" b="1" i="0" u="none" strike="noStrike">
                          <a:solidFill>
                            <a:srgbClr val="FFFFFF"/>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4,8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D9DD"/>
                    </a:solidFill>
                  </a:tcPr>
                </a:tc>
                <a:tc>
                  <a:txBody>
                    <a:bodyPr/>
                    <a:lstStyle/>
                    <a:p>
                      <a:pPr algn="ctr" fontAlgn="ctr"/>
                      <a:r>
                        <a:rPr lang="en-US" sz="1100" b="0" i="0" u="none" strike="noStrike">
                          <a:solidFill>
                            <a:srgbClr val="FFFFFF"/>
                          </a:solidFill>
                          <a:effectLst/>
                          <a:latin typeface="Chivo" pitchFamily="2" charset="-94"/>
                        </a:rPr>
                        <a:t>72,8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A205D"/>
                    </a:solidFill>
                  </a:tcPr>
                </a:tc>
                <a:tc>
                  <a:txBody>
                    <a:bodyPr/>
                    <a:lstStyle/>
                    <a:p>
                      <a:pPr algn="ctr" fontAlgn="ctr"/>
                      <a:r>
                        <a:rPr lang="en-US" sz="1100" b="0" i="0" u="none" strike="noStrike">
                          <a:solidFill>
                            <a:srgbClr val="000000"/>
                          </a:solidFill>
                          <a:effectLst/>
                          <a:latin typeface="Chivo" pitchFamily="2" charset="-94"/>
                        </a:rPr>
                        <a:t>9,6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CCD4"/>
                    </a:solidFill>
                  </a:tcPr>
                </a:tc>
                <a:tc>
                  <a:txBody>
                    <a:bodyPr/>
                    <a:lstStyle/>
                    <a:p>
                      <a:pPr algn="ctr" fontAlgn="ctr"/>
                      <a:r>
                        <a:rPr lang="en-US" sz="1100" b="0" i="0" u="none" strike="noStrike">
                          <a:solidFill>
                            <a:srgbClr val="000000"/>
                          </a:solidFill>
                          <a:effectLst/>
                          <a:latin typeface="Chivo" pitchFamily="2" charset="-94"/>
                        </a:rPr>
                        <a:t>3,8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DCDF"/>
                    </a:solidFill>
                  </a:tcPr>
                </a:tc>
                <a:tc>
                  <a:txBody>
                    <a:bodyPr/>
                    <a:lstStyle/>
                    <a:p>
                      <a:pPr algn="ctr" fontAlgn="ctr"/>
                      <a:r>
                        <a:rPr lang="en-US" sz="1100" b="0" i="0" u="none" strike="noStrike">
                          <a:solidFill>
                            <a:srgbClr val="000000"/>
                          </a:solidFill>
                          <a:effectLst/>
                          <a:latin typeface="Chivo" pitchFamily="2" charset="-94"/>
                        </a:rPr>
                        <a:t>25,8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A0B6"/>
                    </a:solidFill>
                  </a:tcPr>
                </a:tc>
                <a:extLst>
                  <a:ext uri="{0D108BD9-81ED-4DB2-BD59-A6C34878D82A}">
                    <a16:rowId xmlns:a16="http://schemas.microsoft.com/office/drawing/2014/main" val="2217305355"/>
                  </a:ext>
                </a:extLst>
              </a:tr>
              <a:tr h="259080">
                <a:tc>
                  <a:txBody>
                    <a:bodyPr/>
                    <a:lstStyle/>
                    <a:p>
                      <a:pPr algn="l" fontAlgn="ctr"/>
                      <a:r>
                        <a:rPr lang="en-US" sz="1200" b="1" i="0" u="none" strike="noStrike">
                          <a:solidFill>
                            <a:srgbClr val="FFFFFF"/>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5"/>
                    </a:solidFill>
                  </a:tcPr>
                </a:tc>
                <a:tc>
                  <a:txBody>
                    <a:bodyPr/>
                    <a:lstStyle/>
                    <a:p>
                      <a:pPr algn="ctr" fontAlgn="ctr"/>
                      <a:r>
                        <a:rPr lang="en-US" sz="1100" b="0" i="0" u="none" strike="noStrike">
                          <a:solidFill>
                            <a:srgbClr val="000000"/>
                          </a:solidFill>
                          <a:effectLst/>
                          <a:latin typeface="Chivo" pitchFamily="2" charset="-94"/>
                        </a:rPr>
                        <a:t>0,5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FFFFFF"/>
                          </a:solidFill>
                          <a:effectLst/>
                          <a:latin typeface="Chivo" pitchFamily="2" charset="-94"/>
                        </a:rPr>
                        <a:t>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386D"/>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2E3"/>
                    </a:solidFill>
                  </a:tcPr>
                </a:tc>
                <a:extLst>
                  <a:ext uri="{0D108BD9-81ED-4DB2-BD59-A6C34878D82A}">
                    <a16:rowId xmlns:a16="http://schemas.microsoft.com/office/drawing/2014/main" val="328209661"/>
                  </a:ext>
                </a:extLst>
              </a:tr>
              <a:tr h="259080">
                <a:tc>
                  <a:txBody>
                    <a:bodyPr/>
                    <a:lstStyle/>
                    <a:p>
                      <a:pPr algn="l" fontAlgn="ctr"/>
                      <a:r>
                        <a:rPr lang="en-US" sz="1200" b="1" i="0" u="none" strike="noStrike">
                          <a:solidFill>
                            <a:srgbClr val="FFFFFF"/>
                          </a:solidFill>
                          <a:effectLst/>
                          <a:latin typeface="Chivo" pitchFamily="2" charset="-94"/>
                        </a:rPr>
                        <a:t>İYİ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0,5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24,2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A5B9"/>
                    </a:solidFill>
                  </a:tcPr>
                </a:tc>
                <a:extLst>
                  <a:ext uri="{0D108BD9-81ED-4DB2-BD59-A6C34878D82A}">
                    <a16:rowId xmlns:a16="http://schemas.microsoft.com/office/drawing/2014/main" val="1065260159"/>
                  </a:ext>
                </a:extLst>
              </a:tr>
              <a:tr h="259080">
                <a:tc>
                  <a:txBody>
                    <a:bodyPr/>
                    <a:lstStyle/>
                    <a:p>
                      <a:pPr algn="l" fontAlgn="ctr"/>
                      <a:r>
                        <a:rPr lang="en-US" sz="1200" b="1" i="0" u="none" strike="noStrike">
                          <a:solidFill>
                            <a:srgbClr val="FFFFFF"/>
                          </a:solidFill>
                          <a:effectLst/>
                          <a:latin typeface="Chivo" pitchFamily="2" charset="-94"/>
                        </a:rPr>
                        <a:t>DEM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3,7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DCDF"/>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FFFFFF"/>
                          </a:solidFill>
                          <a:effectLst/>
                          <a:latin typeface="Chivo" pitchFamily="2" charset="-94"/>
                        </a:rPr>
                        <a:t>84,5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3307388519"/>
                  </a:ext>
                </a:extLst>
              </a:tr>
              <a:tr h="259080">
                <a:tc>
                  <a:txBody>
                    <a:bodyPr/>
                    <a:lstStyle/>
                    <a:p>
                      <a:pPr algn="l" fontAlgn="ctr"/>
                      <a:r>
                        <a:rPr lang="en-US" sz="1200" b="1" i="0" u="none" strike="noStrike">
                          <a:solidFill>
                            <a:srgbClr val="FFFFFF"/>
                          </a:solidFill>
                          <a:effectLst/>
                          <a:latin typeface="Chivo" pitchFamily="2" charset="-94"/>
                        </a:rPr>
                        <a:t>Yeniden Refah</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5"/>
                    </a:solidFill>
                  </a:tcPr>
                </a:tc>
                <a:tc>
                  <a:txBody>
                    <a:bodyPr/>
                    <a:lstStyle/>
                    <a:p>
                      <a:pPr algn="ctr" fontAlgn="ctr"/>
                      <a:r>
                        <a:rPr lang="en-US" sz="1100" b="0" i="0" u="none" strike="noStrike">
                          <a:solidFill>
                            <a:srgbClr val="000000"/>
                          </a:solidFill>
                          <a:effectLst/>
                          <a:latin typeface="Chivo" pitchFamily="2" charset="-94"/>
                        </a:rPr>
                        <a:t>0,9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5"/>
                    </a:solidFill>
                  </a:tcPr>
                </a:tc>
                <a:tc>
                  <a:txBody>
                    <a:bodyPr/>
                    <a:lstStyle/>
                    <a:p>
                      <a:pPr algn="ctr" fontAlgn="ctr"/>
                      <a:r>
                        <a:rPr lang="en-US" sz="1100" b="0" i="0" u="none" strike="noStrike">
                          <a:solidFill>
                            <a:srgbClr val="000000"/>
                          </a:solidFill>
                          <a:effectLst/>
                          <a:latin typeface="Chivo" pitchFamily="2" charset="-94"/>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extLst>
                  <a:ext uri="{0D108BD9-81ED-4DB2-BD59-A6C34878D82A}">
                    <a16:rowId xmlns:a16="http://schemas.microsoft.com/office/drawing/2014/main" val="2059626721"/>
                  </a:ext>
                </a:extLst>
              </a:tr>
              <a:tr h="259080">
                <a:tc>
                  <a:txBody>
                    <a:bodyPr/>
                    <a:lstStyle/>
                    <a:p>
                      <a:pPr algn="l" fontAlgn="ctr"/>
                      <a:r>
                        <a:rPr lang="en-US" sz="1200" b="1" i="0" u="none" strike="noStrike">
                          <a:solidFill>
                            <a:srgbClr val="FFFFFF"/>
                          </a:solidFill>
                          <a:effectLst/>
                          <a:latin typeface="Chivo" pitchFamily="2" charset="-94"/>
                        </a:rPr>
                        <a:t>Zafer Partisi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000000"/>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DBDE"/>
                    </a:solidFill>
                  </a:tcPr>
                </a:tc>
                <a:tc>
                  <a:txBody>
                    <a:bodyPr/>
                    <a:lstStyle/>
                    <a:p>
                      <a:pPr algn="ctr" fontAlgn="ctr"/>
                      <a:r>
                        <a:rPr lang="en-US" sz="1100" b="0" i="0" u="none" strike="noStrike">
                          <a:solidFill>
                            <a:srgbClr val="000000"/>
                          </a:solidFill>
                          <a:effectLst/>
                          <a:latin typeface="Chivo" pitchFamily="2" charset="-94"/>
                        </a:rPr>
                        <a:t>1,1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4"/>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8,3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D0D7"/>
                    </a:solidFill>
                  </a:tcPr>
                </a:tc>
                <a:extLst>
                  <a:ext uri="{0D108BD9-81ED-4DB2-BD59-A6C34878D82A}">
                    <a16:rowId xmlns:a16="http://schemas.microsoft.com/office/drawing/2014/main" val="1144783723"/>
                  </a:ext>
                </a:extLst>
              </a:tr>
              <a:tr h="259080">
                <a:tc>
                  <a:txBody>
                    <a:bodyPr/>
                    <a:lstStyle/>
                    <a:p>
                      <a:pPr algn="l" fontAlgn="ctr"/>
                      <a:r>
                        <a:rPr lang="en-US" sz="1200" b="1" i="0" u="none" strike="noStrike">
                          <a:solidFill>
                            <a:srgbClr val="FFFFFF"/>
                          </a:solidFill>
                          <a:effectLst/>
                          <a:latin typeface="Chivo" pitchFamily="2" charset="-94"/>
                        </a:rPr>
                        <a:t>Anahtar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000000"/>
                          </a:solidFill>
                          <a:effectLst/>
                          <a:latin typeface="Chivo" pitchFamily="2" charset="-94"/>
                        </a:rPr>
                        <a:t>0,6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5"/>
                    </a:solidFill>
                  </a:tcPr>
                </a:tc>
                <a:tc>
                  <a:txBody>
                    <a:bodyPr/>
                    <a:lstStyle/>
                    <a:p>
                      <a:pPr algn="ctr" fontAlgn="ctr"/>
                      <a:r>
                        <a:rPr lang="en-US" sz="1100" b="0" i="0" u="none" strike="noStrike">
                          <a:solidFill>
                            <a:srgbClr val="000000"/>
                          </a:solidFill>
                          <a:effectLst/>
                          <a:latin typeface="Chivo" pitchFamily="2" charset="-94"/>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DEE1"/>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D8DC"/>
                    </a:solidFill>
                  </a:tcPr>
                </a:tc>
                <a:extLst>
                  <a:ext uri="{0D108BD9-81ED-4DB2-BD59-A6C34878D82A}">
                    <a16:rowId xmlns:a16="http://schemas.microsoft.com/office/drawing/2014/main" val="3258635384"/>
                  </a:ext>
                </a:extLst>
              </a:tr>
              <a:tr h="259080">
                <a:tc>
                  <a:txBody>
                    <a:bodyPr/>
                    <a:lstStyle/>
                    <a:p>
                      <a:pPr algn="l" fontAlgn="ctr"/>
                      <a:r>
                        <a:rPr lang="en-US" sz="1200" b="1" i="0" u="none" strike="noStrike">
                          <a:solidFill>
                            <a:srgbClr val="FFFFFF"/>
                          </a:solidFill>
                          <a:effectLst/>
                          <a:latin typeface="Chivo" pitchFamily="2" charset="-94"/>
                        </a:rPr>
                        <a:t>Diğer</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5"/>
                    </a:solidFill>
                  </a:tcPr>
                </a:tc>
                <a:tc>
                  <a:txBody>
                    <a:bodyPr/>
                    <a:lstStyle/>
                    <a:p>
                      <a:pPr algn="ctr" fontAlgn="ctr"/>
                      <a:r>
                        <a:rPr lang="en-US" sz="1100" b="0" i="0" u="none" strike="noStrike">
                          <a:solidFill>
                            <a:srgbClr val="000000"/>
                          </a:solidFill>
                          <a:effectLst/>
                          <a:latin typeface="Chivo" pitchFamily="2" charset="-94"/>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tc>
                  <a:txBody>
                    <a:bodyPr/>
                    <a:lstStyle/>
                    <a:p>
                      <a:pPr algn="ctr"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tc>
                  <a:txBody>
                    <a:bodyPr/>
                    <a:lstStyle/>
                    <a:p>
                      <a:pPr algn="ctr" fontAlgn="ctr"/>
                      <a:r>
                        <a:rPr lang="en-US" sz="1100" b="0" i="0" u="none" strike="noStrike">
                          <a:solidFill>
                            <a:srgbClr val="000000"/>
                          </a:solidFill>
                          <a:effectLst/>
                          <a:latin typeface="Chivo" pitchFamily="2" charset="-94"/>
                        </a:rPr>
                        <a:t>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0E2"/>
                    </a:solidFill>
                  </a:tcPr>
                </a:tc>
                <a:tc>
                  <a:txBody>
                    <a:bodyPr/>
                    <a:lstStyle/>
                    <a:p>
                      <a:pPr algn="ctr" fontAlgn="ctr"/>
                      <a:r>
                        <a:rPr lang="en-US" sz="1100" b="0" i="0" u="none" strike="noStrike">
                          <a:solidFill>
                            <a:srgbClr val="000000"/>
                          </a:solidFill>
                          <a:effectLst/>
                          <a:latin typeface="Chivo" pitchFamily="2" charset="-94"/>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2E4"/>
                    </a:solidFill>
                  </a:tcPr>
                </a:tc>
                <a:extLst>
                  <a:ext uri="{0D108BD9-81ED-4DB2-BD59-A6C34878D82A}">
                    <a16:rowId xmlns:a16="http://schemas.microsoft.com/office/drawing/2014/main" val="3202289861"/>
                  </a:ext>
                </a:extLst>
              </a:tr>
              <a:tr h="259080">
                <a:tc>
                  <a:txBody>
                    <a:bodyPr/>
                    <a:lstStyle/>
                    <a:p>
                      <a:pPr algn="l" fontAlgn="ctr"/>
                      <a:r>
                        <a:rPr lang="en-US" sz="1200" b="1" i="0" u="none" strike="noStrike">
                          <a:solidFill>
                            <a:srgbClr val="FFFFFF"/>
                          </a:solidFill>
                          <a:effectLst/>
                          <a:latin typeface="Chivo" pitchFamily="2" charset="-94"/>
                        </a:rPr>
                        <a:t>Oy kullanmayacağım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17,1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2B8C6"/>
                    </a:solidFill>
                  </a:tcPr>
                </a:tc>
                <a:tc>
                  <a:txBody>
                    <a:bodyPr/>
                    <a:lstStyle/>
                    <a:p>
                      <a:pPr algn="ctr" fontAlgn="ctr"/>
                      <a:r>
                        <a:rPr lang="en-US" sz="1100" b="0" i="0" u="none" strike="noStrike">
                          <a:solidFill>
                            <a:srgbClr val="000000"/>
                          </a:solidFill>
                          <a:effectLst/>
                          <a:latin typeface="Chivo" pitchFamily="2" charset="-94"/>
                        </a:rPr>
                        <a:t>6,9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D4D9"/>
                    </a:solidFill>
                  </a:tcPr>
                </a:tc>
                <a:tc>
                  <a:txBody>
                    <a:bodyPr/>
                    <a:lstStyle/>
                    <a:p>
                      <a:pPr algn="ctr" fontAlgn="ctr"/>
                      <a:r>
                        <a:rPr lang="en-US" sz="1100" b="0" i="0" u="none" strike="noStrike">
                          <a:solidFill>
                            <a:srgbClr val="000000"/>
                          </a:solidFill>
                          <a:effectLst/>
                          <a:latin typeface="Chivo" pitchFamily="2" charset="-94"/>
                        </a:rPr>
                        <a:t>10,9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AC9D2"/>
                    </a:solidFill>
                  </a:tcPr>
                </a:tc>
                <a:tc>
                  <a:txBody>
                    <a:bodyPr/>
                    <a:lstStyle/>
                    <a:p>
                      <a:pPr algn="ctr" fontAlgn="ctr"/>
                      <a:r>
                        <a:rPr lang="en-US" sz="1100" b="0" i="0" u="none" strike="noStrike">
                          <a:solidFill>
                            <a:srgbClr val="000000"/>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DBDE"/>
                    </a:solidFill>
                  </a:tcPr>
                </a:tc>
                <a:tc>
                  <a:txBody>
                    <a:bodyPr/>
                    <a:lstStyle/>
                    <a:p>
                      <a:pPr algn="ctr" fontAlgn="ctr"/>
                      <a:r>
                        <a:rPr lang="en-US" sz="1100" b="0" i="0" u="none" strike="noStrike">
                          <a:solidFill>
                            <a:srgbClr val="000000"/>
                          </a:solidFill>
                          <a:effectLst/>
                          <a:latin typeface="Chivo" pitchFamily="2" charset="-94"/>
                        </a:rPr>
                        <a:t>16,4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3BAC7"/>
                    </a:solidFill>
                  </a:tcPr>
                </a:tc>
                <a:extLst>
                  <a:ext uri="{0D108BD9-81ED-4DB2-BD59-A6C34878D82A}">
                    <a16:rowId xmlns:a16="http://schemas.microsoft.com/office/drawing/2014/main" val="1071864369"/>
                  </a:ext>
                </a:extLst>
              </a:tr>
              <a:tr h="259080">
                <a:tc>
                  <a:txBody>
                    <a:bodyPr/>
                    <a:lstStyle/>
                    <a:p>
                      <a:pPr algn="l" fontAlgn="ctr"/>
                      <a:r>
                        <a:rPr lang="en-US" sz="1200" b="1" i="0" u="none" strike="noStrike">
                          <a:solidFill>
                            <a:srgbClr val="FFFFFF"/>
                          </a:solidFill>
                          <a:effectLst/>
                          <a:latin typeface="Chivo" pitchFamily="2" charset="-94"/>
                        </a:rPr>
                        <a:t>Kararsız</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14,8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5BECA"/>
                    </a:solidFill>
                  </a:tcPr>
                </a:tc>
                <a:tc>
                  <a:txBody>
                    <a:bodyPr/>
                    <a:lstStyle/>
                    <a:p>
                      <a:pPr algn="ctr"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D3D9"/>
                    </a:solidFill>
                  </a:tcPr>
                </a:tc>
                <a:tc>
                  <a:txBody>
                    <a:bodyPr/>
                    <a:lstStyle/>
                    <a:p>
                      <a:pPr algn="ctr" fontAlgn="ctr"/>
                      <a:r>
                        <a:rPr lang="en-US" sz="1100" b="0" i="0" u="none" strike="noStrike">
                          <a:solidFill>
                            <a:srgbClr val="000000"/>
                          </a:solidFill>
                          <a:effectLst/>
                          <a:latin typeface="Chivo" pitchFamily="2" charset="-94"/>
                        </a:rPr>
                        <a:t>7,3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D3D9"/>
                    </a:solidFill>
                  </a:tcPr>
                </a:tc>
                <a:tc>
                  <a:txBody>
                    <a:bodyPr/>
                    <a:lstStyle/>
                    <a:p>
                      <a:pPr algn="ctr" fontAlgn="ctr"/>
                      <a:r>
                        <a:rPr lang="en-US" sz="1100" b="0" i="0" u="none" strike="noStrike">
                          <a:solidFill>
                            <a:srgbClr val="000000"/>
                          </a:solidFill>
                          <a:effectLst/>
                          <a:latin typeface="Chivo" pitchFamily="2" charset="-94"/>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1E2"/>
                    </a:solidFill>
                  </a:tcPr>
                </a:tc>
                <a:tc>
                  <a:txBody>
                    <a:bodyPr/>
                    <a:lstStyle/>
                    <a:p>
                      <a:pPr algn="ctr" fontAlgn="ctr"/>
                      <a:r>
                        <a:rPr lang="en-US" sz="1100" b="0" i="0" u="none" strike="noStrike">
                          <a:solidFill>
                            <a:srgbClr val="000000"/>
                          </a:solidFill>
                          <a:effectLst/>
                          <a:latin typeface="Chivo" pitchFamily="2" charset="-94"/>
                        </a:rPr>
                        <a:t>12,9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C3CE"/>
                    </a:solidFill>
                  </a:tcPr>
                </a:tc>
                <a:extLst>
                  <a:ext uri="{0D108BD9-81ED-4DB2-BD59-A6C34878D82A}">
                    <a16:rowId xmlns:a16="http://schemas.microsoft.com/office/drawing/2014/main" val="1148954494"/>
                  </a:ext>
                </a:extLst>
              </a:tr>
              <a:tr h="236220">
                <a:tc>
                  <a:txBody>
                    <a:bodyPr/>
                    <a:lstStyle/>
                    <a:p>
                      <a:pPr algn="l" fontAlgn="ctr"/>
                      <a:r>
                        <a:rPr lang="en-US" sz="1200" b="1" i="0" u="none" strike="noStrike">
                          <a:solidFill>
                            <a:srgbClr val="FFFFFF"/>
                          </a:solidFill>
                          <a:effectLst/>
                          <a:latin typeface="Chivo" pitchFamily="2" charset="-94"/>
                        </a:rPr>
                        <a:t>Toplam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219974376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38"/>
          <p:cNvPicPr preferRelativeResize="0"/>
          <p:nvPr/>
        </p:nvPicPr>
        <p:blipFill rotWithShape="1">
          <a:blip r:embed="rId3">
            <a:alphaModFix/>
          </a:blip>
          <a:srcRect/>
          <a:stretch/>
        </p:blipFill>
        <p:spPr>
          <a:xfrm>
            <a:off x="0" y="0"/>
            <a:ext cx="7589525" cy="107343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07</a:t>
            </a:r>
            <a:endParaRPr sz="1600" b="0" i="0" u="none" strike="noStrike" cap="none">
              <a:solidFill>
                <a:schemeClr val="lt1"/>
              </a:solidFill>
              <a:latin typeface="Chivo Black"/>
              <a:ea typeface="Chivo Black"/>
              <a:cs typeface="Chivo Black"/>
              <a:sym typeface="Chivo Black"/>
            </a:endParaRPr>
          </a:p>
        </p:txBody>
      </p:sp>
      <p:sp>
        <p:nvSpPr>
          <p:cNvPr id="463" name="Google Shape;463;p39"/>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4" name="Google Shape;464;p39"/>
          <p:cNvGrpSpPr/>
          <p:nvPr/>
        </p:nvGrpSpPr>
        <p:grpSpPr>
          <a:xfrm>
            <a:off x="260650" y="57150"/>
            <a:ext cx="6806500" cy="431100"/>
            <a:chOff x="260650" y="57150"/>
            <a:chExt cx="6806500" cy="431100"/>
          </a:xfrm>
        </p:grpSpPr>
        <p:cxnSp>
          <p:nvCxnSpPr>
            <p:cNvPr id="465" name="Google Shape;465;p3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66" name="Google Shape;466;p39"/>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SİYASETÇİLERİN BAŞARI PUANI</a:t>
              </a:r>
              <a:endParaRPr sz="1600" b="0" i="0" u="none" strike="noStrike" cap="none">
                <a:solidFill>
                  <a:schemeClr val="lt1"/>
                </a:solidFill>
                <a:latin typeface="Chivo Black"/>
                <a:ea typeface="Chivo Black"/>
                <a:cs typeface="Chivo Black"/>
                <a:sym typeface="Chivo Black"/>
              </a:endParaRPr>
            </a:p>
          </p:txBody>
        </p:sp>
      </p:grpSp>
      <p:cxnSp>
        <p:nvCxnSpPr>
          <p:cNvPr id="467" name="Google Shape;467;p39"/>
          <p:cNvCxnSpPr/>
          <p:nvPr/>
        </p:nvCxnSpPr>
        <p:spPr>
          <a:xfrm>
            <a:off x="263175" y="6136075"/>
            <a:ext cx="7092900" cy="0"/>
          </a:xfrm>
          <a:prstGeom prst="straightConnector1">
            <a:avLst/>
          </a:prstGeom>
          <a:noFill/>
          <a:ln w="9525" cap="flat" cmpd="sng">
            <a:solidFill>
              <a:srgbClr val="7B0046"/>
            </a:solidFill>
            <a:prstDash val="solid"/>
            <a:round/>
            <a:headEnd type="none" w="sm" len="sm"/>
            <a:tailEnd type="none" w="sm" len="sm"/>
          </a:ln>
        </p:spPr>
      </p:cxnSp>
      <p:sp>
        <p:nvSpPr>
          <p:cNvPr id="468" name="Google Shape;468;p39"/>
          <p:cNvSpPr txBox="1"/>
          <p:nvPr/>
        </p:nvSpPr>
        <p:spPr>
          <a:xfrm>
            <a:off x="3938675" y="6605075"/>
            <a:ext cx="341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grpSp>
        <p:nvGrpSpPr>
          <p:cNvPr id="469" name="Google Shape;469;p39"/>
          <p:cNvGrpSpPr/>
          <p:nvPr/>
        </p:nvGrpSpPr>
        <p:grpSpPr>
          <a:xfrm>
            <a:off x="0" y="10185450"/>
            <a:ext cx="7601575" cy="545400"/>
            <a:chOff x="0" y="10185450"/>
            <a:chExt cx="7601575" cy="545400"/>
          </a:xfrm>
        </p:grpSpPr>
        <p:sp>
          <p:nvSpPr>
            <p:cNvPr id="470" name="Google Shape;470;p39"/>
            <p:cNvSpPr/>
            <p:nvPr/>
          </p:nvSpPr>
          <p:spPr>
            <a:xfrm>
              <a:off x="0" y="101854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1" name="Google Shape;471;p39"/>
            <p:cNvPicPr preferRelativeResize="0"/>
            <p:nvPr/>
          </p:nvPicPr>
          <p:blipFill rotWithShape="1">
            <a:blip r:embed="rId3">
              <a:alphaModFix/>
            </a:blip>
            <a:srcRect/>
            <a:stretch/>
          </p:blipFill>
          <p:spPr>
            <a:xfrm>
              <a:off x="7056175" y="10185450"/>
              <a:ext cx="545400" cy="545400"/>
            </a:xfrm>
            <a:prstGeom prst="rect">
              <a:avLst/>
            </a:prstGeom>
            <a:noFill/>
            <a:ln>
              <a:noFill/>
            </a:ln>
          </p:spPr>
        </p:pic>
      </p:grpSp>
      <p:graphicFrame>
        <p:nvGraphicFramePr>
          <p:cNvPr id="472" name="Google Shape;472;p39"/>
          <p:cNvGraphicFramePr/>
          <p:nvPr/>
        </p:nvGraphicFramePr>
        <p:xfrm>
          <a:off x="263175" y="1059908"/>
          <a:ext cx="7092900" cy="736575"/>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736575">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dk1"/>
                          </a:solidFill>
                          <a:latin typeface="Chivo"/>
                          <a:ea typeface="Chivo"/>
                          <a:cs typeface="Chivo"/>
                          <a:sym typeface="Chivo"/>
                        </a:rPr>
                        <a:t>Sayacağım siyasetçileri 1-10 arası ne kadar başarılı buluyorsunuz? </a:t>
                      </a:r>
                      <a:endParaRPr sz="1200" b="1" u="none" strike="noStrike" cap="none">
                        <a:solidFill>
                          <a:schemeClr val="dk1"/>
                        </a:solidFill>
                        <a:latin typeface="Chivo"/>
                        <a:ea typeface="Chivo"/>
                        <a:cs typeface="Chivo"/>
                        <a:sym typeface="Chivo"/>
                      </a:endParaRPr>
                    </a:p>
                    <a:p>
                      <a:pPr marL="0" marR="0" lvl="0" indent="0" algn="l" rtl="0">
                        <a:lnSpc>
                          <a:spcPct val="100000"/>
                        </a:lnSpc>
                        <a:spcBef>
                          <a:spcPts val="1000"/>
                        </a:spcBef>
                        <a:spcAft>
                          <a:spcPts val="0"/>
                        </a:spcAft>
                        <a:buClr>
                          <a:srgbClr val="000000"/>
                        </a:buClr>
                        <a:buSzPts val="1200"/>
                        <a:buFont typeface="Arial"/>
                        <a:buNone/>
                      </a:pPr>
                      <a:r>
                        <a:rPr lang="en" sz="1200" u="none" strike="noStrike" cap="none">
                          <a:solidFill>
                            <a:schemeClr val="dk1"/>
                          </a:solidFill>
                          <a:latin typeface="Roboto"/>
                          <a:ea typeface="Roboto"/>
                          <a:cs typeface="Roboto"/>
                          <a:sym typeface="Roboto"/>
                        </a:rPr>
                        <a:t>(</a:t>
                      </a:r>
                      <a:r>
                        <a:rPr lang="en" sz="1200" i="1" u="none" strike="noStrike" cap="none">
                          <a:solidFill>
                            <a:schemeClr val="dk1"/>
                          </a:solidFill>
                          <a:latin typeface="Roboto"/>
                          <a:ea typeface="Roboto"/>
                          <a:cs typeface="Roboto"/>
                          <a:sym typeface="Roboto"/>
                        </a:rPr>
                        <a:t>1=Çok başarısız, 10=Çok başarılı)</a:t>
                      </a:r>
                      <a:endParaRPr sz="900" b="1" u="none" strike="noStrike" cap="none">
                        <a:solidFill>
                          <a:schemeClr val="dk1"/>
                        </a:solidFill>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73" name="Google Shape;473;p39"/>
          <p:cNvSpPr txBox="1"/>
          <p:nvPr/>
        </p:nvSpPr>
        <p:spPr>
          <a:xfrm>
            <a:off x="284276" y="102612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4">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sp>
        <p:nvSpPr>
          <p:cNvPr id="474" name="Google Shape;474;p3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29</a:t>
            </a:fld>
            <a:endParaRPr sz="1700">
              <a:solidFill>
                <a:schemeClr val="lt1"/>
              </a:solidFill>
              <a:latin typeface="Chivo"/>
              <a:ea typeface="Chivo"/>
              <a:cs typeface="Chivo"/>
              <a:sym typeface="Chivo"/>
            </a:endParaRPr>
          </a:p>
        </p:txBody>
      </p:sp>
      <p:sp>
        <p:nvSpPr>
          <p:cNvPr id="475" name="Google Shape;475;p39"/>
          <p:cNvSpPr txBox="1"/>
          <p:nvPr/>
        </p:nvSpPr>
        <p:spPr>
          <a:xfrm>
            <a:off x="284275" y="6349513"/>
            <a:ext cx="3405900" cy="2646848"/>
          </a:xfrm>
          <a:prstGeom prst="rect">
            <a:avLst/>
          </a:prstGeom>
          <a:noFill/>
          <a:ln>
            <a:noFill/>
          </a:ln>
        </p:spPr>
        <p:txBody>
          <a:bodyPr spcFirstLastPara="1" wrap="square" lIns="91425" tIns="91425" rIns="91425" bIns="91425" anchor="t" anchorCtr="0">
            <a:spAutoFit/>
          </a:bodyPr>
          <a:lstStyle/>
          <a:p>
            <a:pPr algn="just" rtl="0"/>
            <a:r>
              <a:rPr lang="en-US" sz="1400" b="1" i="0" u="none" strike="noStrike" dirty="0" err="1">
                <a:solidFill>
                  <a:srgbClr val="000000"/>
                </a:solidFill>
                <a:effectLst/>
                <a:latin typeface="Arial" panose="020B0604020202020204" pitchFamily="34" charset="0"/>
              </a:rPr>
              <a:t>L</a:t>
            </a:r>
            <a:r>
              <a:rPr lang="en-US" sz="1300" b="1" i="0" u="none" strike="noStrike" dirty="0" err="1">
                <a:solidFill>
                  <a:srgbClr val="000000"/>
                </a:solidFill>
                <a:effectLst/>
                <a:latin typeface="Roboto" panose="02000000000000000000" pitchFamily="2" charset="0"/>
              </a:rPr>
              <a:t>istenin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başında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ay da Mansur </a:t>
            </a:r>
            <a:r>
              <a:rPr lang="en-US" sz="1300" b="1" i="0" u="none" strike="noStrike" dirty="0" err="1">
                <a:solidFill>
                  <a:srgbClr val="000000"/>
                </a:solidFill>
                <a:effectLst/>
                <a:latin typeface="Roboto" panose="02000000000000000000" pitchFamily="2" charset="0"/>
              </a:rPr>
              <a:t>Yavaş</a:t>
            </a:r>
            <a:r>
              <a:rPr lang="en-US" sz="1300" b="1" i="0" u="none" strike="noStrike" dirty="0">
                <a:solidFill>
                  <a:srgbClr val="000000"/>
                </a:solidFill>
                <a:effectLst/>
                <a:latin typeface="Roboto" panose="02000000000000000000" pitchFamily="2" charset="0"/>
              </a:rPr>
              <a:t> 5</a:t>
            </a:r>
            <a:r>
              <a:rPr lang="tr-TR" sz="1300" b="1" i="0" u="none" strike="noStrike" dirty="0">
                <a:solidFill>
                  <a:srgbClr val="000000"/>
                </a:solidFill>
                <a:effectLst/>
                <a:latin typeface="Roboto" panose="02000000000000000000" pitchFamily="2" charset="0"/>
              </a:rPr>
              <a:t>,</a:t>
            </a:r>
            <a:r>
              <a:rPr lang="en-US" sz="1300" b="1" i="0" u="none" strike="noStrike" dirty="0">
                <a:solidFill>
                  <a:srgbClr val="000000"/>
                </a:solidFill>
                <a:effectLst/>
                <a:latin typeface="Roboto" panose="02000000000000000000" pitchFamily="2" charset="0"/>
              </a:rPr>
              <a:t>4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alıyor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Yavaş’ı</a:t>
            </a:r>
            <a:r>
              <a:rPr lang="en-US" sz="1300" b="1" i="0" u="none" strike="noStrike" dirty="0">
                <a:solidFill>
                  <a:srgbClr val="000000"/>
                </a:solidFill>
                <a:effectLst/>
                <a:latin typeface="Roboto" panose="02000000000000000000" pitchFamily="2" charset="0"/>
              </a:rPr>
              <a:t> 4</a:t>
            </a:r>
            <a:r>
              <a:rPr lang="tr-TR" sz="1300" b="1" i="0" u="none" strike="noStrike" dirty="0">
                <a:solidFill>
                  <a:srgbClr val="000000"/>
                </a:solidFill>
                <a:effectLst/>
                <a:latin typeface="Roboto" panose="02000000000000000000" pitchFamily="2" charset="0"/>
              </a:rPr>
              <a:t>,</a:t>
            </a:r>
            <a:r>
              <a:rPr lang="en-US" sz="1300" b="1" i="0" u="none" strike="noStrike" dirty="0">
                <a:solidFill>
                  <a:srgbClr val="000000"/>
                </a:solidFill>
                <a:effectLst/>
                <a:latin typeface="Roboto" panose="02000000000000000000" pitchFamily="2" charset="0"/>
              </a:rPr>
              <a:t>8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Ekrem </a:t>
            </a:r>
            <a:r>
              <a:rPr lang="en-US" sz="1300" b="1" i="0" u="none" strike="noStrike" dirty="0" err="1">
                <a:solidFill>
                  <a:srgbClr val="000000"/>
                </a:solidFill>
                <a:effectLst/>
                <a:latin typeface="Roboto" panose="02000000000000000000" pitchFamily="2" charset="0"/>
              </a:rPr>
              <a:t>İmamoğlu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4</a:t>
            </a:r>
            <a:r>
              <a:rPr lang="tr-TR" sz="1300" b="1" i="0" u="none" strike="noStrike" dirty="0">
                <a:solidFill>
                  <a:srgbClr val="000000"/>
                </a:solidFill>
                <a:effectLst/>
                <a:latin typeface="Roboto" panose="02000000000000000000" pitchFamily="2" charset="0"/>
              </a:rPr>
              <a:t>,</a:t>
            </a:r>
            <a:r>
              <a:rPr lang="en-US" sz="1300" b="1" i="0" u="none" strike="noStrike" dirty="0">
                <a:solidFill>
                  <a:srgbClr val="000000"/>
                </a:solidFill>
                <a:effectLst/>
                <a:latin typeface="Roboto" panose="02000000000000000000" pitchFamily="2" charset="0"/>
              </a:rPr>
              <a:t>7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Cumhurbaşkanı</a:t>
            </a:r>
            <a:r>
              <a:rPr lang="en-US" sz="1300" b="1" i="0" u="none" strike="noStrike" dirty="0">
                <a:solidFill>
                  <a:srgbClr val="000000"/>
                </a:solidFill>
                <a:effectLst/>
                <a:latin typeface="Roboto" panose="02000000000000000000" pitchFamily="2" charset="0"/>
              </a:rPr>
              <a:t> Erdoğan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aylarda</a:t>
            </a:r>
            <a:r>
              <a:rPr lang="en-US" sz="1300" b="0" i="0" u="none" strike="noStrike" dirty="0">
                <a:solidFill>
                  <a:srgbClr val="000000"/>
                </a:solidFill>
                <a:effectLst/>
                <a:latin typeface="Roboto" panose="02000000000000000000" pitchFamily="2" charset="0"/>
              </a:rPr>
              <a:t> Abdullah </a:t>
            </a:r>
            <a:r>
              <a:rPr lang="en-US" sz="1300" b="0" i="0" u="none" strike="noStrike" dirty="0" err="1">
                <a:solidFill>
                  <a:srgbClr val="000000"/>
                </a:solidFill>
                <a:effectLst/>
                <a:latin typeface="Roboto" panose="02000000000000000000" pitchFamily="2" charset="0"/>
              </a:rPr>
              <a:t>Öcalan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çıkışı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gündeme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oturan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Devlet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Bahçel</a:t>
            </a:r>
            <a:r>
              <a:rPr lang="tr-TR" sz="1300" dirty="0">
                <a:latin typeface="Roboto" panose="02000000000000000000" pitchFamily="2" charset="0"/>
              </a:rPr>
              <a:t>’den sonra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şekilde</a:t>
            </a:r>
            <a:r>
              <a:rPr lang="en-US" sz="1300" b="0" i="0" u="none" strike="noStrike" dirty="0">
                <a:solidFill>
                  <a:srgbClr val="000000"/>
                </a:solidFill>
                <a:effectLst/>
                <a:latin typeface="Roboto" panose="02000000000000000000" pitchFamily="2" charset="0"/>
              </a:rPr>
              <a:t> 3</a:t>
            </a:r>
            <a:r>
              <a:rPr lang="tr-TR" sz="1300" b="0" i="0" u="none" strike="noStrike" dirty="0">
                <a:solidFill>
                  <a:srgbClr val="000000"/>
                </a:solidFill>
                <a:effectLst/>
                <a:latin typeface="Roboto" panose="02000000000000000000" pitchFamily="2" charset="0"/>
              </a:rPr>
              <a:t>,</a:t>
            </a:r>
            <a:r>
              <a:rPr lang="en-US" sz="1300" b="0" i="0" u="none" strike="noStrike" dirty="0">
                <a:solidFill>
                  <a:srgbClr val="000000"/>
                </a:solidFill>
                <a:effectLst/>
                <a:latin typeface="Roboto" panose="02000000000000000000" pitchFamily="2" charset="0"/>
              </a:rPr>
              <a:t>6. </a:t>
            </a:r>
            <a:r>
              <a:rPr lang="en-US" sz="1300" b="0" i="0" u="none" strike="noStrike" dirty="0" err="1">
                <a:solidFill>
                  <a:srgbClr val="000000"/>
                </a:solidFill>
                <a:effectLst/>
                <a:latin typeface="Roboto" panose="02000000000000000000" pitchFamily="2" charset="0"/>
              </a:rPr>
              <a:t>Birer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Fatih Erbakan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Ümit </a:t>
            </a:r>
            <a:r>
              <a:rPr lang="en-US" sz="1300" b="0" i="0" u="none" strike="noStrike" dirty="0" err="1">
                <a:solidFill>
                  <a:srgbClr val="000000"/>
                </a:solidFill>
                <a:effectLst/>
                <a:latin typeface="Roboto" panose="02000000000000000000" pitchFamily="2" charset="0"/>
              </a:rPr>
              <a:t>Özdağ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sıralanıyor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sz="1300" i="0" u="none" strike="noStrike" cap="none" dirty="0">
              <a:solidFill>
                <a:schemeClr val="tx1"/>
              </a:solidFill>
              <a:latin typeface="Roboto"/>
              <a:ea typeface="Roboto"/>
              <a:cs typeface="Roboto"/>
              <a:sym typeface="Roboto"/>
            </a:endParaRPr>
          </a:p>
        </p:txBody>
      </p:sp>
      <p:sp>
        <p:nvSpPr>
          <p:cNvPr id="476" name="Google Shape;476;p39"/>
          <p:cNvSpPr txBox="1"/>
          <p:nvPr/>
        </p:nvSpPr>
        <p:spPr>
          <a:xfrm>
            <a:off x="3938675" y="6349513"/>
            <a:ext cx="3366890" cy="143113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a:solidFill>
                  <a:srgbClr val="000000"/>
                </a:solidFill>
                <a:effectLst/>
                <a:latin typeface="Roboto" panose="02000000000000000000" pitchFamily="2" charset="0"/>
              </a:rPr>
              <a:t>Özgür Özel geçtiğimiz aylarda kısa bir süreliğine Cumhurbaşkanı Erdoğan’ın önüne geçmişti. Son aylarda ise fark Erdoğan lehine giderek açılıyor. </a:t>
            </a:r>
            <a:endParaRPr lang="en-US" sz="1600" b="0">
              <a:effectLst/>
            </a:endParaRPr>
          </a:p>
          <a:p>
            <a:br>
              <a:rPr lang="en-US" sz="1600"/>
            </a:br>
            <a:endParaRPr sz="1300" b="1" i="0" u="none" strike="noStrike" cap="none" dirty="0">
              <a:solidFill>
                <a:schemeClr val="tx1"/>
              </a:solidFill>
              <a:latin typeface="Roboto"/>
              <a:ea typeface="Roboto"/>
              <a:cs typeface="Roboto"/>
              <a:sym typeface="Roboto"/>
            </a:endParaRPr>
          </a:p>
        </p:txBody>
      </p:sp>
      <p:graphicFrame>
        <p:nvGraphicFramePr>
          <p:cNvPr id="2" name="politician_success">
            <a:extLst>
              <a:ext uri="{FF2B5EF4-FFF2-40B4-BE49-F238E27FC236}">
                <a16:creationId xmlns:a16="http://schemas.microsoft.com/office/drawing/2014/main" id="{E73EA171-1B6A-DD79-05FA-B641148FE14E}"/>
              </a:ext>
            </a:extLst>
          </p:cNvPr>
          <p:cNvGraphicFramePr/>
          <p:nvPr>
            <p:extLst>
              <p:ext uri="{D42A27DB-BD31-4B8C-83A1-F6EECF244321}">
                <p14:modId xmlns:p14="http://schemas.microsoft.com/office/powerpoint/2010/main" val="2730343721"/>
              </p:ext>
            </p:extLst>
          </p:nvPr>
        </p:nvGraphicFramePr>
        <p:xfrm>
          <a:off x="284274" y="1796484"/>
          <a:ext cx="7042389" cy="433444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p:nvPr/>
        </p:nvSpPr>
        <p:spPr>
          <a:xfrm>
            <a:off x="525" y="545400"/>
            <a:ext cx="7577400" cy="10153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6"/>
          <p:cNvSpPr txBox="1"/>
          <p:nvPr/>
        </p:nvSpPr>
        <p:spPr>
          <a:xfrm>
            <a:off x="6853375" y="1417950"/>
            <a:ext cx="492000" cy="5350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4</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4</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5</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9</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800" dirty="0">
                <a:latin typeface="Chivo"/>
                <a:ea typeface="Chivo"/>
                <a:cs typeface="Chivo"/>
                <a:sym typeface="Chivo"/>
              </a:rPr>
              <a:t>1</a:t>
            </a:r>
            <a:r>
              <a:rPr lang="tr-TR" sz="1800" dirty="0">
                <a:latin typeface="Chivo"/>
                <a:ea typeface="Chivo"/>
                <a:cs typeface="Chivo"/>
                <a:sym typeface="Chivo"/>
              </a:rPr>
              <a:t>3</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dirty="0">
                <a:solidFill>
                  <a:srgbClr val="000000"/>
                </a:solidFill>
                <a:latin typeface="Chivo"/>
                <a:ea typeface="Chivo"/>
                <a:cs typeface="Chivo"/>
                <a:sym typeface="Chivo"/>
              </a:rPr>
              <a:t>2</a:t>
            </a:r>
            <a:r>
              <a:rPr lang="tr-TR" sz="1800" dirty="0">
                <a:latin typeface="Chivo"/>
                <a:ea typeface="Chivo"/>
                <a:cs typeface="Chivo"/>
                <a:sym typeface="Chivo"/>
              </a:rPr>
              <a:t>8</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tr-TR" sz="1800" dirty="0">
                <a:latin typeface="Chivo"/>
                <a:ea typeface="Chivo"/>
                <a:cs typeface="Chivo"/>
                <a:sym typeface="Chivo"/>
              </a:rPr>
              <a:t>31</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dirty="0">
                <a:latin typeface="Chivo"/>
                <a:ea typeface="Chivo"/>
                <a:cs typeface="Chivo"/>
                <a:sym typeface="Chivo"/>
              </a:rPr>
              <a:t>4</a:t>
            </a:r>
            <a:r>
              <a:rPr lang="tr-TR" sz="1800" dirty="0">
                <a:latin typeface="Chivo"/>
                <a:ea typeface="Chivo"/>
                <a:cs typeface="Chivo"/>
                <a:sym typeface="Chivo"/>
              </a:rPr>
              <a:t>8</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tr-TR" sz="1800" dirty="0">
                <a:latin typeface="Chivo"/>
                <a:ea typeface="Chivo"/>
                <a:cs typeface="Chivo"/>
                <a:sym typeface="Chivo"/>
              </a:rPr>
              <a:t>54</a:t>
            </a:r>
          </a:p>
          <a:p>
            <a:pPr marL="0" marR="0" lvl="0" indent="0" algn="l" rtl="0">
              <a:lnSpc>
                <a:spcPct val="115000"/>
              </a:lnSpc>
              <a:spcBef>
                <a:spcPts val="0"/>
              </a:spcBef>
              <a:spcAft>
                <a:spcPts val="0"/>
              </a:spcAft>
              <a:buClr>
                <a:srgbClr val="000000"/>
              </a:buClr>
              <a:buSzPts val="1200"/>
              <a:buFont typeface="Arial"/>
              <a:buNone/>
            </a:pPr>
            <a:endParaRPr lang="tr-T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tr-TR" sz="1800" dirty="0">
                <a:latin typeface="Chivo"/>
                <a:ea typeface="Chivo"/>
                <a:cs typeface="Chivo"/>
                <a:sym typeface="Chivo"/>
              </a:rPr>
              <a:t>61</a:t>
            </a: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p:txBody>
      </p:sp>
      <p:sp>
        <p:nvSpPr>
          <p:cNvPr id="76" name="Google Shape;76;p16"/>
          <p:cNvSpPr/>
          <p:nvPr/>
        </p:nvSpPr>
        <p:spPr>
          <a:xfrm>
            <a:off x="12125" y="0"/>
            <a:ext cx="7577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 name="Google Shape;77;p16"/>
          <p:cNvGrpSpPr/>
          <p:nvPr/>
        </p:nvGrpSpPr>
        <p:grpSpPr>
          <a:xfrm>
            <a:off x="196158" y="57150"/>
            <a:ext cx="6871809" cy="431100"/>
            <a:chOff x="184328" y="57150"/>
            <a:chExt cx="6882822" cy="431100"/>
          </a:xfrm>
        </p:grpSpPr>
        <p:cxnSp>
          <p:nvCxnSpPr>
            <p:cNvPr id="78" name="Google Shape;78;p1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 name="Google Shape;79;p16"/>
            <p:cNvSpPr txBox="1"/>
            <p:nvPr/>
          </p:nvSpPr>
          <p:spPr>
            <a:xfrm>
              <a:off x="184328"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İÇİNDEKİLER</a:t>
              </a:r>
              <a:endParaRPr sz="1600" b="0" i="0" u="none" strike="noStrike" cap="none">
                <a:solidFill>
                  <a:schemeClr val="dk1"/>
                </a:solidFill>
                <a:latin typeface="Chivo Black"/>
                <a:ea typeface="Chivo Black"/>
                <a:cs typeface="Chivo Black"/>
                <a:sym typeface="Chivo Black"/>
              </a:endParaRPr>
            </a:p>
          </p:txBody>
        </p:sp>
      </p:grpSp>
      <p:sp>
        <p:nvSpPr>
          <p:cNvPr id="80" name="Google Shape;80;p16"/>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3</a:t>
            </a:fld>
            <a:endParaRPr sz="1700">
              <a:solidFill>
                <a:schemeClr val="dk1"/>
              </a:solidFill>
              <a:latin typeface="Chivo"/>
              <a:ea typeface="Chivo"/>
              <a:cs typeface="Chivo"/>
              <a:sym typeface="Chivo"/>
            </a:endParaRPr>
          </a:p>
        </p:txBody>
      </p:sp>
      <p:grpSp>
        <p:nvGrpSpPr>
          <p:cNvPr id="81" name="Google Shape;81;p16"/>
          <p:cNvGrpSpPr/>
          <p:nvPr/>
        </p:nvGrpSpPr>
        <p:grpSpPr>
          <a:xfrm>
            <a:off x="0" y="10185450"/>
            <a:ext cx="7601575" cy="545400"/>
            <a:chOff x="0" y="10185450"/>
            <a:chExt cx="7601575" cy="545400"/>
          </a:xfrm>
        </p:grpSpPr>
        <p:grpSp>
          <p:nvGrpSpPr>
            <p:cNvPr id="82" name="Google Shape;82;p16"/>
            <p:cNvGrpSpPr/>
            <p:nvPr/>
          </p:nvGrpSpPr>
          <p:grpSpPr>
            <a:xfrm>
              <a:off x="0" y="10185450"/>
              <a:ext cx="7589400" cy="545400"/>
              <a:chOff x="0" y="9118650"/>
              <a:chExt cx="7589400" cy="545400"/>
            </a:xfrm>
          </p:grpSpPr>
          <p:sp>
            <p:nvSpPr>
              <p:cNvPr id="83" name="Google Shape;83;p1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chemeClr val="dk1"/>
                  </a:solidFill>
                  <a:latin typeface="Chivo"/>
                  <a:ea typeface="Chivo"/>
                  <a:cs typeface="Chivo"/>
                  <a:sym typeface="Chivo"/>
                </a:endParaRPr>
              </a:p>
            </p:txBody>
          </p:sp>
        </p:grpSp>
        <p:pic>
          <p:nvPicPr>
            <p:cNvPr id="85" name="Google Shape;85;p1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86" name="Google Shape;86;p16"/>
          <p:cNvSpPr txBox="1"/>
          <p:nvPr/>
        </p:nvSpPr>
        <p:spPr>
          <a:xfrm>
            <a:off x="284276" y="1417950"/>
            <a:ext cx="6424874" cy="81369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uFill>
                  <a:noFill/>
                </a:uFill>
                <a:latin typeface="Chivo"/>
                <a:ea typeface="Chivo"/>
                <a:cs typeface="Chivo"/>
                <a:sym typeface="Chivo"/>
                <a:hlinkClick r:id="" action="ppaction://hlinkshowjump?jump=nextslide">
                  <a:extLst>
                    <a:ext uri="{A12FA001-AC4F-418D-AE19-62706E023703}">
                      <ahyp:hlinkClr xmlns:ahyp="http://schemas.microsoft.com/office/drawing/2018/hyperlinkcolor" val="tx"/>
                    </a:ext>
                  </a:extLst>
                </a:hlinkClick>
              </a:rPr>
              <a:t>İstanbul Ekonomi Araştırma Hakkında</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uFill>
                  <a:noFill/>
                </a:uFill>
                <a:latin typeface="Chivo"/>
                <a:ea typeface="Chivo"/>
                <a:cs typeface="Chivo"/>
                <a:sym typeface="Chivo"/>
                <a:hlinkClick r:id="" action="ppaction://hlinkshowjump?jump=nextslide">
                  <a:extLst>
                    <a:ext uri="{A12FA001-AC4F-418D-AE19-62706E023703}">
                      <ahyp:hlinkClr xmlns:ahyp="http://schemas.microsoft.com/office/drawing/2018/hyperlinkcolor" val="tx"/>
                    </a:ext>
                  </a:extLst>
                </a:hlinkClick>
              </a:rPr>
              <a:t>Metodoloji</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latin typeface="Chivo"/>
                <a:ea typeface="Chivo"/>
                <a:cs typeface="Chivo"/>
                <a:sym typeface="Chivo"/>
              </a:rPr>
              <a:t>Editör Notu</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latin typeface="Chivo"/>
                <a:ea typeface="Chivo"/>
                <a:cs typeface="Chivo"/>
                <a:sym typeface="Chivo"/>
              </a:rPr>
              <a:t>Gündemde Bu Ay</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r>
              <a:rPr lang="en" sz="1800" b="1" i="0" u="none" strike="noStrike" cap="none" dirty="0">
                <a:solidFill>
                  <a:schemeClr val="tx1"/>
                </a:solidFill>
                <a:uFill>
                  <a:noFill/>
                </a:uFill>
                <a:latin typeface="Chivo"/>
                <a:ea typeface="Chivo"/>
                <a:cs typeface="Chivo"/>
                <a:sym typeface="Chivo"/>
                <a:hlinkClick r:id="rId5" action="ppaction://hlinksldjump">
                  <a:extLst>
                    <a:ext uri="{A12FA001-AC4F-418D-AE19-62706E023703}">
                      <ahyp:hlinkClr xmlns:ahyp="http://schemas.microsoft.com/office/drawing/2018/hyperlinkcolor" val="tx"/>
                    </a:ext>
                  </a:extLst>
                </a:hlinkClick>
              </a:rPr>
              <a:t>Sürekli Takip: Siyasi Partilerin Oy Oranlar</a:t>
            </a:r>
            <a:r>
              <a:rPr lang="en" sz="1800" b="1" i="0" u="none" strike="noStrike" cap="none" dirty="0">
                <a:solidFill>
                  <a:schemeClr val="tx1"/>
                </a:solidFill>
                <a:latin typeface="Chivo"/>
                <a:ea typeface="Chivo"/>
                <a:cs typeface="Chivo"/>
                <a:sym typeface="Chivo"/>
              </a:rPr>
              <a:t>ı</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r>
              <a:rPr lang="en" sz="1800" b="1" i="0" u="none" strike="noStrike" cap="none" dirty="0">
                <a:solidFill>
                  <a:schemeClr val="tx1"/>
                </a:solidFill>
                <a:latin typeface="Chivo"/>
                <a:ea typeface="Chivo"/>
                <a:cs typeface="Chivo"/>
                <a:sym typeface="Chivo"/>
              </a:rPr>
              <a:t>Sürekli Takip: Siyasetçilerin Başarı Puanı</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endParaRPr sz="1800" b="1" dirty="0">
              <a:solidFill>
                <a:schemeClr val="tx1"/>
              </a:solidFill>
              <a:latin typeface="Chivo"/>
              <a:ea typeface="Chivo"/>
              <a:cs typeface="Chivo"/>
              <a:sym typeface="Chivo"/>
            </a:endParaRPr>
          </a:p>
          <a:p>
            <a:pPr marL="0" lvl="0" indent="0" algn="l" rtl="0">
              <a:lnSpc>
                <a:spcPct val="115000"/>
              </a:lnSpc>
              <a:spcBef>
                <a:spcPts val="0"/>
              </a:spcBef>
              <a:spcAft>
                <a:spcPts val="0"/>
              </a:spcAft>
              <a:buClr>
                <a:schemeClr val="dk1"/>
              </a:buClr>
              <a:buSzPts val="1200"/>
              <a:buFont typeface="Arial"/>
              <a:buNone/>
            </a:pPr>
            <a:r>
              <a:rPr lang="en" sz="1800" b="1" dirty="0">
                <a:solidFill>
                  <a:schemeClr val="tx1"/>
                </a:solidFill>
                <a:latin typeface="Chivo"/>
                <a:ea typeface="Chivo"/>
                <a:cs typeface="Chivo"/>
                <a:sym typeface="Chivo"/>
              </a:rPr>
              <a:t>Sürekli Takip: Ekonominin Bugününe Ve Yarınına Bakış</a:t>
            </a:r>
            <a:endParaRPr sz="1800" b="1"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endParaRPr sz="1800" b="1" dirty="0">
              <a:solidFill>
                <a:schemeClr val="tx1"/>
              </a:solidFill>
              <a:latin typeface="Chivo"/>
              <a:ea typeface="Chivo"/>
              <a:cs typeface="Chivo"/>
              <a:sym typeface="Chivo"/>
            </a:endParaRPr>
          </a:p>
          <a:p>
            <a:pPr marL="0" lvl="0" indent="0" algn="l" rtl="0">
              <a:lnSpc>
                <a:spcPct val="115000"/>
              </a:lnSpc>
              <a:spcBef>
                <a:spcPts val="0"/>
              </a:spcBef>
              <a:spcAft>
                <a:spcPts val="0"/>
              </a:spcAft>
              <a:buClr>
                <a:schemeClr val="dk1"/>
              </a:buClr>
              <a:buSzPts val="1200"/>
              <a:buFont typeface="Arial"/>
              <a:buNone/>
            </a:pPr>
            <a:r>
              <a:rPr lang="en" sz="1800" b="1" dirty="0">
                <a:solidFill>
                  <a:schemeClr val="tx1"/>
                </a:solidFill>
                <a:latin typeface="Chivo"/>
                <a:ea typeface="Chivo"/>
                <a:cs typeface="Chivo"/>
                <a:sym typeface="Chivo"/>
              </a:rPr>
              <a:t>Geçinebiliyor Musunuz?</a:t>
            </a:r>
            <a:endParaRPr sz="1800" b="1" dirty="0">
              <a:solidFill>
                <a:schemeClr val="tx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endParaRPr sz="1800" b="1" i="0" u="none" strike="noStrike" cap="none" dirty="0">
              <a:solidFill>
                <a:schemeClr val="tx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200"/>
              <a:buFont typeface="Arial"/>
              <a:buNone/>
            </a:pPr>
            <a:r>
              <a:rPr lang="tr-TR" sz="1800" b="1" dirty="0">
                <a:solidFill>
                  <a:schemeClr val="tx1"/>
                </a:solidFill>
                <a:latin typeface="Chivo"/>
                <a:ea typeface="Chivo"/>
                <a:cs typeface="Chivo"/>
                <a:sym typeface="Chivo"/>
              </a:rPr>
              <a:t>Ülkenin Durumu Sizi Nasıl Etkiliyor?: Hissiyat</a:t>
            </a:r>
          </a:p>
          <a:p>
            <a:pPr marL="0" marR="0" lvl="0" indent="0" algn="l" rtl="0">
              <a:lnSpc>
                <a:spcPct val="115000"/>
              </a:lnSpc>
              <a:spcBef>
                <a:spcPts val="0"/>
              </a:spcBef>
              <a:spcAft>
                <a:spcPts val="0"/>
              </a:spcAft>
              <a:buClr>
                <a:schemeClr val="dk1"/>
              </a:buClr>
              <a:buSzPts val="1200"/>
              <a:buFont typeface="Arial"/>
              <a:buNone/>
            </a:pPr>
            <a:endParaRPr lang="tr-TR" sz="1800" b="1" dirty="0">
              <a:solidFill>
                <a:schemeClr val="tx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200"/>
              <a:buFont typeface="Arial"/>
              <a:buNone/>
            </a:pPr>
            <a:r>
              <a:rPr lang="tr-TR" sz="1800" b="1" dirty="0">
                <a:solidFill>
                  <a:schemeClr val="tx1"/>
                </a:solidFill>
                <a:latin typeface="Chivo"/>
                <a:ea typeface="Chivo"/>
                <a:cs typeface="Chivo"/>
                <a:sym typeface="Chivo"/>
              </a:rPr>
              <a:t>Kara Cuma Mı</a:t>
            </a:r>
            <a:r>
              <a:rPr lang="pl-PL" sz="1800" b="1" dirty="0">
                <a:solidFill>
                  <a:schemeClr val="tx1"/>
                </a:solidFill>
                <a:latin typeface="Chivo"/>
                <a:ea typeface="Chivo"/>
                <a:cs typeface="Chivo"/>
                <a:sym typeface="Chivo"/>
              </a:rPr>
              <a:t>?</a:t>
            </a:r>
            <a:r>
              <a:rPr lang="tr-TR" sz="1800" b="1" dirty="0">
                <a:solidFill>
                  <a:schemeClr val="tx1"/>
                </a:solidFill>
                <a:latin typeface="Chivo"/>
                <a:ea typeface="Chivo"/>
                <a:cs typeface="Chivo"/>
                <a:sym typeface="Chivo"/>
              </a:rPr>
              <a:t> Kara Kış Mı</a:t>
            </a:r>
            <a:r>
              <a:rPr lang="pl-PL" sz="1800" b="1" dirty="0">
                <a:solidFill>
                  <a:schemeClr val="tx1"/>
                </a:solidFill>
                <a:latin typeface="Chivo"/>
                <a:ea typeface="Chivo"/>
                <a:cs typeface="Chivo"/>
                <a:sym typeface="Chivo"/>
              </a:rPr>
              <a:t>?</a:t>
            </a:r>
            <a:endParaRPr lang="tr-TR" sz="1800" b="1" dirty="0">
              <a:solidFill>
                <a:schemeClr val="tx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tx1"/>
              </a:solidFill>
              <a:latin typeface="Chivo"/>
              <a:ea typeface="Chivo"/>
              <a:cs typeface="Chivo"/>
              <a:sym typeface="Chiv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grpSp>
        <p:nvGrpSpPr>
          <p:cNvPr id="482" name="Google Shape;482;p40"/>
          <p:cNvGrpSpPr/>
          <p:nvPr/>
        </p:nvGrpSpPr>
        <p:grpSpPr>
          <a:xfrm>
            <a:off x="0" y="10185450"/>
            <a:ext cx="7601575" cy="545400"/>
            <a:chOff x="0" y="10185450"/>
            <a:chExt cx="7601575" cy="545400"/>
          </a:xfrm>
        </p:grpSpPr>
        <p:grpSp>
          <p:nvGrpSpPr>
            <p:cNvPr id="483" name="Google Shape;483;p40"/>
            <p:cNvGrpSpPr/>
            <p:nvPr/>
          </p:nvGrpSpPr>
          <p:grpSpPr>
            <a:xfrm>
              <a:off x="0" y="10185450"/>
              <a:ext cx="7589400" cy="545400"/>
              <a:chOff x="0" y="9118650"/>
              <a:chExt cx="7589400" cy="545400"/>
            </a:xfrm>
          </p:grpSpPr>
          <p:sp>
            <p:nvSpPr>
              <p:cNvPr id="484" name="Google Shape;484;p4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486" name="Google Shape;486;p4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487" name="Google Shape;487;p40"/>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8" name="Google Shape;488;p40"/>
          <p:cNvGrpSpPr/>
          <p:nvPr/>
        </p:nvGrpSpPr>
        <p:grpSpPr>
          <a:xfrm>
            <a:off x="260650" y="57150"/>
            <a:ext cx="6806500" cy="431100"/>
            <a:chOff x="260650" y="57150"/>
            <a:chExt cx="6806500" cy="431100"/>
          </a:xfrm>
        </p:grpSpPr>
        <p:cxnSp>
          <p:nvCxnSpPr>
            <p:cNvPr id="489" name="Google Shape;489;p4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90" name="Google Shape;490;p4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SİYASETÇİLERİN BAŞARI PUANI</a:t>
              </a:r>
              <a:endParaRPr sz="1600" b="0" i="0" u="none" strike="noStrike" cap="none">
                <a:solidFill>
                  <a:schemeClr val="lt1"/>
                </a:solidFill>
                <a:latin typeface="Chivo Black"/>
                <a:ea typeface="Chivo Black"/>
                <a:cs typeface="Chivo Black"/>
                <a:sym typeface="Chivo Black"/>
              </a:endParaRPr>
            </a:p>
          </p:txBody>
        </p:sp>
      </p:grpSp>
      <p:cxnSp>
        <p:nvCxnSpPr>
          <p:cNvPr id="491" name="Google Shape;491;p40"/>
          <p:cNvCxnSpPr/>
          <p:nvPr/>
        </p:nvCxnSpPr>
        <p:spPr>
          <a:xfrm>
            <a:off x="297938" y="9693263"/>
            <a:ext cx="7092900" cy="0"/>
          </a:xfrm>
          <a:prstGeom prst="straightConnector1">
            <a:avLst/>
          </a:prstGeom>
          <a:noFill/>
          <a:ln w="9525" cap="flat" cmpd="sng">
            <a:solidFill>
              <a:srgbClr val="7B0046"/>
            </a:solidFill>
            <a:prstDash val="solid"/>
            <a:round/>
            <a:headEnd type="none" w="sm" len="sm"/>
            <a:tailEnd type="none" w="sm" len="sm"/>
          </a:ln>
        </p:spPr>
      </p:cxnSp>
      <p:cxnSp>
        <p:nvCxnSpPr>
          <p:cNvPr id="492" name="Google Shape;492;p40"/>
          <p:cNvCxnSpPr/>
          <p:nvPr/>
        </p:nvCxnSpPr>
        <p:spPr>
          <a:xfrm>
            <a:off x="263950" y="5707450"/>
            <a:ext cx="7092900" cy="0"/>
          </a:xfrm>
          <a:prstGeom prst="straightConnector1">
            <a:avLst/>
          </a:prstGeom>
          <a:noFill/>
          <a:ln w="9525" cap="flat" cmpd="sng">
            <a:solidFill>
              <a:srgbClr val="7B0046"/>
            </a:solidFill>
            <a:prstDash val="solid"/>
            <a:round/>
            <a:headEnd type="none" w="sm" len="sm"/>
            <a:tailEnd type="none" w="sm" len="sm"/>
          </a:ln>
        </p:spPr>
      </p:cxnSp>
      <p:sp>
        <p:nvSpPr>
          <p:cNvPr id="493" name="Google Shape;493;p4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30</a:t>
            </a:fld>
            <a:endParaRPr sz="1700">
              <a:solidFill>
                <a:schemeClr val="lt1"/>
              </a:solidFill>
              <a:latin typeface="Chivo"/>
              <a:ea typeface="Chivo"/>
              <a:cs typeface="Chivo"/>
              <a:sym typeface="Chivo"/>
            </a:endParaRPr>
          </a:p>
        </p:txBody>
      </p:sp>
      <p:graphicFrame>
        <p:nvGraphicFramePr>
          <p:cNvPr id="494" name="Google Shape;494;p40"/>
          <p:cNvGraphicFramePr/>
          <p:nvPr/>
        </p:nvGraphicFramePr>
        <p:xfrm>
          <a:off x="260650" y="1048108"/>
          <a:ext cx="7092900" cy="736575"/>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736575">
                <a:tc>
                  <a:txBody>
                    <a:bodyPr/>
                    <a:lstStyle/>
                    <a:p>
                      <a:pPr marL="0" marR="0" lvl="0" indent="0" algn="l" rtl="0">
                        <a:lnSpc>
                          <a:spcPct val="100000"/>
                        </a:lnSpc>
                        <a:spcBef>
                          <a:spcPts val="0"/>
                        </a:spcBef>
                        <a:spcAft>
                          <a:spcPts val="0"/>
                        </a:spcAft>
                        <a:buClr>
                          <a:schemeClr val="dk1"/>
                        </a:buClr>
                        <a:buSzPts val="1100"/>
                        <a:buFont typeface="Arial"/>
                        <a:buNone/>
                      </a:pPr>
                      <a:r>
                        <a:rPr lang="en" sz="1200" b="1" u="none" strike="noStrike" cap="none" dirty="0">
                          <a:solidFill>
                            <a:schemeClr val="dk1"/>
                          </a:solidFill>
                          <a:latin typeface="Chivo"/>
                          <a:ea typeface="Chivo"/>
                          <a:cs typeface="Chivo"/>
                          <a:sym typeface="Chivo"/>
                        </a:rPr>
                        <a:t>Sayacağım siyasetçileri 1-10 arası ne kadar başarılı buluyorsunuz? </a:t>
                      </a:r>
                      <a:endParaRPr sz="1200" b="1" u="none" strike="noStrike" cap="none" dirty="0">
                        <a:solidFill>
                          <a:schemeClr val="dk1"/>
                        </a:solidFill>
                        <a:latin typeface="Chivo"/>
                        <a:ea typeface="Chivo"/>
                        <a:cs typeface="Chivo"/>
                        <a:sym typeface="Chivo"/>
                      </a:endParaRPr>
                    </a:p>
                    <a:p>
                      <a:pPr marL="0" marR="0" lvl="0" indent="0" algn="l" rtl="0">
                        <a:lnSpc>
                          <a:spcPct val="100000"/>
                        </a:lnSpc>
                        <a:spcBef>
                          <a:spcPts val="1000"/>
                        </a:spcBef>
                        <a:spcAft>
                          <a:spcPts val="0"/>
                        </a:spcAft>
                        <a:buClr>
                          <a:schemeClr val="dk1"/>
                        </a:buClr>
                        <a:buSzPts val="1100"/>
                        <a:buFont typeface="Arial"/>
                        <a:buNone/>
                      </a:pPr>
                      <a:r>
                        <a:rPr lang="en" sz="1200" u="none" strike="noStrike" cap="none" dirty="0">
                          <a:solidFill>
                            <a:schemeClr val="dk1"/>
                          </a:solidFill>
                          <a:latin typeface="Chivo"/>
                          <a:ea typeface="Chivo"/>
                          <a:cs typeface="Chivo"/>
                          <a:sym typeface="Chivo"/>
                        </a:rPr>
                        <a:t>(</a:t>
                      </a:r>
                      <a:r>
                        <a:rPr lang="en" sz="1200" i="1" u="none" strike="noStrike" cap="none" dirty="0">
                          <a:solidFill>
                            <a:schemeClr val="dk1"/>
                          </a:solidFill>
                          <a:latin typeface="Chivo"/>
                          <a:ea typeface="Chivo"/>
                          <a:cs typeface="Chivo"/>
                          <a:sym typeface="Chivo"/>
                        </a:rPr>
                        <a:t>1=Çok başarısız, 10=Çok başarılı)</a:t>
                      </a:r>
                      <a:endParaRPr sz="1200" b="1" u="none" strike="noStrike" cap="none" dirty="0">
                        <a:solidFill>
                          <a:schemeClr val="dk1"/>
                        </a:solidFill>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 name="politician_success_main">
            <a:extLst>
              <a:ext uri="{FF2B5EF4-FFF2-40B4-BE49-F238E27FC236}">
                <a16:creationId xmlns:a16="http://schemas.microsoft.com/office/drawing/2014/main" id="{00000000-0008-0000-0B00-000004000000}"/>
              </a:ext>
            </a:extLst>
          </p:cNvPr>
          <p:cNvGraphicFramePr>
            <a:graphicFrameLocks/>
          </p:cNvGraphicFramePr>
          <p:nvPr>
            <p:extLst>
              <p:ext uri="{D42A27DB-BD31-4B8C-83A1-F6EECF244321}">
                <p14:modId xmlns:p14="http://schemas.microsoft.com/office/powerpoint/2010/main" val="952732898"/>
              </p:ext>
            </p:extLst>
          </p:nvPr>
        </p:nvGraphicFramePr>
        <p:xfrm>
          <a:off x="284277" y="1774158"/>
          <a:ext cx="7069274" cy="39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politician_success_second">
            <a:extLst>
              <a:ext uri="{FF2B5EF4-FFF2-40B4-BE49-F238E27FC236}">
                <a16:creationId xmlns:a16="http://schemas.microsoft.com/office/drawing/2014/main" id="{00000000-0008-0000-0B00-000005000000}"/>
              </a:ext>
            </a:extLst>
          </p:cNvPr>
          <p:cNvGraphicFramePr>
            <a:graphicFrameLocks/>
          </p:cNvGraphicFramePr>
          <p:nvPr>
            <p:extLst>
              <p:ext uri="{D42A27DB-BD31-4B8C-83A1-F6EECF244321}">
                <p14:modId xmlns:p14="http://schemas.microsoft.com/office/powerpoint/2010/main" val="365687360"/>
              </p:ext>
            </p:extLst>
          </p:nvPr>
        </p:nvGraphicFramePr>
        <p:xfrm>
          <a:off x="260650" y="5744812"/>
          <a:ext cx="7062488" cy="4413929"/>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41"/>
          <p:cNvPicPr preferRelativeResize="0"/>
          <p:nvPr/>
        </p:nvPicPr>
        <p:blipFill rotWithShape="1">
          <a:blip r:embed="rId3">
            <a:alphaModFix/>
          </a:blip>
          <a:srcRect/>
          <a:stretch/>
        </p:blipFill>
        <p:spPr>
          <a:xfrm>
            <a:off x="0" y="0"/>
            <a:ext cx="7589525" cy="107343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p:nvPr/>
        </p:nvSpPr>
        <p:spPr>
          <a:xfrm>
            <a:off x="268438" y="1304925"/>
            <a:ext cx="706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300" b="0" i="1" u="none" strike="noStrike" cap="none">
              <a:solidFill>
                <a:srgbClr val="000000"/>
              </a:solidFill>
              <a:latin typeface="Roboto"/>
              <a:ea typeface="Roboto"/>
              <a:cs typeface="Roboto"/>
              <a:sym typeface="Roboto"/>
            </a:endParaRPr>
          </a:p>
        </p:txBody>
      </p:sp>
      <p:grpSp>
        <p:nvGrpSpPr>
          <p:cNvPr id="507" name="Google Shape;507;p42"/>
          <p:cNvGrpSpPr/>
          <p:nvPr/>
        </p:nvGrpSpPr>
        <p:grpSpPr>
          <a:xfrm>
            <a:off x="163" y="10153075"/>
            <a:ext cx="7601575" cy="545400"/>
            <a:chOff x="0" y="10185450"/>
            <a:chExt cx="7601575" cy="545400"/>
          </a:xfrm>
        </p:grpSpPr>
        <p:grpSp>
          <p:nvGrpSpPr>
            <p:cNvPr id="508" name="Google Shape;508;p42"/>
            <p:cNvGrpSpPr/>
            <p:nvPr/>
          </p:nvGrpSpPr>
          <p:grpSpPr>
            <a:xfrm>
              <a:off x="0" y="10185450"/>
              <a:ext cx="7589400" cy="545400"/>
              <a:chOff x="0" y="9118650"/>
              <a:chExt cx="7589400" cy="545400"/>
            </a:xfrm>
          </p:grpSpPr>
          <p:sp>
            <p:nvSpPr>
              <p:cNvPr id="509" name="Google Shape;509;p4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11" name="Google Shape;511;p4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512" name="Google Shape;512;p42"/>
          <p:cNvGrpSpPr/>
          <p:nvPr/>
        </p:nvGrpSpPr>
        <p:grpSpPr>
          <a:xfrm>
            <a:off x="0" y="0"/>
            <a:ext cx="7589400" cy="545400"/>
            <a:chOff x="0" y="0"/>
            <a:chExt cx="7589400" cy="545400"/>
          </a:xfrm>
        </p:grpSpPr>
        <p:sp>
          <p:nvSpPr>
            <p:cNvPr id="513" name="Google Shape;513;p42"/>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4" name="Google Shape;514;p42"/>
            <p:cNvGrpSpPr/>
            <p:nvPr/>
          </p:nvGrpSpPr>
          <p:grpSpPr>
            <a:xfrm>
              <a:off x="260650" y="57150"/>
              <a:ext cx="6806500" cy="431100"/>
              <a:chOff x="260650" y="57150"/>
              <a:chExt cx="6806500" cy="431100"/>
            </a:xfrm>
          </p:grpSpPr>
          <p:cxnSp>
            <p:nvCxnSpPr>
              <p:cNvPr id="515" name="Google Shape;515;p42"/>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16" name="Google Shape;516;p4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lt1"/>
                    </a:solidFill>
                    <a:latin typeface="Chivo Black"/>
                    <a:ea typeface="Chivo Black"/>
                    <a:cs typeface="Chivo Black"/>
                    <a:sym typeface="Chivo Black"/>
                  </a:rPr>
                  <a:t>EKONOMİNİN BUGÜNÜ VE YARINI</a:t>
                </a:r>
                <a:endParaRPr sz="1600" b="0" i="0" u="none" strike="noStrike" cap="none" dirty="0">
                  <a:solidFill>
                    <a:schemeClr val="lt1"/>
                  </a:solidFill>
                  <a:latin typeface="Chivo Black"/>
                  <a:ea typeface="Chivo Black"/>
                  <a:cs typeface="Chivo Black"/>
                  <a:sym typeface="Chivo Black"/>
                </a:endParaRPr>
              </a:p>
            </p:txBody>
          </p:sp>
        </p:grpSp>
      </p:grpSp>
      <p:sp>
        <p:nvSpPr>
          <p:cNvPr id="517" name="Google Shape;517;p42"/>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32</a:t>
            </a:fld>
            <a:endParaRPr sz="1700" b="0" i="0" u="none" strike="noStrike" cap="none">
              <a:solidFill>
                <a:schemeClr val="lt1"/>
              </a:solidFill>
              <a:latin typeface="Chivo"/>
              <a:ea typeface="Chivo"/>
              <a:cs typeface="Chivo"/>
              <a:sym typeface="Chivo"/>
            </a:endParaRPr>
          </a:p>
        </p:txBody>
      </p:sp>
      <p:sp>
        <p:nvSpPr>
          <p:cNvPr id="518" name="Google Shape;518;p42"/>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19" name="Google Shape;519;p42"/>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520" name="Google Shape;520;p42"/>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521" name="Google Shape;521;p42"/>
          <p:cNvCxnSpPr/>
          <p:nvPr/>
        </p:nvCxnSpPr>
        <p:spPr>
          <a:xfrm rot="10800000" flipH="1">
            <a:off x="263950" y="5924600"/>
            <a:ext cx="7060800" cy="9000"/>
          </a:xfrm>
          <a:prstGeom prst="straightConnector1">
            <a:avLst/>
          </a:prstGeom>
          <a:noFill/>
          <a:ln w="9525" cap="flat" cmpd="sng">
            <a:solidFill>
              <a:srgbClr val="262B65"/>
            </a:solidFill>
            <a:prstDash val="solid"/>
            <a:round/>
            <a:headEnd type="none" w="sm" len="sm"/>
            <a:tailEnd type="none" w="sm" len="sm"/>
          </a:ln>
        </p:spPr>
      </p:cxnSp>
      <p:sp>
        <p:nvSpPr>
          <p:cNvPr id="522" name="Google Shape;522;p42"/>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23" name="Google Shape;523;p42"/>
          <p:cNvSpPr txBox="1"/>
          <p:nvPr/>
        </p:nvSpPr>
        <p:spPr>
          <a:xfrm>
            <a:off x="253150" y="6396925"/>
            <a:ext cx="7080288" cy="321623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Geçtiğimiz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kıyasla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değerlendirmelerde</a:t>
            </a:r>
            <a:r>
              <a:rPr lang="en-US" sz="1300" b="1" i="0" u="none" strike="noStrike" dirty="0">
                <a:solidFill>
                  <a:srgbClr val="000000"/>
                </a:solidFill>
                <a:effectLst/>
                <a:latin typeface="Roboto" panose="02000000000000000000" pitchFamily="2" charset="0"/>
              </a:rPr>
              <a:t> 1 </a:t>
            </a:r>
            <a:r>
              <a:rPr lang="en-US" sz="1300" b="1" i="0" u="none" strike="noStrike" dirty="0" err="1">
                <a:solidFill>
                  <a:srgbClr val="000000"/>
                </a:solidFill>
                <a:effectLst/>
                <a:latin typeface="Roboto" panose="02000000000000000000" pitchFamily="2" charset="0"/>
              </a:rPr>
              <a:t>puanlık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artış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yaşandı</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%77’si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gidişatı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hakkında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yorumunda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bulundu</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“Ne iyi ne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1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düşerek</a:t>
            </a:r>
            <a:r>
              <a:rPr lang="en-US" sz="1300" b="0" i="0" u="none" strike="noStrike" dirty="0">
                <a:solidFill>
                  <a:srgbClr val="000000"/>
                </a:solidFill>
                <a:effectLst/>
                <a:latin typeface="Roboto" panose="02000000000000000000" pitchFamily="2" charset="0"/>
              </a:rPr>
              <a:t>  %15</a:t>
            </a:r>
            <a:r>
              <a:rPr lang="tr-TR" sz="1300" b="0" i="0" u="none" strike="noStrike" dirty="0">
                <a:solidFill>
                  <a:srgbClr val="000000"/>
                </a:solidFill>
                <a:effectLst/>
                <a:latin typeface="Roboto" panose="02000000000000000000" pitchFamily="2" charset="0"/>
              </a:rPr>
              <a:t> olarak gerçekleşti</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%7’si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iyi/ iyi”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görüşünde</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görüşe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katılanların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1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azaldı</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br>
              <a:rPr lang="en-US" sz="1600" b="0" dirty="0">
                <a:effectLst/>
              </a:rPr>
            </a:br>
            <a:endParaRPr lang="en-US"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main">
            <a:extLst>
              <a:ext uri="{FF2B5EF4-FFF2-40B4-BE49-F238E27FC236}">
                <a16:creationId xmlns:a16="http://schemas.microsoft.com/office/drawing/2014/main" id="{00000000-0008-0000-0C00-000002000000}"/>
              </a:ext>
            </a:extLst>
          </p:cNvPr>
          <p:cNvGraphicFramePr>
            <a:graphicFrameLocks/>
          </p:cNvGraphicFramePr>
          <p:nvPr>
            <p:extLst>
              <p:ext uri="{D42A27DB-BD31-4B8C-83A1-F6EECF244321}">
                <p14:modId xmlns:p14="http://schemas.microsoft.com/office/powerpoint/2010/main" val="3720878996"/>
              </p:ext>
            </p:extLst>
          </p:nvPr>
        </p:nvGraphicFramePr>
        <p:xfrm>
          <a:off x="387801" y="1718130"/>
          <a:ext cx="6926375" cy="461416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3"/>
          <p:cNvSpPr txBox="1"/>
          <p:nvPr/>
        </p:nvSpPr>
        <p:spPr>
          <a:xfrm>
            <a:off x="268438" y="1094325"/>
            <a:ext cx="7065000" cy="60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4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kötü+kötü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531" name="Google Shape;531;p43"/>
          <p:cNvGrpSpPr/>
          <p:nvPr/>
        </p:nvGrpSpPr>
        <p:grpSpPr>
          <a:xfrm>
            <a:off x="163" y="10153075"/>
            <a:ext cx="7601575" cy="545400"/>
            <a:chOff x="0" y="10185450"/>
            <a:chExt cx="7601575" cy="545400"/>
          </a:xfrm>
        </p:grpSpPr>
        <p:grpSp>
          <p:nvGrpSpPr>
            <p:cNvPr id="532" name="Google Shape;532;p43"/>
            <p:cNvGrpSpPr/>
            <p:nvPr/>
          </p:nvGrpSpPr>
          <p:grpSpPr>
            <a:xfrm>
              <a:off x="0" y="10185450"/>
              <a:ext cx="7589400" cy="545400"/>
              <a:chOff x="0" y="9118650"/>
              <a:chExt cx="7589400" cy="545400"/>
            </a:xfrm>
          </p:grpSpPr>
          <p:sp>
            <p:nvSpPr>
              <p:cNvPr id="533" name="Google Shape;533;p43"/>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3"/>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35" name="Google Shape;535;p43"/>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536" name="Google Shape;536;p43"/>
          <p:cNvGrpSpPr/>
          <p:nvPr/>
        </p:nvGrpSpPr>
        <p:grpSpPr>
          <a:xfrm>
            <a:off x="0" y="0"/>
            <a:ext cx="7589400" cy="545400"/>
            <a:chOff x="0" y="0"/>
            <a:chExt cx="7589400" cy="545400"/>
          </a:xfrm>
        </p:grpSpPr>
        <p:sp>
          <p:nvSpPr>
            <p:cNvPr id="537" name="Google Shape;537;p43"/>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43"/>
            <p:cNvGrpSpPr/>
            <p:nvPr/>
          </p:nvGrpSpPr>
          <p:grpSpPr>
            <a:xfrm>
              <a:off x="260650" y="57150"/>
              <a:ext cx="6806500" cy="431100"/>
              <a:chOff x="260650" y="57150"/>
              <a:chExt cx="6806500" cy="431100"/>
            </a:xfrm>
          </p:grpSpPr>
          <p:cxnSp>
            <p:nvCxnSpPr>
              <p:cNvPr id="539" name="Google Shape;539;p43"/>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40" name="Google Shape;540;p43"/>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lt1"/>
                    </a:solidFill>
                    <a:latin typeface="Chivo Black"/>
                    <a:ea typeface="Chivo Black"/>
                    <a:cs typeface="Chivo Black"/>
                    <a:sym typeface="Chivo Black"/>
                  </a:rPr>
                  <a:t>EKONOMİNİN BUGÜNÜ VE YARINI</a:t>
                </a:r>
                <a:endParaRPr sz="1600" b="0" i="0" u="none" strike="noStrike" cap="none" dirty="0">
                  <a:solidFill>
                    <a:schemeClr val="lt1"/>
                  </a:solidFill>
                  <a:latin typeface="Chivo Black"/>
                  <a:ea typeface="Chivo Black"/>
                  <a:cs typeface="Chivo Black"/>
                  <a:sym typeface="Chivo Black"/>
                </a:endParaRPr>
              </a:p>
            </p:txBody>
          </p:sp>
        </p:grpSp>
      </p:grpSp>
      <p:sp>
        <p:nvSpPr>
          <p:cNvPr id="541" name="Google Shape;541;p43"/>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33</a:t>
            </a:fld>
            <a:endParaRPr sz="1700" b="0" i="0" u="none" strike="noStrike" cap="none">
              <a:solidFill>
                <a:schemeClr val="lt1"/>
              </a:solidFill>
              <a:latin typeface="Chivo"/>
              <a:ea typeface="Chivo"/>
              <a:cs typeface="Chivo"/>
              <a:sym typeface="Chivo"/>
            </a:endParaRPr>
          </a:p>
        </p:txBody>
      </p:sp>
      <p:sp>
        <p:nvSpPr>
          <p:cNvPr id="542" name="Google Shape;542;p43"/>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43" name="Google Shape;543;p43"/>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544" name="Google Shape;544;p43"/>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545" name="Google Shape;545;p43"/>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546" name="Google Shape;546;p43"/>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47" name="Google Shape;547;p43"/>
          <p:cNvSpPr txBox="1"/>
          <p:nvPr/>
        </p:nvSpPr>
        <p:spPr>
          <a:xfrm>
            <a:off x="291838" y="6081121"/>
            <a:ext cx="7060800" cy="432423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Kasım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yanıtlarının</a:t>
            </a:r>
            <a:r>
              <a:rPr lang="en-US" sz="1300" b="1" i="0" u="none" strike="noStrike" dirty="0">
                <a:solidFill>
                  <a:srgbClr val="000000"/>
                </a:solidFill>
                <a:effectLst/>
                <a:latin typeface="Roboto" panose="02000000000000000000" pitchFamily="2" charset="0"/>
              </a:rPr>
              <a:t> ani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göstermesi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sonrası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yeniden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yükselişe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geçtiğini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görmekteyiz</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endParaRPr lang="en-US" sz="1600" b="0" dirty="0">
              <a:effectLst/>
            </a:endParaRPr>
          </a:p>
          <a:p>
            <a:pPr algn="just" rtl="0"/>
            <a:r>
              <a:rPr lang="en-US" sz="1300" b="0" i="0" u="none" strike="noStrike" dirty="0">
                <a:solidFill>
                  <a:srgbClr val="000000"/>
                </a:solidFill>
                <a:effectLst/>
                <a:latin typeface="Roboto" panose="02000000000000000000" pitchFamily="2" charset="0"/>
              </a:rPr>
              <a:t>Bu </a:t>
            </a:r>
            <a:r>
              <a:rPr lang="en-US" sz="1300" b="0" i="0" u="none" strike="noStrike" dirty="0" err="1">
                <a:solidFill>
                  <a:srgbClr val="000000"/>
                </a:solidFill>
                <a:effectLst/>
                <a:latin typeface="Roboto" panose="02000000000000000000" pitchFamily="2" charset="0"/>
              </a:rPr>
              <a:t>soruya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yaklaşık</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yıldır</a:t>
            </a:r>
            <a:r>
              <a:rPr lang="en-US" sz="1300" b="0" i="0" u="none" strike="noStrike" dirty="0">
                <a:solidFill>
                  <a:srgbClr val="000000"/>
                </a:solidFill>
                <a:effectLst/>
                <a:latin typeface="Roboto" panose="02000000000000000000" pitchFamily="2" charset="0"/>
              </a:rPr>
              <a:t> parti </a:t>
            </a:r>
            <a:r>
              <a:rPr lang="en-US" sz="1300" b="0" i="0" u="none" strike="noStrike" dirty="0" err="1">
                <a:solidFill>
                  <a:srgbClr val="000000"/>
                </a:solidFill>
                <a:effectLst/>
                <a:latin typeface="Roboto" panose="02000000000000000000" pitchFamily="2" charset="0"/>
              </a:rPr>
              <a:t>bazında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2020’de AK Parti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%44 </a:t>
            </a:r>
            <a:r>
              <a:rPr lang="en-US" sz="1300" b="0" i="0" u="none" strike="noStrike" dirty="0" err="1">
                <a:solidFill>
                  <a:srgbClr val="000000"/>
                </a:solidFill>
                <a:effectLst/>
                <a:latin typeface="Roboto" panose="02000000000000000000" pitchFamily="2" charset="0"/>
              </a:rPr>
              <a:t>seviyesindeyken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%60’tı.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tamamen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kapanmış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sonrasında</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yanıtta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gözlemlenmişti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2024’te fark </a:t>
            </a:r>
            <a:r>
              <a:rPr lang="en-US" sz="1300" b="0" i="0" u="none" strike="noStrike" dirty="0" err="1">
                <a:solidFill>
                  <a:srgbClr val="000000"/>
                </a:solidFill>
                <a:effectLst/>
                <a:latin typeface="Roboto" panose="02000000000000000000" pitchFamily="2" charset="0"/>
              </a:rPr>
              <a:t>yeniden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iki</a:t>
            </a:r>
            <a:r>
              <a:rPr lang="en-US" sz="1300" b="0" i="0" u="none" strike="noStrike" dirty="0">
                <a:solidFill>
                  <a:srgbClr val="000000"/>
                </a:solidFill>
                <a:effectLst/>
                <a:latin typeface="Roboto" panose="02000000000000000000" pitchFamily="2" charset="0"/>
              </a:rPr>
              <a:t> parti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kapanmış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durumda</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r>
              <a:rPr lang="en-US" sz="1300" b="0" i="0" u="none" strike="noStrike" dirty="0">
                <a:solidFill>
                  <a:srgbClr val="000000"/>
                </a:solidFill>
                <a:effectLst/>
                <a:latin typeface="Roboto" panose="02000000000000000000" pitchFamily="2" charset="0"/>
              </a:rPr>
              <a:t> </a:t>
            </a:r>
            <a:br>
              <a:rPr lang="en-US" sz="1300" b="0" i="0" u="none" strike="noStrike" dirty="0">
                <a:solidFill>
                  <a:srgbClr val="000000"/>
                </a:solidFill>
                <a:effectLst/>
                <a:latin typeface="Roboto" panose="02000000000000000000" pitchFamily="2" charset="0"/>
              </a:rPr>
            </a:br>
            <a:r>
              <a:rPr lang="en-US" sz="1300" b="0" i="0" u="none" strike="noStrike" dirty="0">
                <a:solidFill>
                  <a:srgbClr val="000000"/>
                </a:solidFill>
                <a:effectLst/>
                <a:latin typeface="Roboto" panose="02000000000000000000" pitchFamily="2" charset="0"/>
              </a:rPr>
              <a:t>Ekonomi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muhalefet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partilerinin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uzun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zamandır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seyrediyor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2024’te CHP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DEM </a:t>
            </a:r>
            <a:r>
              <a:rPr lang="en-US" sz="1300" b="0" i="0" u="none" strike="noStrike" dirty="0" err="1">
                <a:solidFill>
                  <a:srgbClr val="000000"/>
                </a:solidFill>
                <a:effectLst/>
                <a:latin typeface="Roboto" panose="02000000000000000000" pitchFamily="2" charset="0"/>
              </a:rPr>
              <a:t>Parti’de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a:t>
            </a:r>
            <a:r>
              <a:rPr lang="en-US" sz="1300" b="0" i="0" u="none" strike="noStrike" dirty="0">
                <a:solidFill>
                  <a:srgbClr val="000000"/>
                </a:solidFill>
                <a:effectLst/>
                <a:latin typeface="Roboto" panose="02000000000000000000" pitchFamily="2" charset="0"/>
              </a:rPr>
              <a:t> %96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ölçüldü</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2020’den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hiçbir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muhalif</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cevaplar</a:t>
            </a:r>
            <a:r>
              <a:rPr lang="en-US" sz="1300" b="0" i="0" u="none" strike="noStrike" dirty="0">
                <a:solidFill>
                  <a:srgbClr val="000000"/>
                </a:solidFill>
                <a:effectLst/>
                <a:latin typeface="Roboto" panose="02000000000000000000" pitchFamily="2" charset="0"/>
              </a:rPr>
              <a:t> %80’in </a:t>
            </a:r>
            <a:r>
              <a:rPr lang="en-US" sz="1300" b="0" i="0" u="none" strike="noStrike" dirty="0" err="1">
                <a:solidFill>
                  <a:srgbClr val="000000"/>
                </a:solidFill>
                <a:effectLst/>
                <a:latin typeface="Roboto" panose="02000000000000000000" pitchFamily="2" charset="0"/>
              </a:rPr>
              <a:t>altına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düşmedi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Diğer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taraftan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Cumhur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İttifakı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a:t>
            </a:r>
            <a:r>
              <a:rPr lang="en-US" sz="1300" b="0" i="0" u="none" strike="noStrike" dirty="0">
                <a:solidFill>
                  <a:srgbClr val="000000"/>
                </a:solidFill>
                <a:effectLst/>
                <a:latin typeface="Roboto" panose="02000000000000000000" pitchFamily="2" charset="0"/>
              </a:rPr>
              <a:t> %80’i </a:t>
            </a:r>
            <a:r>
              <a:rPr lang="en-US" sz="1300" b="0" i="0" u="none" strike="noStrike" dirty="0" err="1">
                <a:solidFill>
                  <a:srgbClr val="000000"/>
                </a:solidFill>
                <a:effectLst/>
                <a:latin typeface="Roboto" panose="02000000000000000000" pitchFamily="2" charset="0"/>
              </a:rPr>
              <a:t>aştığı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a:t>
            </a:r>
            <a:r>
              <a:rPr lang="en-US" sz="1300" b="0" i="0" u="none" strike="noStrike" dirty="0">
                <a:solidFill>
                  <a:srgbClr val="000000"/>
                </a:solidFill>
                <a:effectLst/>
                <a:latin typeface="Roboto" panose="02000000000000000000" pitchFamily="2" charset="0"/>
              </a:rPr>
              <a:t> Nisan 2022. Bu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seçmenlerinin</a:t>
            </a:r>
            <a:r>
              <a:rPr lang="en-US" sz="1300" b="0" i="0" u="none" strike="noStrike" dirty="0">
                <a:solidFill>
                  <a:srgbClr val="000000"/>
                </a:solidFill>
                <a:effectLst/>
                <a:latin typeface="Roboto" panose="02000000000000000000" pitchFamily="2" charset="0"/>
              </a:rPr>
              <a:t> %86’sı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düşünüyordu</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negative_party">
            <a:extLst>
              <a:ext uri="{FF2B5EF4-FFF2-40B4-BE49-F238E27FC236}">
                <a16:creationId xmlns:a16="http://schemas.microsoft.com/office/drawing/2014/main" id="{BDE864C4-3EED-6788-6914-64D01D72763A}"/>
              </a:ext>
            </a:extLst>
          </p:cNvPr>
          <p:cNvGraphicFramePr>
            <a:graphicFrameLocks/>
          </p:cNvGraphicFramePr>
          <p:nvPr>
            <p:extLst>
              <p:ext uri="{D42A27DB-BD31-4B8C-83A1-F6EECF244321}">
                <p14:modId xmlns:p14="http://schemas.microsoft.com/office/powerpoint/2010/main" val="2127032005"/>
              </p:ext>
            </p:extLst>
          </p:nvPr>
        </p:nvGraphicFramePr>
        <p:xfrm>
          <a:off x="291838" y="1816445"/>
          <a:ext cx="7032912" cy="4089003"/>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3">
          <a:extLst>
            <a:ext uri="{FF2B5EF4-FFF2-40B4-BE49-F238E27FC236}">
              <a16:creationId xmlns:a16="http://schemas.microsoft.com/office/drawing/2014/main" id="{1057C54D-688E-CE0C-62D0-061894FD2D81}"/>
            </a:ext>
          </a:extLst>
        </p:cNvPr>
        <p:cNvGrpSpPr/>
        <p:nvPr/>
      </p:nvGrpSpPr>
      <p:grpSpPr>
        <a:xfrm>
          <a:off x="0" y="0"/>
          <a:ext cx="0" cy="0"/>
          <a:chOff x="0" y="0"/>
          <a:chExt cx="0" cy="0"/>
        </a:xfrm>
      </p:grpSpPr>
      <p:grpSp>
        <p:nvGrpSpPr>
          <p:cNvPr id="554" name="Google Shape;554;p44">
            <a:extLst>
              <a:ext uri="{FF2B5EF4-FFF2-40B4-BE49-F238E27FC236}">
                <a16:creationId xmlns:a16="http://schemas.microsoft.com/office/drawing/2014/main" id="{B6B2CA1D-1377-F057-D717-055EE2095062}"/>
              </a:ext>
            </a:extLst>
          </p:cNvPr>
          <p:cNvGrpSpPr/>
          <p:nvPr/>
        </p:nvGrpSpPr>
        <p:grpSpPr>
          <a:xfrm>
            <a:off x="0" y="10185450"/>
            <a:ext cx="7601575" cy="545400"/>
            <a:chOff x="0" y="10185450"/>
            <a:chExt cx="7601575" cy="545400"/>
          </a:xfrm>
        </p:grpSpPr>
        <p:grpSp>
          <p:nvGrpSpPr>
            <p:cNvPr id="555" name="Google Shape;555;p44">
              <a:extLst>
                <a:ext uri="{FF2B5EF4-FFF2-40B4-BE49-F238E27FC236}">
                  <a16:creationId xmlns:a16="http://schemas.microsoft.com/office/drawing/2014/main" id="{B8F237A7-880F-75A0-8B39-B01D78DFD89B}"/>
                </a:ext>
              </a:extLst>
            </p:cNvPr>
            <p:cNvGrpSpPr/>
            <p:nvPr/>
          </p:nvGrpSpPr>
          <p:grpSpPr>
            <a:xfrm>
              <a:off x="0" y="10185450"/>
              <a:ext cx="7589400" cy="545400"/>
              <a:chOff x="0" y="9118650"/>
              <a:chExt cx="7589400" cy="545400"/>
            </a:xfrm>
          </p:grpSpPr>
          <p:sp>
            <p:nvSpPr>
              <p:cNvPr id="556" name="Google Shape;556;p44">
                <a:extLst>
                  <a:ext uri="{FF2B5EF4-FFF2-40B4-BE49-F238E27FC236}">
                    <a16:creationId xmlns:a16="http://schemas.microsoft.com/office/drawing/2014/main" id="{9502D318-FFC4-65C7-F7E3-6F2D1B9DD914}"/>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4">
                <a:extLst>
                  <a:ext uri="{FF2B5EF4-FFF2-40B4-BE49-F238E27FC236}">
                    <a16:creationId xmlns:a16="http://schemas.microsoft.com/office/drawing/2014/main" id="{93E429B6-7B01-B133-132A-B55776BFC882}"/>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58" name="Google Shape;558;p44">
              <a:extLst>
                <a:ext uri="{FF2B5EF4-FFF2-40B4-BE49-F238E27FC236}">
                  <a16:creationId xmlns:a16="http://schemas.microsoft.com/office/drawing/2014/main" id="{0E94EC6A-A93D-4A47-0E8A-7F4522789242}"/>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559" name="Google Shape;559;p44">
            <a:extLst>
              <a:ext uri="{FF2B5EF4-FFF2-40B4-BE49-F238E27FC236}">
                <a16:creationId xmlns:a16="http://schemas.microsoft.com/office/drawing/2014/main" id="{C8C6715F-A26A-D665-C40F-14FC938401AB}"/>
              </a:ext>
            </a:extLst>
          </p:cNvPr>
          <p:cNvSpPr txBox="1"/>
          <p:nvPr/>
        </p:nvSpPr>
        <p:spPr>
          <a:xfrm>
            <a:off x="260650" y="4352925"/>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Arial"/>
              <a:ea typeface="Arial"/>
              <a:cs typeface="Arial"/>
              <a:sym typeface="Arial"/>
            </a:endParaRPr>
          </a:p>
        </p:txBody>
      </p:sp>
      <p:grpSp>
        <p:nvGrpSpPr>
          <p:cNvPr id="560" name="Google Shape;560;p44">
            <a:extLst>
              <a:ext uri="{FF2B5EF4-FFF2-40B4-BE49-F238E27FC236}">
                <a16:creationId xmlns:a16="http://schemas.microsoft.com/office/drawing/2014/main" id="{163C6C5D-15F6-6F73-FEB5-D7AF8D07547C}"/>
              </a:ext>
            </a:extLst>
          </p:cNvPr>
          <p:cNvGrpSpPr/>
          <p:nvPr/>
        </p:nvGrpSpPr>
        <p:grpSpPr>
          <a:xfrm>
            <a:off x="0" y="0"/>
            <a:ext cx="7589400" cy="545400"/>
            <a:chOff x="0" y="0"/>
            <a:chExt cx="7589400" cy="545400"/>
          </a:xfrm>
        </p:grpSpPr>
        <p:sp>
          <p:nvSpPr>
            <p:cNvPr id="561" name="Google Shape;561;p44">
              <a:extLst>
                <a:ext uri="{FF2B5EF4-FFF2-40B4-BE49-F238E27FC236}">
                  <a16:creationId xmlns:a16="http://schemas.microsoft.com/office/drawing/2014/main" id="{595B2771-C72F-0CDF-BE7C-2FA0E2F7FAA9}"/>
                </a:ext>
              </a:extLst>
            </p:cNvPr>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2" name="Google Shape;562;p44">
              <a:extLst>
                <a:ext uri="{FF2B5EF4-FFF2-40B4-BE49-F238E27FC236}">
                  <a16:creationId xmlns:a16="http://schemas.microsoft.com/office/drawing/2014/main" id="{D241D779-522D-28CA-528D-BCACB9BE6886}"/>
                </a:ext>
              </a:extLst>
            </p:cNvPr>
            <p:cNvGrpSpPr/>
            <p:nvPr/>
          </p:nvGrpSpPr>
          <p:grpSpPr>
            <a:xfrm>
              <a:off x="260650" y="57150"/>
              <a:ext cx="6806500" cy="431100"/>
              <a:chOff x="260650" y="57150"/>
              <a:chExt cx="6806500" cy="431100"/>
            </a:xfrm>
          </p:grpSpPr>
          <p:cxnSp>
            <p:nvCxnSpPr>
              <p:cNvPr id="563" name="Google Shape;563;p44">
                <a:extLst>
                  <a:ext uri="{FF2B5EF4-FFF2-40B4-BE49-F238E27FC236}">
                    <a16:creationId xmlns:a16="http://schemas.microsoft.com/office/drawing/2014/main" id="{BB9A6EB3-C6FA-EB21-58DD-8AB767C17CD2}"/>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64" name="Google Shape;564;p44">
                <a:extLst>
                  <a:ext uri="{FF2B5EF4-FFF2-40B4-BE49-F238E27FC236}">
                    <a16:creationId xmlns:a16="http://schemas.microsoft.com/office/drawing/2014/main" id="{E9C82E2B-0214-B429-D67D-EBD046A52AFB}"/>
                  </a:ext>
                </a:extLst>
              </p:cNvPr>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565" name="Google Shape;565;p44">
            <a:extLst>
              <a:ext uri="{FF2B5EF4-FFF2-40B4-BE49-F238E27FC236}">
                <a16:creationId xmlns:a16="http://schemas.microsoft.com/office/drawing/2014/main" id="{D0414779-AA37-EC1C-DD78-8F3243595340}"/>
              </a:ext>
            </a:extLst>
          </p:cNvPr>
          <p:cNvSpPr txBox="1"/>
          <p:nvPr/>
        </p:nvSpPr>
        <p:spPr>
          <a:xfrm>
            <a:off x="3115575" y="5085163"/>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(Çok kötü+Kötü yanıtını verenlerin oranı)</a:t>
            </a:r>
            <a:endParaRPr sz="900" b="0" i="1" u="none" strike="noStrike" cap="none">
              <a:solidFill>
                <a:srgbClr val="000000"/>
              </a:solidFill>
              <a:latin typeface="Chivo"/>
              <a:ea typeface="Chivo"/>
              <a:cs typeface="Chivo"/>
              <a:sym typeface="Chivo"/>
            </a:endParaRPr>
          </a:p>
        </p:txBody>
      </p:sp>
      <p:sp>
        <p:nvSpPr>
          <p:cNvPr id="566" name="Google Shape;566;p44">
            <a:extLst>
              <a:ext uri="{FF2B5EF4-FFF2-40B4-BE49-F238E27FC236}">
                <a16:creationId xmlns:a16="http://schemas.microsoft.com/office/drawing/2014/main" id="{136FA239-EB9F-9C97-FCE9-170E040F3CA0}"/>
              </a:ext>
            </a:extLst>
          </p:cNvPr>
          <p:cNvSpPr txBox="1"/>
          <p:nvPr/>
        </p:nvSpPr>
        <p:spPr>
          <a:xfrm>
            <a:off x="260650" y="5085163"/>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(Ekonominin bugünü: 1=Çok kötü, 5=Çok iyi)</a:t>
            </a:r>
            <a:endParaRPr sz="900" b="0" i="1" u="none" strike="noStrike" cap="none">
              <a:solidFill>
                <a:srgbClr val="000000"/>
              </a:solidFill>
              <a:latin typeface="Chivo"/>
              <a:ea typeface="Chivo"/>
              <a:cs typeface="Chivo"/>
              <a:sym typeface="Chivo"/>
            </a:endParaRPr>
          </a:p>
        </p:txBody>
      </p:sp>
      <p:sp>
        <p:nvSpPr>
          <p:cNvPr id="567" name="Google Shape;567;p44">
            <a:extLst>
              <a:ext uri="{FF2B5EF4-FFF2-40B4-BE49-F238E27FC236}">
                <a16:creationId xmlns:a16="http://schemas.microsoft.com/office/drawing/2014/main" id="{18974DC3-28D4-E53D-D191-6ECB7D488859}"/>
              </a:ext>
            </a:extLst>
          </p:cNvPr>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34</a:t>
            </a:fld>
            <a:endParaRPr sz="1700" b="0" i="0" u="none" strike="noStrike" cap="none">
              <a:solidFill>
                <a:schemeClr val="lt1"/>
              </a:solidFill>
              <a:latin typeface="Chivo"/>
              <a:ea typeface="Chivo"/>
              <a:cs typeface="Chivo"/>
              <a:sym typeface="Chivo"/>
            </a:endParaRPr>
          </a:p>
        </p:txBody>
      </p:sp>
      <p:sp>
        <p:nvSpPr>
          <p:cNvPr id="569" name="Google Shape;569;p44">
            <a:extLst>
              <a:ext uri="{FF2B5EF4-FFF2-40B4-BE49-F238E27FC236}">
                <a16:creationId xmlns:a16="http://schemas.microsoft.com/office/drawing/2014/main" id="{E804BF77-97C5-73D3-1D82-D48F7D6AD591}"/>
              </a:ext>
            </a:extLst>
          </p:cNvPr>
          <p:cNvSpPr txBox="1"/>
          <p:nvPr/>
        </p:nvSpPr>
        <p:spPr>
          <a:xfrm>
            <a:off x="257175" y="5429250"/>
            <a:ext cx="33993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570" name="Google Shape;570;p44">
            <a:extLst>
              <a:ext uri="{FF2B5EF4-FFF2-40B4-BE49-F238E27FC236}">
                <a16:creationId xmlns:a16="http://schemas.microsoft.com/office/drawing/2014/main" id="{7BEEBD9B-F425-2BA5-D8DE-58CAB8E57C5E}"/>
              </a:ext>
            </a:extLst>
          </p:cNvPr>
          <p:cNvSpPr txBox="1"/>
          <p:nvPr/>
        </p:nvSpPr>
        <p:spPr>
          <a:xfrm>
            <a:off x="3933825" y="61101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71" name="Google Shape;571;p44">
            <a:extLst>
              <a:ext uri="{FF2B5EF4-FFF2-40B4-BE49-F238E27FC236}">
                <a16:creationId xmlns:a16="http://schemas.microsoft.com/office/drawing/2014/main" id="{973C435E-A748-0378-8B6B-012230C0B806}"/>
              </a:ext>
            </a:extLst>
          </p:cNvPr>
          <p:cNvSpPr txBox="1"/>
          <p:nvPr/>
        </p:nvSpPr>
        <p:spPr>
          <a:xfrm>
            <a:off x="272200" y="5740325"/>
            <a:ext cx="3399300" cy="387795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Aralık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tüm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verdiği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cevap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a:t>
            </a:r>
            <a:r>
              <a:rPr lang="en-US" sz="1300" b="1" i="0" u="none" strike="noStrike" dirty="0">
                <a:solidFill>
                  <a:srgbClr val="000000"/>
                </a:solidFill>
                <a:effectLst/>
                <a:latin typeface="Roboto" panose="02000000000000000000" pitchFamily="2" charset="0"/>
              </a:rPr>
              <a:t>. AK Parti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MHP’lilerin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gidişattan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memnuniyetsiz</a:t>
            </a:r>
            <a:r>
              <a:rPr lang="en-US" sz="1300" b="1" i="0" u="none" strike="noStrike" dirty="0">
                <a:solidFill>
                  <a:srgbClr val="000000"/>
                </a:solidFill>
                <a:effectLst/>
                <a:latin typeface="Roboto" panose="02000000000000000000" pitchFamily="2" charset="0"/>
              </a:rPr>
              <a:t> </a:t>
            </a:r>
            <a:r>
              <a:rPr lang="tr-TR" sz="1300" b="1" i="0" u="none" strike="noStrike" dirty="0">
                <a:solidFill>
                  <a:srgbClr val="000000"/>
                </a:solidFill>
                <a:effectLst/>
                <a:latin typeface="Roboto" panose="02000000000000000000" pitchFamily="2" charset="0"/>
              </a:rPr>
              <a:t>olma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halinin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diğer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partilere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nazaran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söylemek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mümkün</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a:solidFill>
                  <a:srgbClr val="000000"/>
                </a:solidFill>
                <a:effectLst/>
                <a:latin typeface="Roboto" panose="02000000000000000000" pitchFamily="2" charset="0"/>
              </a:rPr>
              <a:t>AK Parti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seçmenlerinin</a:t>
            </a:r>
            <a:r>
              <a:rPr lang="en-US" sz="1300" b="0" i="0" u="none" strike="noStrike" dirty="0">
                <a:solidFill>
                  <a:srgbClr val="000000"/>
                </a:solidFill>
                <a:effectLst/>
                <a:latin typeface="Roboto" panose="02000000000000000000" pitchFamily="2" charset="0"/>
              </a:rPr>
              <a:t> %28’i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bugününü</a:t>
            </a:r>
            <a:r>
              <a:rPr lang="en-US" sz="1300" b="0" i="0" u="none" strike="noStrike" dirty="0">
                <a:solidFill>
                  <a:srgbClr val="000000"/>
                </a:solidFill>
                <a:effectLst/>
                <a:latin typeface="Roboto" panose="02000000000000000000" pitchFamily="2" charset="0"/>
              </a:rPr>
              <a:t> “ne iyi ne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değerlendiriyor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sahip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%79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DEM Part</a:t>
            </a:r>
            <a:r>
              <a:rPr lang="tr-TR" sz="1300" b="0" i="0" u="none" strike="noStrike" dirty="0">
                <a:solidFill>
                  <a:srgbClr val="000000"/>
                </a:solidFill>
                <a:effectLst/>
                <a:latin typeface="Roboto" panose="02000000000000000000" pitchFamily="2" charset="0"/>
              </a:rPr>
              <a:t>i</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%74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CHP, %73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İYİ Parti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sp>
        <p:nvSpPr>
          <p:cNvPr id="572" name="Google Shape;572;p44">
            <a:extLst>
              <a:ext uri="{FF2B5EF4-FFF2-40B4-BE49-F238E27FC236}">
                <a16:creationId xmlns:a16="http://schemas.microsoft.com/office/drawing/2014/main" id="{54369143-40A7-54CB-48A6-232AF48353FF}"/>
              </a:ext>
            </a:extLst>
          </p:cNvPr>
          <p:cNvSpPr txBox="1"/>
          <p:nvPr/>
        </p:nvSpPr>
        <p:spPr>
          <a:xfrm>
            <a:off x="3933825" y="5740325"/>
            <a:ext cx="3422400" cy="248526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 sz="1300" b="1" i="0" u="none" strike="noStrike" cap="none" dirty="0">
                <a:solidFill>
                  <a:schemeClr val="tx1"/>
                </a:solidFill>
                <a:latin typeface="Roboto"/>
                <a:ea typeface="Roboto"/>
                <a:cs typeface="Roboto"/>
                <a:sym typeface="Roboto"/>
              </a:rPr>
              <a:t>Bir önceki ay ile karşılaştırdığımızda </a:t>
            </a:r>
            <a:r>
              <a:rPr lang="tr-TR" sz="1300" b="1" i="0" u="none" strike="noStrike" cap="none" dirty="0">
                <a:solidFill>
                  <a:schemeClr val="tx1"/>
                </a:solidFill>
                <a:latin typeface="Roboto"/>
                <a:ea typeface="Roboto"/>
                <a:cs typeface="Roboto"/>
                <a:sym typeface="Roboto"/>
              </a:rPr>
              <a:t>Aralık</a:t>
            </a:r>
            <a:r>
              <a:rPr lang="en" sz="1300" b="1" dirty="0">
                <a:solidFill>
                  <a:schemeClr val="tx1"/>
                </a:solidFill>
                <a:latin typeface="Roboto"/>
                <a:ea typeface="Roboto"/>
                <a:cs typeface="Roboto"/>
                <a:sym typeface="Roboto"/>
              </a:rPr>
              <a:t> </a:t>
            </a:r>
            <a:r>
              <a:rPr lang="en" sz="1300" b="1" i="0" u="none" strike="noStrike" cap="none" dirty="0">
                <a:solidFill>
                  <a:schemeClr val="tx1"/>
                </a:solidFill>
                <a:latin typeface="Roboto"/>
                <a:ea typeface="Roboto"/>
                <a:cs typeface="Roboto"/>
                <a:sym typeface="Roboto"/>
              </a:rPr>
              <a:t>ayında ekonominin “</a:t>
            </a:r>
            <a:r>
              <a:rPr lang="en" sz="1300" b="1" dirty="0">
                <a:solidFill>
                  <a:schemeClr val="tx1"/>
                </a:solidFill>
                <a:latin typeface="Roboto"/>
                <a:ea typeface="Roboto"/>
                <a:cs typeface="Roboto"/>
                <a:sym typeface="Roboto"/>
              </a:rPr>
              <a:t>Ç</a:t>
            </a:r>
            <a:r>
              <a:rPr lang="en" sz="1300" b="1" i="0" u="none" strike="noStrike" cap="none" dirty="0">
                <a:solidFill>
                  <a:schemeClr val="tx1"/>
                </a:solidFill>
                <a:latin typeface="Roboto"/>
                <a:ea typeface="Roboto"/>
                <a:cs typeface="Roboto"/>
                <a:sym typeface="Roboto"/>
              </a:rPr>
              <a:t>ok kötü/</a:t>
            </a:r>
            <a:r>
              <a:rPr lang="en" sz="1300" b="1" dirty="0">
                <a:solidFill>
                  <a:schemeClr val="tx1"/>
                </a:solidFill>
                <a:latin typeface="Roboto"/>
                <a:ea typeface="Roboto"/>
                <a:cs typeface="Roboto"/>
                <a:sym typeface="Roboto"/>
              </a:rPr>
              <a:t>K</a:t>
            </a:r>
            <a:r>
              <a:rPr lang="en" sz="1300" b="1" i="0" u="none" strike="noStrike" cap="none" dirty="0">
                <a:solidFill>
                  <a:schemeClr val="tx1"/>
                </a:solidFill>
                <a:latin typeface="Roboto"/>
                <a:ea typeface="Roboto"/>
                <a:cs typeface="Roboto"/>
                <a:sym typeface="Roboto"/>
              </a:rPr>
              <a:t>ötü” olduğunu düşünenlerin oranında </a:t>
            </a:r>
            <a:r>
              <a:rPr lang="tr-TR" sz="1300" b="1" dirty="0">
                <a:solidFill>
                  <a:schemeClr val="tx1"/>
                </a:solidFill>
                <a:latin typeface="Roboto"/>
                <a:ea typeface="Roboto"/>
                <a:cs typeface="Roboto"/>
                <a:sym typeface="Roboto"/>
              </a:rPr>
              <a:t>MHP</a:t>
            </a:r>
            <a:r>
              <a:rPr lang="en" sz="1300" b="1" i="0" u="none" strike="noStrike" cap="none" dirty="0">
                <a:solidFill>
                  <a:schemeClr val="tx1"/>
                </a:solidFill>
                <a:latin typeface="Roboto"/>
                <a:ea typeface="Roboto"/>
                <a:cs typeface="Roboto"/>
                <a:sym typeface="Roboto"/>
              </a:rPr>
              <a:t> seçmenleri arasında </a:t>
            </a:r>
            <a:r>
              <a:rPr lang="tr-TR" sz="1300" b="1" dirty="0">
                <a:solidFill>
                  <a:schemeClr val="tx1"/>
                </a:solidFill>
                <a:latin typeface="Roboto"/>
                <a:ea typeface="Roboto"/>
                <a:cs typeface="Roboto"/>
                <a:sym typeface="Roboto"/>
              </a:rPr>
              <a:t>2</a:t>
            </a:r>
            <a:r>
              <a:rPr lang="en" sz="1300" b="1" dirty="0">
                <a:solidFill>
                  <a:schemeClr val="tx1"/>
                </a:solidFill>
                <a:latin typeface="Roboto"/>
                <a:ea typeface="Roboto"/>
                <a:cs typeface="Roboto"/>
                <a:sym typeface="Roboto"/>
              </a:rPr>
              <a:t> puanlık bir </a:t>
            </a:r>
            <a:r>
              <a:rPr lang="tr-TR" sz="1300" b="1" dirty="0">
                <a:solidFill>
                  <a:schemeClr val="tx1"/>
                </a:solidFill>
                <a:latin typeface="Roboto"/>
                <a:ea typeface="Roboto"/>
                <a:cs typeface="Roboto"/>
                <a:sym typeface="Roboto"/>
              </a:rPr>
              <a:t>düşüş</a:t>
            </a:r>
            <a:r>
              <a:rPr lang="en" sz="1300" b="1" dirty="0">
                <a:solidFill>
                  <a:schemeClr val="tx1"/>
                </a:solidFill>
                <a:latin typeface="Roboto"/>
                <a:ea typeface="Roboto"/>
                <a:cs typeface="Roboto"/>
                <a:sym typeface="Roboto"/>
              </a:rPr>
              <a:t> var.</a:t>
            </a:r>
            <a:r>
              <a:rPr lang="en" sz="1300" b="0" i="0" u="none" strike="noStrike" cap="none" dirty="0">
                <a:solidFill>
                  <a:schemeClr val="tx1"/>
                </a:solidFill>
                <a:latin typeface="Roboto"/>
                <a:ea typeface="Roboto"/>
                <a:cs typeface="Roboto"/>
                <a:sym typeface="Roboto"/>
              </a:rPr>
              <a:t> </a:t>
            </a:r>
            <a:endParaRPr sz="1300" b="1"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chemeClr val="dk1"/>
              </a:buClr>
              <a:buSzPts val="1100"/>
              <a:buFont typeface="Arial"/>
              <a:buNone/>
            </a:pPr>
            <a:endParaRPr sz="1300" b="0"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chemeClr val="dk1"/>
              </a:buClr>
              <a:buSzPts val="1100"/>
              <a:buFont typeface="Arial"/>
              <a:buNone/>
            </a:pPr>
            <a:r>
              <a:rPr lang="en" sz="1300" b="0" i="0" u="none" strike="noStrike" cap="none" dirty="0">
                <a:solidFill>
                  <a:schemeClr val="tx1"/>
                </a:solidFill>
                <a:latin typeface="Roboto"/>
                <a:ea typeface="Roboto"/>
                <a:cs typeface="Roboto"/>
                <a:sym typeface="Roboto"/>
              </a:rPr>
              <a:t>Ekonominin bugününden memnuniyetsizlik duyanların oranı Cumhur İttifakı’na oy verenlerde %</a:t>
            </a:r>
            <a:r>
              <a:rPr lang="tr-TR" sz="1300" b="0" i="0" u="none" strike="noStrike" cap="none" dirty="0">
                <a:solidFill>
                  <a:schemeClr val="tx1"/>
                </a:solidFill>
                <a:latin typeface="Roboto"/>
                <a:ea typeface="Roboto"/>
                <a:cs typeface="Roboto"/>
                <a:sym typeface="Roboto"/>
              </a:rPr>
              <a:t>56-57 aralığında</a:t>
            </a:r>
            <a:r>
              <a:rPr lang="en" sz="1300" b="0" i="0" u="none" strike="noStrike" cap="none" dirty="0">
                <a:solidFill>
                  <a:schemeClr val="tx1"/>
                </a:solidFill>
                <a:latin typeface="Roboto"/>
                <a:ea typeface="Roboto"/>
                <a:cs typeface="Roboto"/>
                <a:sym typeface="Roboto"/>
              </a:rPr>
              <a:t> iken muhalif seçmenin</a:t>
            </a:r>
            <a:r>
              <a:rPr lang="tr-TR" sz="1300" b="0" i="0" u="none" strike="noStrike" cap="none" dirty="0">
                <a:solidFill>
                  <a:schemeClr val="tx1"/>
                </a:solidFill>
                <a:latin typeface="Roboto"/>
                <a:ea typeface="Roboto"/>
                <a:cs typeface="Roboto"/>
                <a:sym typeface="Roboto"/>
              </a:rPr>
              <a:t> neredeyse tamamı bu görüşü paylaşıyor.</a:t>
            </a:r>
            <a:endParaRPr sz="1300" b="1"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D5524786-93A4-C4A8-3FF2-050DE23E366C}"/>
              </a:ext>
            </a:extLst>
          </p:cNvPr>
          <p:cNvGraphicFramePr>
            <a:graphicFrameLocks noGrp="1"/>
          </p:cNvGraphicFramePr>
          <p:nvPr>
            <p:extLst>
              <p:ext uri="{D42A27DB-BD31-4B8C-83A1-F6EECF244321}">
                <p14:modId xmlns:p14="http://schemas.microsoft.com/office/powerpoint/2010/main" val="538309965"/>
              </p:ext>
            </p:extLst>
          </p:nvPr>
        </p:nvGraphicFramePr>
        <p:xfrm>
          <a:off x="258543" y="1057152"/>
          <a:ext cx="7072313" cy="3996198"/>
        </p:xfrm>
        <a:graphic>
          <a:graphicData uri="http://schemas.openxmlformats.org/drawingml/2006/table">
            <a:tbl>
              <a:tblPr/>
              <a:tblGrid>
                <a:gridCol w="1155831">
                  <a:extLst>
                    <a:ext uri="{9D8B030D-6E8A-4147-A177-3AD203B41FA5}">
                      <a16:colId xmlns:a16="http://schemas.microsoft.com/office/drawing/2014/main" val="2344169181"/>
                    </a:ext>
                  </a:extLst>
                </a:gridCol>
                <a:gridCol w="537862">
                  <a:extLst>
                    <a:ext uri="{9D8B030D-6E8A-4147-A177-3AD203B41FA5}">
                      <a16:colId xmlns:a16="http://schemas.microsoft.com/office/drawing/2014/main" val="701006219"/>
                    </a:ext>
                  </a:extLst>
                </a:gridCol>
                <a:gridCol w="537862">
                  <a:extLst>
                    <a:ext uri="{9D8B030D-6E8A-4147-A177-3AD203B41FA5}">
                      <a16:colId xmlns:a16="http://schemas.microsoft.com/office/drawing/2014/main" val="2068995728"/>
                    </a:ext>
                  </a:extLst>
                </a:gridCol>
                <a:gridCol w="537862">
                  <a:extLst>
                    <a:ext uri="{9D8B030D-6E8A-4147-A177-3AD203B41FA5}">
                      <a16:colId xmlns:a16="http://schemas.microsoft.com/office/drawing/2014/main" val="2246009152"/>
                    </a:ext>
                  </a:extLst>
                </a:gridCol>
                <a:gridCol w="537862">
                  <a:extLst>
                    <a:ext uri="{9D8B030D-6E8A-4147-A177-3AD203B41FA5}">
                      <a16:colId xmlns:a16="http://schemas.microsoft.com/office/drawing/2014/main" val="1469218781"/>
                    </a:ext>
                  </a:extLst>
                </a:gridCol>
                <a:gridCol w="537862">
                  <a:extLst>
                    <a:ext uri="{9D8B030D-6E8A-4147-A177-3AD203B41FA5}">
                      <a16:colId xmlns:a16="http://schemas.microsoft.com/office/drawing/2014/main" val="3911711714"/>
                    </a:ext>
                  </a:extLst>
                </a:gridCol>
                <a:gridCol w="537862">
                  <a:extLst>
                    <a:ext uri="{9D8B030D-6E8A-4147-A177-3AD203B41FA5}">
                      <a16:colId xmlns:a16="http://schemas.microsoft.com/office/drawing/2014/main" val="4283731073"/>
                    </a:ext>
                  </a:extLst>
                </a:gridCol>
                <a:gridCol w="537862">
                  <a:extLst>
                    <a:ext uri="{9D8B030D-6E8A-4147-A177-3AD203B41FA5}">
                      <a16:colId xmlns:a16="http://schemas.microsoft.com/office/drawing/2014/main" val="2496214709"/>
                    </a:ext>
                  </a:extLst>
                </a:gridCol>
                <a:gridCol w="537862">
                  <a:extLst>
                    <a:ext uri="{9D8B030D-6E8A-4147-A177-3AD203B41FA5}">
                      <a16:colId xmlns:a16="http://schemas.microsoft.com/office/drawing/2014/main" val="100591845"/>
                    </a:ext>
                  </a:extLst>
                </a:gridCol>
                <a:gridCol w="537862">
                  <a:extLst>
                    <a:ext uri="{9D8B030D-6E8A-4147-A177-3AD203B41FA5}">
                      <a16:colId xmlns:a16="http://schemas.microsoft.com/office/drawing/2014/main" val="1674408821"/>
                    </a:ext>
                  </a:extLst>
                </a:gridCol>
                <a:gridCol w="537862">
                  <a:extLst>
                    <a:ext uri="{9D8B030D-6E8A-4147-A177-3AD203B41FA5}">
                      <a16:colId xmlns:a16="http://schemas.microsoft.com/office/drawing/2014/main" val="256148379"/>
                    </a:ext>
                  </a:extLst>
                </a:gridCol>
                <a:gridCol w="537862">
                  <a:extLst>
                    <a:ext uri="{9D8B030D-6E8A-4147-A177-3AD203B41FA5}">
                      <a16:colId xmlns:a16="http://schemas.microsoft.com/office/drawing/2014/main" val="3347591687"/>
                    </a:ext>
                  </a:extLst>
                </a:gridCol>
              </a:tblGrid>
              <a:tr h="666033">
                <a:tc>
                  <a:txBody>
                    <a:bodyPr/>
                    <a:lstStyle/>
                    <a:p>
                      <a:pPr algn="ctr" rtl="0" fontAlgn="ctr"/>
                      <a:r>
                        <a:rPr lang="en-US" sz="1200" b="1" i="0" u="none" strike="noStrike">
                          <a:solidFill>
                            <a:srgbClr val="000000"/>
                          </a:solidFill>
                          <a:effectLst/>
                          <a:latin typeface="Chivo" pitchFamily="2" charset="-94"/>
                        </a:rPr>
                        <a:t>%</a:t>
                      </a:r>
                    </a:p>
                  </a:txBody>
                  <a:tcPr marL="6866" marR="6866" marT="6866"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66" marR="6866" marT="6866"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Tem.24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2461646794"/>
                  </a:ext>
                </a:extLst>
              </a:tr>
              <a:tr h="666033">
                <a:tc>
                  <a:txBody>
                    <a:bodyPr/>
                    <a:lstStyle/>
                    <a:p>
                      <a:pPr algn="l" rtl="0" fontAlgn="ctr"/>
                      <a:r>
                        <a:rPr lang="en-US" sz="900" b="1" i="0" u="none" strike="noStrike" dirty="0">
                          <a:solidFill>
                            <a:srgbClr val="000000"/>
                          </a:solidFill>
                          <a:effectLst/>
                          <a:latin typeface="Chivo" pitchFamily="2" charset="-94"/>
                        </a:rPr>
                        <a:t>AK Part</a:t>
                      </a:r>
                      <a:r>
                        <a:rPr lang="tr-TR" sz="900" b="1" i="0" u="none" strike="noStrike" dirty="0">
                          <a:solidFill>
                            <a:srgbClr val="000000"/>
                          </a:solidFill>
                          <a:effectLst/>
                          <a:latin typeface="Chivo" pitchFamily="2" charset="-94"/>
                        </a:rPr>
                        <a:t>i</a:t>
                      </a:r>
                      <a:endParaRPr lang="en-US" sz="900" b="1" i="0" u="none" strike="noStrike" dirty="0">
                        <a:solidFill>
                          <a:srgbClr val="000000"/>
                        </a:solidFill>
                        <a:effectLst/>
                        <a:latin typeface="Chivo" pitchFamily="2" charset="-94"/>
                      </a:endParaRP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10205"/>
                          </a:solidFill>
                          <a:effectLst/>
                          <a:latin typeface="Chivo" pitchFamily="2" charset="-94"/>
                        </a:rPr>
                        <a:t>30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8C5"/>
                    </a:solidFill>
                  </a:tcPr>
                </a:tc>
                <a:tc>
                  <a:txBody>
                    <a:bodyPr/>
                    <a:lstStyle/>
                    <a:p>
                      <a:pPr algn="ctr" rtl="0" fontAlgn="ctr"/>
                      <a:r>
                        <a:rPr lang="en-US" sz="1000" b="0" i="0" u="none" strike="noStrike" dirty="0">
                          <a:solidFill>
                            <a:srgbClr val="010205"/>
                          </a:solidFill>
                          <a:effectLst/>
                          <a:latin typeface="Chivo" pitchFamily="2" charset="-94"/>
                        </a:rPr>
                        <a:t>27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CC9"/>
                    </a:solidFill>
                  </a:tcPr>
                </a:tc>
                <a:tc>
                  <a:txBody>
                    <a:bodyPr/>
                    <a:lstStyle/>
                    <a:p>
                      <a:pPr algn="ctr" rtl="0" fontAlgn="ctr"/>
                      <a:r>
                        <a:rPr lang="en-US" sz="1000" b="0" i="0" u="none" strike="noStrike">
                          <a:solidFill>
                            <a:srgbClr val="010205"/>
                          </a:solidFill>
                          <a:effectLst/>
                          <a:latin typeface="Chivo" pitchFamily="2" charset="-94"/>
                        </a:rPr>
                        <a:t>28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AC8"/>
                    </a:solidFill>
                  </a:tcPr>
                </a:tc>
                <a:tc>
                  <a:txBody>
                    <a:bodyPr/>
                    <a:lstStyle/>
                    <a:p>
                      <a:pPr algn="ctr" rtl="0" fontAlgn="ctr"/>
                      <a:r>
                        <a:rPr lang="en-US" sz="1000" b="0" i="0" u="none" strike="noStrike">
                          <a:solidFill>
                            <a:srgbClr val="010205"/>
                          </a:solidFill>
                          <a:effectLst/>
                          <a:latin typeface="Chivo" pitchFamily="2" charset="-94"/>
                        </a:rPr>
                        <a:t>12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1E0"/>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000000"/>
                          </a:solidFill>
                          <a:effectLst/>
                          <a:latin typeface="Chivo" pitchFamily="2" charset="-94"/>
                        </a:rPr>
                        <a:t>42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F3F3"/>
                    </a:solidFill>
                  </a:tcPr>
                </a:tc>
                <a:tc>
                  <a:txBody>
                    <a:bodyPr/>
                    <a:lstStyle/>
                    <a:p>
                      <a:pPr algn="ctr" rtl="0" fontAlgn="ctr"/>
                      <a:r>
                        <a:rPr lang="en-US" sz="1000" b="0" i="0" u="none" strike="noStrike">
                          <a:solidFill>
                            <a:srgbClr val="000000"/>
                          </a:solidFill>
                          <a:effectLst/>
                          <a:latin typeface="Chivo" pitchFamily="2" charset="-94"/>
                        </a:rPr>
                        <a:t>58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CCD8"/>
                    </a:solidFill>
                  </a:tcPr>
                </a:tc>
                <a:tc>
                  <a:txBody>
                    <a:bodyPr/>
                    <a:lstStyle/>
                    <a:p>
                      <a:pPr algn="ctr" rtl="0" fontAlgn="ctr"/>
                      <a:r>
                        <a:rPr lang="en-US" sz="1000" b="0" i="0" u="none" strike="noStrike">
                          <a:solidFill>
                            <a:srgbClr val="000000"/>
                          </a:solidFill>
                          <a:effectLst/>
                          <a:latin typeface="Chivo" pitchFamily="2" charset="-94"/>
                        </a:rPr>
                        <a:t>59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extLst>
                  <a:ext uri="{0D108BD9-81ED-4DB2-BD59-A6C34878D82A}">
                    <a16:rowId xmlns:a16="http://schemas.microsoft.com/office/drawing/2014/main" val="2740991204"/>
                  </a:ext>
                </a:extLst>
              </a:tr>
              <a:tr h="666033">
                <a:tc>
                  <a:txBody>
                    <a:bodyPr/>
                    <a:lstStyle/>
                    <a:p>
                      <a:pPr algn="l" rtl="0" fontAlgn="ctr"/>
                      <a:r>
                        <a:rPr lang="en-US" sz="900" b="1" i="0" u="none" strike="noStrike">
                          <a:solidFill>
                            <a:srgbClr val="000000"/>
                          </a:solidFill>
                          <a:effectLst/>
                          <a:latin typeface="Chivo" pitchFamily="2" charset="-94"/>
                        </a:rPr>
                        <a:t>CHP</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10205"/>
                          </a:solidFill>
                          <a:effectLst/>
                          <a:latin typeface="Chivo" pitchFamily="2" charset="-94"/>
                        </a:rPr>
                        <a:t>74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983"/>
                    </a:solidFill>
                  </a:tcPr>
                </a:tc>
                <a:tc>
                  <a:txBody>
                    <a:bodyPr/>
                    <a:lstStyle/>
                    <a:p>
                      <a:pPr algn="ctr" rtl="0" fontAlgn="ctr"/>
                      <a:r>
                        <a:rPr lang="en-US" sz="1000" b="0" i="0" u="none" strike="noStrike" dirty="0">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3D1"/>
                    </a:solidFill>
                  </a:tcPr>
                </a:tc>
                <a:tc>
                  <a:txBody>
                    <a:bodyPr/>
                    <a:lstStyle/>
                    <a:p>
                      <a:pPr algn="ctr" rtl="0" fontAlgn="ctr"/>
                      <a:r>
                        <a:rPr lang="en-US" sz="1000" b="0" i="0" u="none" strike="noStrike" dirty="0">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E"/>
                    </a:solidFill>
                  </a:tcPr>
                </a:tc>
                <a:tc>
                  <a:txBody>
                    <a:bodyPr/>
                    <a:lstStyle/>
                    <a:p>
                      <a:pPr algn="ctr" rtl="0" fontAlgn="ctr"/>
                      <a:r>
                        <a:rPr lang="en-US" sz="1000" b="0" i="0" u="none" strike="noStrike" dirty="0">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dirty="0">
                          <a:solidFill>
                            <a:srgbClr val="010205"/>
                          </a:solidFill>
                          <a:effectLst/>
                          <a:latin typeface="Chivo" pitchFamily="2" charset="-94"/>
                        </a:rPr>
                        <a:t>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97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96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extLst>
                  <a:ext uri="{0D108BD9-81ED-4DB2-BD59-A6C34878D82A}">
                    <a16:rowId xmlns:a16="http://schemas.microsoft.com/office/drawing/2014/main" val="82747195"/>
                  </a:ext>
                </a:extLst>
              </a:tr>
              <a:tr h="666033">
                <a:tc>
                  <a:txBody>
                    <a:bodyPr/>
                    <a:lstStyle/>
                    <a:p>
                      <a:pPr algn="l" rtl="0" fontAlgn="ctr"/>
                      <a:r>
                        <a:rPr lang="en-US" sz="900" b="1" i="0" u="none" strike="noStrike">
                          <a:solidFill>
                            <a:srgbClr val="000000"/>
                          </a:solidFill>
                          <a:effectLst/>
                          <a:latin typeface="Chivo" pitchFamily="2" charset="-94"/>
                        </a:rPr>
                        <a:t>DEM Parti/YSP</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16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BDA"/>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000" b="0" i="0" u="none" strike="noStrike" dirty="0">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dirty="0">
                          <a:solidFill>
                            <a:srgbClr val="FFFFFF"/>
                          </a:solidFill>
                          <a:effectLst/>
                          <a:latin typeface="Chivo" pitchFamily="2" charset="-94"/>
                        </a:rPr>
                        <a:t>98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dirty="0">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extLst>
                  <a:ext uri="{0D108BD9-81ED-4DB2-BD59-A6C34878D82A}">
                    <a16:rowId xmlns:a16="http://schemas.microsoft.com/office/drawing/2014/main" val="4103130459"/>
                  </a:ext>
                </a:extLst>
              </a:tr>
              <a:tr h="666033">
                <a:tc>
                  <a:txBody>
                    <a:bodyPr/>
                    <a:lstStyle/>
                    <a:p>
                      <a:pPr algn="l" rtl="0" fontAlgn="ctr"/>
                      <a:r>
                        <a:rPr lang="en-US" sz="900" b="1" i="0" u="none" strike="noStrike">
                          <a:solidFill>
                            <a:srgbClr val="000000"/>
                          </a:solidFill>
                          <a:effectLst/>
                          <a:latin typeface="Chivo" pitchFamily="2" charset="-94"/>
                        </a:rPr>
                        <a:t>İYİ Parti</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73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A84"/>
                    </a:solidFill>
                  </a:tcPr>
                </a:tc>
                <a:tc>
                  <a:txBody>
                    <a:bodyPr/>
                    <a:lstStyle/>
                    <a:p>
                      <a:pPr algn="ctr" rtl="0" fontAlgn="ctr"/>
                      <a:r>
                        <a:rPr lang="en-US" sz="1000" b="0" i="0" u="none" strike="noStrike">
                          <a:solidFill>
                            <a:srgbClr val="010205"/>
                          </a:solidFill>
                          <a:effectLst/>
                          <a:latin typeface="Chivo" pitchFamily="2" charset="-94"/>
                        </a:rPr>
                        <a:t>21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5D3"/>
                    </a:solidFill>
                  </a:tcPr>
                </a:tc>
                <a:tc>
                  <a:txBody>
                    <a:bodyPr/>
                    <a:lstStyle/>
                    <a:p>
                      <a:pPr algn="ctr" rtl="0" fontAlgn="ctr"/>
                      <a:r>
                        <a:rPr lang="en-US" sz="1000" b="0" i="0" u="none" strike="noStrike">
                          <a:solidFill>
                            <a:srgbClr val="010205"/>
                          </a:solidFill>
                          <a:effectLst/>
                          <a:latin typeface="Chivo" pitchFamily="2" charset="-94"/>
                        </a:rPr>
                        <a:t>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C"/>
                    </a:solidFill>
                  </a:tcPr>
                </a:tc>
                <a:tc>
                  <a:txBody>
                    <a:bodyPr/>
                    <a:lstStyle/>
                    <a:p>
                      <a:pPr algn="ctr" rtl="0" fontAlgn="ctr"/>
                      <a:r>
                        <a:rPr lang="en-US" sz="1000" b="0" i="0" u="none" strike="noStrike">
                          <a:solidFill>
                            <a:srgbClr val="010205"/>
                          </a:solidFill>
                          <a:effectLst/>
                          <a:latin typeface="Chivo" pitchFamily="2" charset="-94"/>
                        </a:rPr>
                        <a:t>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a:solidFill>
                            <a:srgbClr val="FFFFFF"/>
                          </a:solidFill>
                          <a:effectLst/>
                          <a:latin typeface="Chivo" pitchFamily="2" charset="-94"/>
                        </a:rPr>
                        <a:t>98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4779C"/>
                    </a:solidFill>
                  </a:tcPr>
                </a:tc>
                <a:tc>
                  <a:txBody>
                    <a:bodyPr/>
                    <a:lstStyle/>
                    <a:p>
                      <a:pPr algn="ctr" rtl="0" fontAlgn="ctr"/>
                      <a:r>
                        <a:rPr lang="en-US" sz="1000" b="0" i="0" u="none" strike="noStrike" dirty="0">
                          <a:solidFill>
                            <a:srgbClr val="FFFFFF"/>
                          </a:solidFill>
                          <a:effectLst/>
                          <a:latin typeface="Chivo" pitchFamily="2" charset="-94"/>
                        </a:rPr>
                        <a:t>96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dirty="0">
                          <a:solidFill>
                            <a:srgbClr val="FFFFFF"/>
                          </a:solidFill>
                          <a:effectLst/>
                          <a:latin typeface="Chivo" pitchFamily="2" charset="-94"/>
                        </a:rPr>
                        <a:t>94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a:solidFill>
                            <a:srgbClr val="FFFFFF"/>
                          </a:solidFill>
                          <a:effectLst/>
                          <a:latin typeface="Chivo" pitchFamily="2" charset="-94"/>
                        </a:rPr>
                        <a:t>94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extLst>
                  <a:ext uri="{0D108BD9-81ED-4DB2-BD59-A6C34878D82A}">
                    <a16:rowId xmlns:a16="http://schemas.microsoft.com/office/drawing/2014/main" val="2234888810"/>
                  </a:ext>
                </a:extLst>
              </a:tr>
              <a:tr h="666033">
                <a:tc>
                  <a:txBody>
                    <a:bodyPr/>
                    <a:lstStyle/>
                    <a:p>
                      <a:pPr algn="l" rtl="0" fontAlgn="ctr"/>
                      <a:r>
                        <a:rPr lang="en-US" sz="900" b="1" i="0" u="none" strike="noStrike">
                          <a:solidFill>
                            <a:srgbClr val="000000"/>
                          </a:solidFill>
                          <a:effectLst/>
                          <a:latin typeface="Chivo" pitchFamily="2" charset="-94"/>
                        </a:rPr>
                        <a:t>MHP</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31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6C3"/>
                    </a:solidFill>
                  </a:tcPr>
                </a:tc>
                <a:tc>
                  <a:txBody>
                    <a:bodyPr/>
                    <a:lstStyle/>
                    <a:p>
                      <a:pPr algn="ctr" rtl="0" fontAlgn="ctr"/>
                      <a:r>
                        <a:rPr lang="en-US" sz="1000" b="0" i="0" u="none" strike="noStrike">
                          <a:solidFill>
                            <a:srgbClr val="010205"/>
                          </a:solidFill>
                          <a:effectLst/>
                          <a:latin typeface="Chivo" pitchFamily="2" charset="-94"/>
                        </a:rPr>
                        <a:t>25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FCC"/>
                    </a:solidFill>
                  </a:tcPr>
                </a:tc>
                <a:tc>
                  <a:txBody>
                    <a:bodyPr/>
                    <a:lstStyle/>
                    <a:p>
                      <a:pPr algn="ctr" rtl="0" fontAlgn="ctr"/>
                      <a:r>
                        <a:rPr lang="en-US" sz="1000" b="0" i="0" u="none" strike="noStrike">
                          <a:solidFill>
                            <a:srgbClr val="010205"/>
                          </a:solidFill>
                          <a:effectLst/>
                          <a:latin typeface="Chivo" pitchFamily="2" charset="-94"/>
                        </a:rPr>
                        <a:t>28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BC9"/>
                    </a:solidFill>
                  </a:tcPr>
                </a:tc>
                <a:tc>
                  <a:txBody>
                    <a:bodyPr/>
                    <a:lstStyle/>
                    <a:p>
                      <a:pPr algn="ctr" rtl="0" fontAlgn="ctr"/>
                      <a:r>
                        <a:rPr lang="en-US" sz="1000" b="0" i="0" u="none" strike="noStrike">
                          <a:solidFill>
                            <a:srgbClr val="010205"/>
                          </a:solidFill>
                          <a:effectLst/>
                          <a:latin typeface="Chivo" pitchFamily="2" charset="-94"/>
                        </a:rPr>
                        <a:t>13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E0DF"/>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EEE"/>
                    </a:solidFill>
                  </a:tcPr>
                </a:tc>
                <a:tc>
                  <a:txBody>
                    <a:bodyPr/>
                    <a:lstStyle/>
                    <a:p>
                      <a:pPr algn="ctr" rtl="0" fontAlgn="ctr"/>
                      <a:r>
                        <a:rPr lang="en-US" sz="1000" b="0" i="0" u="none" strike="noStrike">
                          <a:solidFill>
                            <a:srgbClr val="000000"/>
                          </a:solidFill>
                          <a:effectLst/>
                          <a:latin typeface="Chivo" pitchFamily="2" charset="-94"/>
                        </a:rPr>
                        <a:t>61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4C5D3"/>
                    </a:solidFill>
                  </a:tcPr>
                </a:tc>
                <a:tc>
                  <a:txBody>
                    <a:bodyPr/>
                    <a:lstStyle/>
                    <a:p>
                      <a:pPr algn="ctr" rtl="0" fontAlgn="ctr"/>
                      <a:r>
                        <a:rPr lang="en-US" sz="1000" b="0" i="0" u="none" strike="noStrike">
                          <a:solidFill>
                            <a:srgbClr val="000000"/>
                          </a:solidFill>
                          <a:effectLst/>
                          <a:latin typeface="Chivo" pitchFamily="2" charset="-94"/>
                        </a:rPr>
                        <a:t>60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6C7D5"/>
                    </a:solidFill>
                  </a:tcPr>
                </a:tc>
                <a:tc>
                  <a:txBody>
                    <a:bodyPr/>
                    <a:lstStyle/>
                    <a:p>
                      <a:pPr algn="ctr" rtl="0" fontAlgn="ctr"/>
                      <a:r>
                        <a:rPr lang="en-US" sz="1000" b="0" i="0" u="none" strike="noStrike">
                          <a:solidFill>
                            <a:srgbClr val="000000"/>
                          </a:solidFill>
                          <a:effectLst/>
                          <a:latin typeface="Chivo" pitchFamily="2" charset="-94"/>
                        </a:rPr>
                        <a:t>59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tc>
                  <a:txBody>
                    <a:bodyPr/>
                    <a:lstStyle/>
                    <a:p>
                      <a:pPr algn="ctr" rtl="0" fontAlgn="ctr"/>
                      <a:r>
                        <a:rPr lang="en-US" sz="1000" b="0" i="0" u="none" strike="noStrike">
                          <a:solidFill>
                            <a:srgbClr val="000000"/>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tc>
                  <a:txBody>
                    <a:bodyPr/>
                    <a:lstStyle/>
                    <a:p>
                      <a:pPr algn="ctr" rtl="0" fontAlgn="ctr"/>
                      <a:r>
                        <a:rPr lang="en-US" sz="1000" b="0" i="0" u="none" strike="noStrike" dirty="0">
                          <a:solidFill>
                            <a:srgbClr val="000000"/>
                          </a:solidFill>
                          <a:effectLst/>
                          <a:latin typeface="Chivo" pitchFamily="2" charset="-94"/>
                        </a:rPr>
                        <a:t>58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tc>
                  <a:txBody>
                    <a:bodyPr/>
                    <a:lstStyle/>
                    <a:p>
                      <a:pPr algn="ctr" rtl="0" fontAlgn="ctr"/>
                      <a:r>
                        <a:rPr lang="en-US" sz="1000" b="0" i="0" u="none" strike="noStrike" dirty="0">
                          <a:solidFill>
                            <a:srgbClr val="000000"/>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extLst>
                  <a:ext uri="{0D108BD9-81ED-4DB2-BD59-A6C34878D82A}">
                    <a16:rowId xmlns:a16="http://schemas.microsoft.com/office/drawing/2014/main" val="2489724246"/>
                  </a:ext>
                </a:extLst>
              </a:tr>
            </a:tbl>
          </a:graphicData>
        </a:graphic>
      </p:graphicFrame>
    </p:spTree>
    <p:extLst>
      <p:ext uri="{BB962C8B-B14F-4D97-AF65-F5344CB8AC3E}">
        <p14:creationId xmlns:p14="http://schemas.microsoft.com/office/powerpoint/2010/main" val="336487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5"/>
          <p:cNvSpPr txBox="1"/>
          <p:nvPr/>
        </p:nvSpPr>
        <p:spPr>
          <a:xfrm>
            <a:off x="268438" y="1094325"/>
            <a:ext cx="7065000" cy="60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4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kötü+kötü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578" name="Google Shape;578;p45"/>
          <p:cNvGrpSpPr/>
          <p:nvPr/>
        </p:nvGrpSpPr>
        <p:grpSpPr>
          <a:xfrm>
            <a:off x="163" y="10153075"/>
            <a:ext cx="7601575" cy="545400"/>
            <a:chOff x="0" y="10185450"/>
            <a:chExt cx="7601575" cy="545400"/>
          </a:xfrm>
        </p:grpSpPr>
        <p:grpSp>
          <p:nvGrpSpPr>
            <p:cNvPr id="579" name="Google Shape;579;p45"/>
            <p:cNvGrpSpPr/>
            <p:nvPr/>
          </p:nvGrpSpPr>
          <p:grpSpPr>
            <a:xfrm>
              <a:off x="0" y="10185450"/>
              <a:ext cx="7589400" cy="545400"/>
              <a:chOff x="0" y="9118650"/>
              <a:chExt cx="7589400" cy="545400"/>
            </a:xfrm>
          </p:grpSpPr>
          <p:sp>
            <p:nvSpPr>
              <p:cNvPr id="580" name="Google Shape;580;p4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82" name="Google Shape;582;p4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583" name="Google Shape;583;p45"/>
          <p:cNvGrpSpPr/>
          <p:nvPr/>
        </p:nvGrpSpPr>
        <p:grpSpPr>
          <a:xfrm>
            <a:off x="0" y="0"/>
            <a:ext cx="7589400" cy="545400"/>
            <a:chOff x="0" y="0"/>
            <a:chExt cx="7589400" cy="545400"/>
          </a:xfrm>
        </p:grpSpPr>
        <p:sp>
          <p:nvSpPr>
            <p:cNvPr id="584" name="Google Shape;584;p45"/>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5" name="Google Shape;585;p45"/>
            <p:cNvGrpSpPr/>
            <p:nvPr/>
          </p:nvGrpSpPr>
          <p:grpSpPr>
            <a:xfrm>
              <a:off x="260650" y="57150"/>
              <a:ext cx="6806500" cy="431100"/>
              <a:chOff x="260650" y="57150"/>
              <a:chExt cx="6806500" cy="431100"/>
            </a:xfrm>
          </p:grpSpPr>
          <p:cxnSp>
            <p:nvCxnSpPr>
              <p:cNvPr id="586" name="Google Shape;586;p4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87" name="Google Shape;587;p45"/>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588" name="Google Shape;588;p45"/>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35</a:t>
            </a:fld>
            <a:endParaRPr sz="1700" b="0" i="0" u="none" strike="noStrike" cap="none">
              <a:solidFill>
                <a:schemeClr val="lt1"/>
              </a:solidFill>
              <a:latin typeface="Chivo"/>
              <a:ea typeface="Chivo"/>
              <a:cs typeface="Chivo"/>
              <a:sym typeface="Chivo"/>
            </a:endParaRPr>
          </a:p>
        </p:txBody>
      </p:sp>
      <p:sp>
        <p:nvSpPr>
          <p:cNvPr id="589" name="Google Shape;589;p45"/>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90" name="Google Shape;590;p45"/>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591" name="Google Shape;591;p45"/>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592" name="Google Shape;592;p45"/>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593" name="Google Shape;593;p45"/>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94" name="Google Shape;594;p45"/>
          <p:cNvSpPr txBox="1"/>
          <p:nvPr/>
        </p:nvSpPr>
        <p:spPr>
          <a:xfrm>
            <a:off x="253150" y="6253788"/>
            <a:ext cx="7069988" cy="361634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pek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dönemde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trendlerinin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benzeştiğini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En </a:t>
            </a:r>
            <a:r>
              <a:rPr lang="en-US" sz="1300" b="0" i="0" u="none" strike="noStrike" dirty="0" err="1">
                <a:solidFill>
                  <a:srgbClr val="000000"/>
                </a:solidFill>
                <a:effectLst/>
                <a:latin typeface="Roboto" panose="02000000000000000000" pitchFamily="2" charset="0"/>
              </a:rPr>
              <a:t>büyük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ayrışmalardan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Cumhurbaşkanlığı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Seçimi’nden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önce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orta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yaşanmıştı</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35-54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aralığındaki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bulunma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%57 </a:t>
            </a:r>
            <a:r>
              <a:rPr lang="en-US" sz="1300" b="0" i="0" u="none" strike="noStrike" dirty="0" err="1">
                <a:solidFill>
                  <a:srgbClr val="000000"/>
                </a:solidFill>
                <a:effectLst/>
                <a:latin typeface="Roboto" panose="02000000000000000000" pitchFamily="2" charset="0"/>
              </a:rPr>
              <a:t>iken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gençlerde</a:t>
            </a:r>
            <a:r>
              <a:rPr lang="en-US" sz="1300" b="0" i="0" u="none" strike="noStrike" dirty="0">
                <a:solidFill>
                  <a:srgbClr val="000000"/>
                </a:solidFill>
                <a:effectLst/>
                <a:latin typeface="Roboto" panose="02000000000000000000" pitchFamily="2" charset="0"/>
              </a:rPr>
              <a:t> %68, 55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üzeri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%64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gerçekleşti</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tüm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mevcut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değerlendirdiği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gösterdi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değerlendirenler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büyük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18-34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aralığındaki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görülmekte</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br>
              <a:rPr lang="en-US" sz="1600" b="0" dirty="0">
                <a:effectLst/>
              </a:rPr>
            </a:br>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negative_age">
            <a:extLst>
              <a:ext uri="{FF2B5EF4-FFF2-40B4-BE49-F238E27FC236}">
                <a16:creationId xmlns:a16="http://schemas.microsoft.com/office/drawing/2014/main" id="{00000000-0008-0000-0400-000003000000}"/>
              </a:ext>
            </a:extLst>
          </p:cNvPr>
          <p:cNvGraphicFramePr>
            <a:graphicFrameLocks/>
          </p:cNvGraphicFramePr>
          <p:nvPr>
            <p:extLst>
              <p:ext uri="{D42A27DB-BD31-4B8C-83A1-F6EECF244321}">
                <p14:modId xmlns:p14="http://schemas.microsoft.com/office/powerpoint/2010/main" val="2645721158"/>
              </p:ext>
            </p:extLst>
          </p:nvPr>
        </p:nvGraphicFramePr>
        <p:xfrm>
          <a:off x="268438" y="1722255"/>
          <a:ext cx="7054699" cy="4229545"/>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grpSp>
        <p:nvGrpSpPr>
          <p:cNvPr id="601" name="Google Shape;601;p46"/>
          <p:cNvGrpSpPr/>
          <p:nvPr/>
        </p:nvGrpSpPr>
        <p:grpSpPr>
          <a:xfrm>
            <a:off x="0" y="10185450"/>
            <a:ext cx="7601575" cy="545400"/>
            <a:chOff x="0" y="10185450"/>
            <a:chExt cx="7601575" cy="545400"/>
          </a:xfrm>
        </p:grpSpPr>
        <p:grpSp>
          <p:nvGrpSpPr>
            <p:cNvPr id="602" name="Google Shape;602;p46"/>
            <p:cNvGrpSpPr/>
            <p:nvPr/>
          </p:nvGrpSpPr>
          <p:grpSpPr>
            <a:xfrm>
              <a:off x="0" y="10185450"/>
              <a:ext cx="7589400" cy="545400"/>
              <a:chOff x="0" y="9118650"/>
              <a:chExt cx="7589400" cy="545400"/>
            </a:xfrm>
          </p:grpSpPr>
          <p:sp>
            <p:nvSpPr>
              <p:cNvPr id="603" name="Google Shape;603;p4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605" name="Google Shape;605;p4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607" name="Google Shape;607;p46"/>
          <p:cNvGrpSpPr/>
          <p:nvPr/>
        </p:nvGrpSpPr>
        <p:grpSpPr>
          <a:xfrm>
            <a:off x="0" y="0"/>
            <a:ext cx="7589400" cy="545400"/>
            <a:chOff x="0" y="0"/>
            <a:chExt cx="7589400" cy="545400"/>
          </a:xfrm>
        </p:grpSpPr>
        <p:sp>
          <p:nvSpPr>
            <p:cNvPr id="608" name="Google Shape;608;p46"/>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9" name="Google Shape;609;p46"/>
            <p:cNvGrpSpPr/>
            <p:nvPr/>
          </p:nvGrpSpPr>
          <p:grpSpPr>
            <a:xfrm>
              <a:off x="260650" y="57150"/>
              <a:ext cx="6806500" cy="431100"/>
              <a:chOff x="260650" y="57150"/>
              <a:chExt cx="6806500" cy="431100"/>
            </a:xfrm>
          </p:grpSpPr>
          <p:cxnSp>
            <p:nvCxnSpPr>
              <p:cNvPr id="610" name="Google Shape;610;p4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11" name="Google Shape;611;p46"/>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12" name="Google Shape;612;p46"/>
          <p:cNvSpPr txBox="1"/>
          <p:nvPr/>
        </p:nvSpPr>
        <p:spPr>
          <a:xfrm>
            <a:off x="3164400" y="5774069"/>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(Çok kötü+Kötü yanıtını verenlerin oranı)</a:t>
            </a:r>
            <a:endParaRPr sz="900" b="0" i="1" u="none" strike="noStrike" cap="none" dirty="0">
              <a:solidFill>
                <a:srgbClr val="000000"/>
              </a:solidFill>
              <a:latin typeface="Chivo"/>
              <a:ea typeface="Chivo"/>
              <a:cs typeface="Chivo"/>
              <a:sym typeface="Chivo"/>
            </a:endParaRPr>
          </a:p>
        </p:txBody>
      </p:sp>
      <p:sp>
        <p:nvSpPr>
          <p:cNvPr id="613" name="Google Shape;613;p46"/>
          <p:cNvSpPr txBox="1"/>
          <p:nvPr/>
        </p:nvSpPr>
        <p:spPr>
          <a:xfrm>
            <a:off x="260650" y="5765437"/>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chemeClr val="dk1"/>
                </a:solidFill>
                <a:latin typeface="Chivo"/>
                <a:ea typeface="Chivo"/>
                <a:cs typeface="Chivo"/>
                <a:sym typeface="Chivo"/>
              </a:rPr>
              <a:t>(Ekonominin bugünü: 1=Çok kötü, 5=Çok iyi)</a:t>
            </a:r>
            <a:endParaRPr sz="900" b="0" i="1" u="none" strike="noStrike" cap="none" dirty="0">
              <a:solidFill>
                <a:schemeClr val="dk1"/>
              </a:solidFill>
              <a:latin typeface="Chivo"/>
              <a:ea typeface="Chivo"/>
              <a:cs typeface="Chivo"/>
              <a:sym typeface="Chivo"/>
            </a:endParaRPr>
          </a:p>
        </p:txBody>
      </p:sp>
      <p:sp>
        <p:nvSpPr>
          <p:cNvPr id="614" name="Google Shape;614;p46"/>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36</a:t>
            </a:fld>
            <a:endParaRPr sz="1700" b="0" i="0" u="none" strike="noStrike" cap="none">
              <a:solidFill>
                <a:schemeClr val="lt1"/>
              </a:solidFill>
              <a:latin typeface="Chivo"/>
              <a:ea typeface="Chivo"/>
              <a:cs typeface="Chivo"/>
              <a:sym typeface="Chivo"/>
            </a:endParaRPr>
          </a:p>
        </p:txBody>
      </p:sp>
      <p:sp>
        <p:nvSpPr>
          <p:cNvPr id="615" name="Google Shape;615;p46"/>
          <p:cNvSpPr txBox="1"/>
          <p:nvPr/>
        </p:nvSpPr>
        <p:spPr>
          <a:xfrm>
            <a:off x="245950" y="6378425"/>
            <a:ext cx="339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616" name="Google Shape;616;p46"/>
          <p:cNvSpPr txBox="1"/>
          <p:nvPr/>
        </p:nvSpPr>
        <p:spPr>
          <a:xfrm>
            <a:off x="284276" y="6194513"/>
            <a:ext cx="3399300" cy="2523738"/>
          </a:xfrm>
          <a:prstGeom prst="rect">
            <a:avLst/>
          </a:prstGeom>
          <a:noFill/>
          <a:ln>
            <a:noFill/>
          </a:ln>
        </p:spPr>
        <p:txBody>
          <a:bodyPr spcFirstLastPara="1" wrap="square" lIns="91425" tIns="91425" rIns="91425" bIns="91425" anchor="t" anchorCtr="0">
            <a:spAutoFit/>
          </a:bodyPr>
          <a:lstStyle/>
          <a:p>
            <a:pPr algn="just" rtl="0"/>
            <a:r>
              <a:rPr lang="en-US" sz="1300" b="1" i="0" u="none" strike="noStrike">
                <a:solidFill>
                  <a:srgbClr val="000000"/>
                </a:solidFill>
                <a:effectLst/>
                <a:latin typeface="Roboto" panose="02000000000000000000" pitchFamily="2" charset="0"/>
              </a:rPr>
              <a:t>Ekonominin bugününe bakışta tüm yaş gruplarında en çok verilen yanıt anlamlı bir farkla “Çok kötü” oldu. </a:t>
            </a:r>
            <a:endParaRPr lang="en-US" sz="1600" b="0">
              <a:effectLst/>
            </a:endParaRPr>
          </a:p>
          <a:p>
            <a:pPr algn="just" rtl="0"/>
            <a:br>
              <a:rPr lang="en-US" sz="1600" b="0">
                <a:effectLst/>
              </a:rPr>
            </a:br>
            <a:r>
              <a:rPr lang="en-US" sz="1300" b="0" i="0" u="none" strike="noStrike">
                <a:solidFill>
                  <a:srgbClr val="000000"/>
                </a:solidFill>
                <a:effectLst/>
                <a:latin typeface="Roboto" panose="02000000000000000000" pitchFamily="2" charset="0"/>
              </a:rPr>
              <a:t>Ekonominin bugünkü durumuna “Çok kötü” yanıtını verenlerin en yüksek seviyede olduğu yaş grubu %57 ile 65 yaş ve üstü. Bu oranı %55 ile 25-34 yaş grubu takip ediyor.</a:t>
            </a:r>
            <a:endParaRPr lang="en-US" sz="1600" b="0">
              <a:effectLst/>
            </a:endParaRPr>
          </a:p>
          <a:p>
            <a:br>
              <a:rPr lang="en-US" sz="1600" b="0">
                <a:effectLst/>
              </a:rPr>
            </a:br>
            <a:br>
              <a:rPr lang="en-US" sz="1600" b="0">
                <a:effectLst/>
              </a:rPr>
            </a:br>
            <a:endParaRPr sz="1300" b="0" i="0" u="none" strike="noStrike" cap="none" dirty="0">
              <a:solidFill>
                <a:schemeClr val="tx1"/>
              </a:solidFill>
              <a:latin typeface="Roboto"/>
              <a:ea typeface="Roboto"/>
              <a:cs typeface="Roboto"/>
              <a:sym typeface="Roboto"/>
            </a:endParaRPr>
          </a:p>
        </p:txBody>
      </p:sp>
      <p:sp>
        <p:nvSpPr>
          <p:cNvPr id="617" name="Google Shape;617;p46"/>
          <p:cNvSpPr txBox="1"/>
          <p:nvPr/>
        </p:nvSpPr>
        <p:spPr>
          <a:xfrm>
            <a:off x="3911500" y="6172994"/>
            <a:ext cx="3411638" cy="352401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En </a:t>
            </a:r>
            <a:r>
              <a:rPr lang="en-US" sz="1300" b="1" i="0" u="none" strike="noStrike" dirty="0" err="1">
                <a:solidFill>
                  <a:srgbClr val="000000"/>
                </a:solidFill>
                <a:effectLst/>
                <a:latin typeface="Roboto" panose="02000000000000000000" pitchFamily="2" charset="0"/>
              </a:rPr>
              <a:t>genç</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geçtiğimiz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bugününü</a:t>
            </a:r>
            <a:r>
              <a:rPr lang="en-US" sz="1300" b="1" i="0" u="none" strike="noStrike" dirty="0">
                <a:solidFill>
                  <a:srgbClr val="000000"/>
                </a:solidFill>
                <a:effectLst/>
                <a:latin typeface="Roboto" panose="02000000000000000000" pitchFamily="2" charset="0"/>
              </a:rPr>
              <a:t> 6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farkla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yorumluyor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Benzer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şekilde</a:t>
            </a:r>
            <a:r>
              <a:rPr lang="en-US" sz="1300" b="1" i="0" u="none" strike="noStrike" dirty="0">
                <a:solidFill>
                  <a:srgbClr val="000000"/>
                </a:solidFill>
                <a:effectLst/>
                <a:latin typeface="Roboto" panose="02000000000000000000" pitchFamily="2" charset="0"/>
              </a:rPr>
              <a:t> 25-34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35-44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da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görülüyor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yaklaşımların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gösterdiği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başka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da 65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üstü</a:t>
            </a:r>
            <a:r>
              <a:rPr lang="en-US" sz="1300" b="0" i="0" u="none" strike="noStrike" dirty="0">
                <a:solidFill>
                  <a:srgbClr val="000000"/>
                </a:solidFill>
                <a:effectLst/>
                <a:latin typeface="Roboto" panose="02000000000000000000" pitchFamily="2" charset="0"/>
              </a:rPr>
              <a:t>.  55-64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konuda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düşüncede</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veya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düşüşte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45-54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2EE85F84-B4D6-0E98-FD35-6EA2F68F8E97}"/>
              </a:ext>
            </a:extLst>
          </p:cNvPr>
          <p:cNvGraphicFramePr>
            <a:graphicFrameLocks noGrp="1"/>
          </p:cNvGraphicFramePr>
          <p:nvPr>
            <p:extLst>
              <p:ext uri="{D42A27DB-BD31-4B8C-83A1-F6EECF244321}">
                <p14:modId xmlns:p14="http://schemas.microsoft.com/office/powerpoint/2010/main" val="4088196551"/>
              </p:ext>
            </p:extLst>
          </p:nvPr>
        </p:nvGraphicFramePr>
        <p:xfrm>
          <a:off x="284276" y="1158971"/>
          <a:ext cx="7072313" cy="4602150"/>
        </p:xfrm>
        <a:graphic>
          <a:graphicData uri="http://schemas.openxmlformats.org/drawingml/2006/table">
            <a:tbl>
              <a:tblPr/>
              <a:tblGrid>
                <a:gridCol w="1155831">
                  <a:extLst>
                    <a:ext uri="{9D8B030D-6E8A-4147-A177-3AD203B41FA5}">
                      <a16:colId xmlns:a16="http://schemas.microsoft.com/office/drawing/2014/main" val="516230685"/>
                    </a:ext>
                  </a:extLst>
                </a:gridCol>
                <a:gridCol w="537862">
                  <a:extLst>
                    <a:ext uri="{9D8B030D-6E8A-4147-A177-3AD203B41FA5}">
                      <a16:colId xmlns:a16="http://schemas.microsoft.com/office/drawing/2014/main" val="3812501325"/>
                    </a:ext>
                  </a:extLst>
                </a:gridCol>
                <a:gridCol w="537862">
                  <a:extLst>
                    <a:ext uri="{9D8B030D-6E8A-4147-A177-3AD203B41FA5}">
                      <a16:colId xmlns:a16="http://schemas.microsoft.com/office/drawing/2014/main" val="683309363"/>
                    </a:ext>
                  </a:extLst>
                </a:gridCol>
                <a:gridCol w="537862">
                  <a:extLst>
                    <a:ext uri="{9D8B030D-6E8A-4147-A177-3AD203B41FA5}">
                      <a16:colId xmlns:a16="http://schemas.microsoft.com/office/drawing/2014/main" val="768802077"/>
                    </a:ext>
                  </a:extLst>
                </a:gridCol>
                <a:gridCol w="537862">
                  <a:extLst>
                    <a:ext uri="{9D8B030D-6E8A-4147-A177-3AD203B41FA5}">
                      <a16:colId xmlns:a16="http://schemas.microsoft.com/office/drawing/2014/main" val="3865994113"/>
                    </a:ext>
                  </a:extLst>
                </a:gridCol>
                <a:gridCol w="537862">
                  <a:extLst>
                    <a:ext uri="{9D8B030D-6E8A-4147-A177-3AD203B41FA5}">
                      <a16:colId xmlns:a16="http://schemas.microsoft.com/office/drawing/2014/main" val="561274748"/>
                    </a:ext>
                  </a:extLst>
                </a:gridCol>
                <a:gridCol w="537862">
                  <a:extLst>
                    <a:ext uri="{9D8B030D-6E8A-4147-A177-3AD203B41FA5}">
                      <a16:colId xmlns:a16="http://schemas.microsoft.com/office/drawing/2014/main" val="1391153387"/>
                    </a:ext>
                  </a:extLst>
                </a:gridCol>
                <a:gridCol w="537862">
                  <a:extLst>
                    <a:ext uri="{9D8B030D-6E8A-4147-A177-3AD203B41FA5}">
                      <a16:colId xmlns:a16="http://schemas.microsoft.com/office/drawing/2014/main" val="3705363867"/>
                    </a:ext>
                  </a:extLst>
                </a:gridCol>
                <a:gridCol w="537862">
                  <a:extLst>
                    <a:ext uri="{9D8B030D-6E8A-4147-A177-3AD203B41FA5}">
                      <a16:colId xmlns:a16="http://schemas.microsoft.com/office/drawing/2014/main" val="1266474782"/>
                    </a:ext>
                  </a:extLst>
                </a:gridCol>
                <a:gridCol w="537862">
                  <a:extLst>
                    <a:ext uri="{9D8B030D-6E8A-4147-A177-3AD203B41FA5}">
                      <a16:colId xmlns:a16="http://schemas.microsoft.com/office/drawing/2014/main" val="1611430301"/>
                    </a:ext>
                  </a:extLst>
                </a:gridCol>
                <a:gridCol w="537862">
                  <a:extLst>
                    <a:ext uri="{9D8B030D-6E8A-4147-A177-3AD203B41FA5}">
                      <a16:colId xmlns:a16="http://schemas.microsoft.com/office/drawing/2014/main" val="127690249"/>
                    </a:ext>
                  </a:extLst>
                </a:gridCol>
                <a:gridCol w="537862">
                  <a:extLst>
                    <a:ext uri="{9D8B030D-6E8A-4147-A177-3AD203B41FA5}">
                      <a16:colId xmlns:a16="http://schemas.microsoft.com/office/drawing/2014/main" val="805763523"/>
                    </a:ext>
                  </a:extLst>
                </a:gridCol>
              </a:tblGrid>
              <a:tr h="657450">
                <a:tc>
                  <a:txBody>
                    <a:bodyPr/>
                    <a:lstStyle/>
                    <a:p>
                      <a:pPr algn="ctr" rtl="0" fontAlgn="ctr"/>
                      <a:r>
                        <a:rPr lang="en-US" sz="1200" b="1" i="0" u="none" strike="noStrike">
                          <a:solidFill>
                            <a:srgbClr val="000000"/>
                          </a:solidFill>
                          <a:effectLst/>
                          <a:latin typeface="Chivo" pitchFamily="2" charset="-94"/>
                        </a:rPr>
                        <a:t>%</a:t>
                      </a:r>
                    </a:p>
                  </a:txBody>
                  <a:tcPr marL="6866" marR="6866" marT="6866"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66" marR="6866" marT="6866"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Tem.24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273096378"/>
                  </a:ext>
                </a:extLst>
              </a:tr>
              <a:tr h="657450">
                <a:tc>
                  <a:txBody>
                    <a:bodyPr/>
                    <a:lstStyle/>
                    <a:p>
                      <a:pPr algn="l" rtl="0" fontAlgn="ctr"/>
                      <a:r>
                        <a:rPr lang="en-US" sz="1000" b="1" i="0" u="none" strike="noStrike">
                          <a:solidFill>
                            <a:srgbClr val="000000"/>
                          </a:solidFill>
                          <a:effectLst/>
                          <a:latin typeface="Chivo" pitchFamily="2" charset="-94"/>
                        </a:rPr>
                        <a:t>18-24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B84"/>
                    </a:solidFill>
                  </a:tcPr>
                </a:tc>
                <a:tc>
                  <a:txBody>
                    <a:bodyPr/>
                    <a:lstStyle/>
                    <a:p>
                      <a:pPr algn="ctr" rtl="0" fontAlgn="ctr"/>
                      <a:r>
                        <a:rPr lang="en-US" sz="1000" b="0" i="0" u="none" strike="noStrike">
                          <a:solidFill>
                            <a:srgbClr val="010205"/>
                          </a:solidFill>
                          <a:effectLst/>
                          <a:latin typeface="Chivo" pitchFamily="2" charset="-94"/>
                        </a:rPr>
                        <a:t>30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8B4"/>
                    </a:solidFill>
                  </a:tcPr>
                </a:tc>
                <a:tc>
                  <a:txBody>
                    <a:bodyPr/>
                    <a:lstStyle/>
                    <a:p>
                      <a:pPr algn="ctr" rtl="0" fontAlgn="ctr"/>
                      <a:r>
                        <a:rPr lang="en-US" sz="1000" b="0" i="0" u="none" strike="noStrike">
                          <a:solidFill>
                            <a:srgbClr val="010205"/>
                          </a:solidFill>
                          <a:effectLst/>
                          <a:latin typeface="Chivo" pitchFamily="2" charset="-94"/>
                        </a:rPr>
                        <a:t>15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5D3"/>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EEE"/>
                    </a:solidFill>
                  </a:tcPr>
                </a:tc>
                <a:tc>
                  <a:txBody>
                    <a:bodyPr/>
                    <a:lstStyle/>
                    <a:p>
                      <a:pPr algn="ctr" rtl="0" fontAlgn="ctr"/>
                      <a:r>
                        <a:rPr lang="en-US" sz="1000" b="0" i="0" u="none" strike="noStrike">
                          <a:solidFill>
                            <a:srgbClr val="010205"/>
                          </a:solidFill>
                          <a:effectLst/>
                          <a:latin typeface="Chivo" pitchFamily="2" charset="-94"/>
                        </a:rPr>
                        <a:t>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EB0C4"/>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496B2"/>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6"/>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6"/>
                    </a:solidFill>
                  </a:tcPr>
                </a:tc>
                <a:extLst>
                  <a:ext uri="{0D108BD9-81ED-4DB2-BD59-A6C34878D82A}">
                    <a16:rowId xmlns:a16="http://schemas.microsoft.com/office/drawing/2014/main" val="3731839054"/>
                  </a:ext>
                </a:extLst>
              </a:tr>
              <a:tr h="657450">
                <a:tc>
                  <a:txBody>
                    <a:bodyPr/>
                    <a:lstStyle/>
                    <a:p>
                      <a:pPr algn="l" rtl="0" fontAlgn="ctr"/>
                      <a:r>
                        <a:rPr lang="en-US" sz="1000" b="1" i="0" u="none" strike="noStrike">
                          <a:solidFill>
                            <a:srgbClr val="000000"/>
                          </a:solidFill>
                          <a:effectLst/>
                          <a:latin typeface="Chivo" pitchFamily="2" charset="-94"/>
                        </a:rPr>
                        <a:t>25-34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57F"/>
                    </a:solidFill>
                  </a:tcPr>
                </a:tc>
                <a:tc>
                  <a:txBody>
                    <a:bodyPr/>
                    <a:lstStyle/>
                    <a:p>
                      <a:pPr algn="ctr" rtl="0" fontAlgn="ctr"/>
                      <a:r>
                        <a:rPr lang="en-US" sz="1000" b="0" i="0" u="none" strike="noStrike">
                          <a:solidFill>
                            <a:srgbClr val="010205"/>
                          </a:solidFill>
                          <a:effectLst/>
                          <a:latin typeface="Chivo" pitchFamily="2" charset="-94"/>
                        </a:rPr>
                        <a:t>25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1BE"/>
                    </a:solidFill>
                  </a:tcPr>
                </a:tc>
                <a:tc>
                  <a:txBody>
                    <a:bodyPr/>
                    <a:lstStyle/>
                    <a:p>
                      <a:pPr algn="ctr" rtl="0" fontAlgn="ctr"/>
                      <a:r>
                        <a:rPr lang="en-US" sz="1000" b="0" i="0" u="none" strike="noStrike">
                          <a:solidFill>
                            <a:srgbClr val="010205"/>
                          </a:solidFill>
                          <a:effectLst/>
                          <a:latin typeface="Chivo" pitchFamily="2" charset="-94"/>
                        </a:rPr>
                        <a:t>13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9D8"/>
                    </a:solidFill>
                  </a:tcPr>
                </a:tc>
                <a:tc>
                  <a:txBody>
                    <a:bodyPr/>
                    <a:lstStyle/>
                    <a:p>
                      <a:pPr algn="ctr" rtl="0" fontAlgn="ctr"/>
                      <a:r>
                        <a:rPr lang="en-US" sz="1000" b="0" i="0" u="none" strike="noStrike">
                          <a:solidFill>
                            <a:srgbClr val="010205"/>
                          </a:solidFill>
                          <a:effectLst/>
                          <a:latin typeface="Chivo" pitchFamily="2" charset="-94"/>
                        </a:rPr>
                        <a:t>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AE9"/>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EEE"/>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6"/>
                    </a:solidFill>
                  </a:tcPr>
                </a:tc>
                <a:tc>
                  <a:txBody>
                    <a:bodyPr/>
                    <a:lstStyle/>
                    <a:p>
                      <a:pPr algn="ctr" rtl="0" fontAlgn="ctr"/>
                      <a:r>
                        <a:rPr lang="en-US" sz="1000" b="0" i="0" u="none" strike="noStrike">
                          <a:solidFill>
                            <a:srgbClr val="FFFFFF"/>
                          </a:solidFill>
                          <a:effectLst/>
                          <a:latin typeface="Chivo" pitchFamily="2" charset="-94"/>
                        </a:rPr>
                        <a:t>83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5A7BE"/>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597B3"/>
                    </a:solidFill>
                  </a:tcPr>
                </a:tc>
                <a:extLst>
                  <a:ext uri="{0D108BD9-81ED-4DB2-BD59-A6C34878D82A}">
                    <a16:rowId xmlns:a16="http://schemas.microsoft.com/office/drawing/2014/main" val="3991839358"/>
                  </a:ext>
                </a:extLst>
              </a:tr>
              <a:tr h="657450">
                <a:tc>
                  <a:txBody>
                    <a:bodyPr/>
                    <a:lstStyle/>
                    <a:p>
                      <a:pPr algn="l" rtl="0" fontAlgn="ctr"/>
                      <a:r>
                        <a:rPr lang="en-US" sz="1000" b="1" i="0" u="none" strike="noStrike">
                          <a:solidFill>
                            <a:srgbClr val="000000"/>
                          </a:solidFill>
                          <a:effectLst/>
                          <a:latin typeface="Chivo" pitchFamily="2" charset="-94"/>
                        </a:rPr>
                        <a:t>35-44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882"/>
                    </a:solidFill>
                  </a:tcPr>
                </a:tc>
                <a:tc>
                  <a:txBody>
                    <a:bodyPr/>
                    <a:lstStyle/>
                    <a:p>
                      <a:pPr algn="ctr" rtl="0" fontAlgn="ctr"/>
                      <a:r>
                        <a:rPr lang="en-US" sz="1000" b="0" i="0" u="none" strike="noStrike">
                          <a:solidFill>
                            <a:srgbClr val="010205"/>
                          </a:solidFill>
                          <a:effectLst/>
                          <a:latin typeface="Chivo" pitchFamily="2" charset="-94"/>
                        </a:rPr>
                        <a:t>26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FBB"/>
                    </a:solidFill>
                  </a:tcPr>
                </a:tc>
                <a:tc>
                  <a:txBody>
                    <a:bodyPr/>
                    <a:lstStyle/>
                    <a:p>
                      <a:pPr algn="ctr" rtl="0" fontAlgn="ctr"/>
                      <a:r>
                        <a:rPr lang="en-US" sz="1000" b="0" i="0" u="none" strike="noStrike">
                          <a:solidFill>
                            <a:srgbClr val="010205"/>
                          </a:solidFill>
                          <a:effectLst/>
                          <a:latin typeface="Chivo" pitchFamily="2" charset="-94"/>
                        </a:rPr>
                        <a:t>13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9D8"/>
                    </a:solidFill>
                  </a:tcPr>
                </a:tc>
                <a:tc>
                  <a:txBody>
                    <a:bodyPr/>
                    <a:lstStyle/>
                    <a:p>
                      <a:pPr algn="ctr" rtl="0" fontAlgn="ctr"/>
                      <a:r>
                        <a:rPr lang="en-US" sz="1000" b="0" i="0" u="none" strike="noStrike">
                          <a:solidFill>
                            <a:srgbClr val="010205"/>
                          </a:solidFill>
                          <a:effectLst/>
                          <a:latin typeface="Chivo" pitchFamily="2" charset="-94"/>
                        </a:rPr>
                        <a:t>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6E5"/>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000" b="0" i="0" u="none" strike="noStrike">
                          <a:solidFill>
                            <a:srgbClr val="000000"/>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5A7BE"/>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5A7BE"/>
                    </a:solidFill>
                  </a:tcPr>
                </a:tc>
                <a:tc>
                  <a:txBody>
                    <a:bodyPr/>
                    <a:lstStyle/>
                    <a:p>
                      <a:pPr algn="ctr" rtl="0" fontAlgn="ctr"/>
                      <a:r>
                        <a:rPr lang="en-US" sz="1000" b="0" i="0" u="none" strike="noStrike">
                          <a:solidFill>
                            <a:srgbClr val="FFFFFF"/>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1000" b="0" i="0" u="none" strike="noStrike">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799B4"/>
                    </a:solidFill>
                  </a:tcPr>
                </a:tc>
                <a:extLst>
                  <a:ext uri="{0D108BD9-81ED-4DB2-BD59-A6C34878D82A}">
                    <a16:rowId xmlns:a16="http://schemas.microsoft.com/office/drawing/2014/main" val="518090413"/>
                  </a:ext>
                </a:extLst>
              </a:tr>
              <a:tr h="657450">
                <a:tc>
                  <a:txBody>
                    <a:bodyPr/>
                    <a:lstStyle/>
                    <a:p>
                      <a:pPr algn="l" rtl="0" fontAlgn="ctr"/>
                      <a:r>
                        <a:rPr lang="en-US" sz="1000" b="1" i="0" u="none" strike="noStrike">
                          <a:solidFill>
                            <a:srgbClr val="000000"/>
                          </a:solidFill>
                          <a:effectLst/>
                          <a:latin typeface="Chivo" pitchFamily="2" charset="-94"/>
                        </a:rPr>
                        <a:t>45-54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58F"/>
                    </a:solidFill>
                  </a:tcPr>
                </a:tc>
                <a:tc>
                  <a:txBody>
                    <a:bodyPr/>
                    <a:lstStyle/>
                    <a:p>
                      <a:pPr algn="ctr" rtl="0" fontAlgn="ctr"/>
                      <a:r>
                        <a:rPr lang="en-US" sz="1000" b="0" i="0" u="none" strike="noStrike">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7C4"/>
                    </a:solidFill>
                  </a:tcPr>
                </a:tc>
                <a:tc>
                  <a:txBody>
                    <a:bodyPr/>
                    <a:lstStyle/>
                    <a:p>
                      <a:pPr algn="ctr" rtl="0" fontAlgn="ctr"/>
                      <a:r>
                        <a:rPr lang="en-US" sz="1000" b="0" i="0" u="none" strike="noStrike">
                          <a:solidFill>
                            <a:srgbClr val="010205"/>
                          </a:solidFill>
                          <a:effectLst/>
                          <a:latin typeface="Chivo" pitchFamily="2" charset="-94"/>
                        </a:rPr>
                        <a:t>19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DCA"/>
                    </a:solidFill>
                  </a:tcPr>
                </a:tc>
                <a:tc>
                  <a:txBody>
                    <a:bodyPr/>
                    <a:lstStyle/>
                    <a:p>
                      <a:pPr algn="ctr" rtl="0" fontAlgn="ctr"/>
                      <a:r>
                        <a:rPr lang="en-US" sz="1000" b="0" i="0" u="none" strike="noStrike">
                          <a:solidFill>
                            <a:srgbClr val="010205"/>
                          </a:solidFill>
                          <a:effectLst/>
                          <a:latin typeface="Chivo" pitchFamily="2" charset="-94"/>
                        </a:rPr>
                        <a:t>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2E1"/>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D"/>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000000"/>
                          </a:solidFill>
                          <a:effectLst/>
                          <a:latin typeface="Chivo" pitchFamily="2" charset="-94"/>
                        </a:rPr>
                        <a:t>73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2D2DC"/>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FFFFFF"/>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1000" b="0" i="0" u="none" strike="noStrike">
                          <a:solidFill>
                            <a:srgbClr val="000000"/>
                          </a:solidFill>
                          <a:effectLst/>
                          <a:latin typeface="Chivo" pitchFamily="2" charset="-94"/>
                        </a:rPr>
                        <a:t>74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69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639890644"/>
                  </a:ext>
                </a:extLst>
              </a:tr>
              <a:tr h="657450">
                <a:tc>
                  <a:txBody>
                    <a:bodyPr/>
                    <a:lstStyle/>
                    <a:p>
                      <a:pPr algn="l" rtl="0" fontAlgn="ctr"/>
                      <a:r>
                        <a:rPr lang="en-US" sz="1000" b="1" i="0" u="none" strike="noStrike">
                          <a:solidFill>
                            <a:srgbClr val="000000"/>
                          </a:solidFill>
                          <a:effectLst/>
                          <a:latin typeface="Chivo" pitchFamily="2" charset="-94"/>
                        </a:rPr>
                        <a:t>55-64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08A"/>
                    </a:solidFill>
                  </a:tcPr>
                </a:tc>
                <a:tc>
                  <a:txBody>
                    <a:bodyPr/>
                    <a:lstStyle/>
                    <a:p>
                      <a:pPr algn="ctr" rtl="0" fontAlgn="ctr"/>
                      <a:r>
                        <a:rPr lang="en-US" sz="1000" b="0" i="0" u="none" strike="noStrike">
                          <a:solidFill>
                            <a:srgbClr val="010205"/>
                          </a:solidFill>
                          <a:effectLst/>
                          <a:latin typeface="Chivo" pitchFamily="2" charset="-94"/>
                        </a:rPr>
                        <a:t>26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EBB"/>
                    </a:solidFill>
                  </a:tcPr>
                </a:tc>
                <a:tc>
                  <a:txBody>
                    <a:bodyPr/>
                    <a:lstStyle/>
                    <a:p>
                      <a:pPr algn="ctr" rtl="0" fontAlgn="ctr"/>
                      <a:r>
                        <a:rPr lang="en-US" sz="1000" b="0" i="0" u="none" strike="noStrike">
                          <a:solidFill>
                            <a:srgbClr val="010205"/>
                          </a:solidFill>
                          <a:effectLst/>
                          <a:latin typeface="Chivo" pitchFamily="2" charset="-94"/>
                        </a:rPr>
                        <a:t>17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1CF"/>
                    </a:solidFill>
                  </a:tcPr>
                </a:tc>
                <a:tc>
                  <a:txBody>
                    <a:bodyPr/>
                    <a:lstStyle/>
                    <a:p>
                      <a:pPr algn="ctr" rtl="0" fontAlgn="ctr"/>
                      <a:r>
                        <a:rPr lang="en-US" sz="1000" b="0" i="0" u="none" strike="noStrike">
                          <a:solidFill>
                            <a:srgbClr val="010205"/>
                          </a:solidFill>
                          <a:effectLst/>
                          <a:latin typeface="Chivo" pitchFamily="2" charset="-94"/>
                        </a:rPr>
                        <a:t>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7E6"/>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496B2"/>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000000"/>
                          </a:solidFill>
                          <a:effectLst/>
                          <a:latin typeface="Chivo" pitchFamily="2" charset="-94"/>
                        </a:rPr>
                        <a:t>71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4E8"/>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extLst>
                  <a:ext uri="{0D108BD9-81ED-4DB2-BD59-A6C34878D82A}">
                    <a16:rowId xmlns:a16="http://schemas.microsoft.com/office/drawing/2014/main" val="3441599408"/>
                  </a:ext>
                </a:extLst>
              </a:tr>
              <a:tr h="657450">
                <a:tc>
                  <a:txBody>
                    <a:bodyPr/>
                    <a:lstStyle/>
                    <a:p>
                      <a:pPr algn="l" rtl="0" fontAlgn="ctr"/>
                      <a:r>
                        <a:rPr lang="en-US" sz="1000" b="1" i="0" u="none" strike="noStrike">
                          <a:solidFill>
                            <a:srgbClr val="000000"/>
                          </a:solidFill>
                          <a:effectLst/>
                          <a:latin typeface="Chivo" pitchFamily="2" charset="-94"/>
                        </a:rPr>
                        <a:t>65+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8C5"/>
                    </a:solidFill>
                  </a:tcPr>
                </a:tc>
                <a:tc>
                  <a:txBody>
                    <a:bodyPr/>
                    <a:lstStyle/>
                    <a:p>
                      <a:pPr algn="ctr" rtl="0" fontAlgn="ctr"/>
                      <a:r>
                        <a:rPr lang="en-US" sz="1000" b="0" i="0" u="none" strike="noStrike">
                          <a:solidFill>
                            <a:srgbClr val="010205"/>
                          </a:solidFill>
                          <a:effectLst/>
                          <a:latin typeface="Chivo" pitchFamily="2" charset="-94"/>
                        </a:rPr>
                        <a:t>14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D8D6"/>
                    </a:solidFill>
                  </a:tcPr>
                </a:tc>
                <a:tc>
                  <a:txBody>
                    <a:bodyPr/>
                    <a:lstStyle/>
                    <a:p>
                      <a:pPr algn="ctr" rtl="0" fontAlgn="ctr"/>
                      <a:r>
                        <a:rPr lang="en-US" sz="1000" b="0" i="0" u="none" strike="noStrike">
                          <a:solidFill>
                            <a:srgbClr val="010205"/>
                          </a:solidFill>
                          <a:effectLst/>
                          <a:latin typeface="Chivo" pitchFamily="2" charset="-94"/>
                        </a:rPr>
                        <a:t>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E6E5"/>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F1F1"/>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EB0C4"/>
                    </a:solidFill>
                  </a:tcPr>
                </a:tc>
                <a:tc>
                  <a:txBody>
                    <a:bodyPr/>
                    <a:lstStyle/>
                    <a:p>
                      <a:pPr algn="ctr" rtl="0" fontAlgn="ctr"/>
                      <a:r>
                        <a:rPr lang="en-US" sz="1000" b="0" i="0" u="none" strike="noStrike">
                          <a:solidFill>
                            <a:srgbClr val="FFFFFF"/>
                          </a:solidFill>
                          <a:effectLst/>
                          <a:latin typeface="Chivo" pitchFamily="2" charset="-94"/>
                        </a:rPr>
                        <a:t>83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000000"/>
                          </a:solidFill>
                          <a:effectLst/>
                          <a:latin typeface="Chivo" pitchFamily="2" charset="-94"/>
                        </a:rPr>
                        <a:t>72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BDBE2"/>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EB0C4"/>
                    </a:solidFill>
                  </a:tcPr>
                </a:tc>
                <a:tc>
                  <a:txBody>
                    <a:bodyPr/>
                    <a:lstStyle/>
                    <a:p>
                      <a:pPr algn="ctr" rtl="0" fontAlgn="ctr"/>
                      <a:r>
                        <a:rPr lang="en-US" sz="1000" b="0" i="0" u="none" strike="noStrike" dirty="0">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1A2BB"/>
                    </a:solidFill>
                  </a:tcPr>
                </a:tc>
                <a:extLst>
                  <a:ext uri="{0D108BD9-81ED-4DB2-BD59-A6C34878D82A}">
                    <a16:rowId xmlns:a16="http://schemas.microsoft.com/office/drawing/2014/main" val="243729020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7"/>
          <p:cNvSpPr txBox="1"/>
          <p:nvPr/>
        </p:nvSpPr>
        <p:spPr>
          <a:xfrm>
            <a:off x="268438" y="1094325"/>
            <a:ext cx="7065000" cy="60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4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kötü+kötü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623" name="Google Shape;623;p47"/>
          <p:cNvGrpSpPr/>
          <p:nvPr/>
        </p:nvGrpSpPr>
        <p:grpSpPr>
          <a:xfrm>
            <a:off x="163" y="10153075"/>
            <a:ext cx="7601575" cy="545400"/>
            <a:chOff x="0" y="10185450"/>
            <a:chExt cx="7601575" cy="545400"/>
          </a:xfrm>
        </p:grpSpPr>
        <p:grpSp>
          <p:nvGrpSpPr>
            <p:cNvPr id="624" name="Google Shape;624;p47"/>
            <p:cNvGrpSpPr/>
            <p:nvPr/>
          </p:nvGrpSpPr>
          <p:grpSpPr>
            <a:xfrm>
              <a:off x="0" y="10185450"/>
              <a:ext cx="7589400" cy="545400"/>
              <a:chOff x="0" y="9118650"/>
              <a:chExt cx="7589400" cy="545400"/>
            </a:xfrm>
          </p:grpSpPr>
          <p:sp>
            <p:nvSpPr>
              <p:cNvPr id="625" name="Google Shape;625;p4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627" name="Google Shape;627;p4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628" name="Google Shape;628;p47"/>
          <p:cNvGrpSpPr/>
          <p:nvPr/>
        </p:nvGrpSpPr>
        <p:grpSpPr>
          <a:xfrm>
            <a:off x="0" y="0"/>
            <a:ext cx="7589400" cy="545400"/>
            <a:chOff x="0" y="0"/>
            <a:chExt cx="7589400" cy="545400"/>
          </a:xfrm>
        </p:grpSpPr>
        <p:sp>
          <p:nvSpPr>
            <p:cNvPr id="629" name="Google Shape;629;p47"/>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0" name="Google Shape;630;p47"/>
            <p:cNvGrpSpPr/>
            <p:nvPr/>
          </p:nvGrpSpPr>
          <p:grpSpPr>
            <a:xfrm>
              <a:off x="260650" y="57150"/>
              <a:ext cx="6806500" cy="431100"/>
              <a:chOff x="260650" y="57150"/>
              <a:chExt cx="6806500" cy="431100"/>
            </a:xfrm>
          </p:grpSpPr>
          <p:cxnSp>
            <p:nvCxnSpPr>
              <p:cNvPr id="631" name="Google Shape;631;p4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32" name="Google Shape;632;p47"/>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33" name="Google Shape;633;p47"/>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37</a:t>
            </a:fld>
            <a:endParaRPr sz="1700" b="0" i="0" u="none" strike="noStrike" cap="none">
              <a:solidFill>
                <a:schemeClr val="lt1"/>
              </a:solidFill>
              <a:latin typeface="Chivo"/>
              <a:ea typeface="Chivo"/>
              <a:cs typeface="Chivo"/>
              <a:sym typeface="Chivo"/>
            </a:endParaRPr>
          </a:p>
        </p:txBody>
      </p:sp>
      <p:sp>
        <p:nvSpPr>
          <p:cNvPr id="634" name="Google Shape;634;p47"/>
          <p:cNvSpPr txBox="1"/>
          <p:nvPr/>
        </p:nvSpPr>
        <p:spPr>
          <a:xfrm>
            <a:off x="268450" y="6359575"/>
            <a:ext cx="7049700" cy="3370123"/>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seviyesi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büyük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ilköğretim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düzeyinde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yaşandığını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Mayıs</a:t>
            </a:r>
            <a:r>
              <a:rPr lang="en-US" sz="1300" b="0" i="0" u="none" strike="noStrike" dirty="0">
                <a:solidFill>
                  <a:srgbClr val="000000"/>
                </a:solidFill>
                <a:effectLst/>
                <a:latin typeface="Roboto" panose="02000000000000000000" pitchFamily="2" charset="0"/>
              </a:rPr>
              <a:t> 2023’te </a:t>
            </a:r>
            <a:r>
              <a:rPr lang="en-US" sz="1300" b="0" i="0" u="none" strike="noStrike" dirty="0" err="1">
                <a:solidFill>
                  <a:srgbClr val="000000"/>
                </a:solidFill>
                <a:effectLst/>
                <a:latin typeface="Roboto" panose="02000000000000000000" pitchFamily="2" charset="0"/>
              </a:rPr>
              <a:t>İlköğretim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düzeyindeki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ifade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%54 </a:t>
            </a:r>
            <a:r>
              <a:rPr lang="en-US" sz="1300" b="0" i="0" u="none" strike="noStrike" dirty="0" err="1">
                <a:solidFill>
                  <a:srgbClr val="000000"/>
                </a:solidFill>
                <a:effectLst/>
                <a:latin typeface="Roboto" panose="02000000000000000000" pitchFamily="2" charset="0"/>
              </a:rPr>
              <a:t>iken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%75’e </a:t>
            </a:r>
            <a:r>
              <a:rPr lang="en-US" sz="1300" b="0" i="0" u="none" strike="noStrike" dirty="0" err="1">
                <a:solidFill>
                  <a:srgbClr val="000000"/>
                </a:solidFill>
                <a:effectLst/>
                <a:latin typeface="Roboto" panose="02000000000000000000" pitchFamily="2" charset="0"/>
              </a:rPr>
              <a:t>yükseldi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tüm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azaldı</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bazında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yapılan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değerlendirmeler</a:t>
            </a:r>
            <a:r>
              <a:rPr lang="en-US" sz="1300" b="0" i="0" u="none" strike="noStrike" dirty="0">
                <a:solidFill>
                  <a:srgbClr val="000000"/>
                </a:solidFill>
                <a:effectLst/>
                <a:latin typeface="Roboto" panose="02000000000000000000" pitchFamily="2" charset="0"/>
              </a:rPr>
              <a:t> 2022’nin ilk </a:t>
            </a:r>
            <a:r>
              <a:rPr lang="en-US" sz="1300" b="0" i="0" u="none" strike="noStrike" dirty="0" err="1">
                <a:solidFill>
                  <a:srgbClr val="000000"/>
                </a:solidFill>
                <a:effectLst/>
                <a:latin typeface="Roboto" panose="02000000000000000000" pitchFamily="2" charset="0"/>
              </a:rPr>
              <a:t>yarısı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2024 </a:t>
            </a:r>
            <a:r>
              <a:rPr lang="en-US" sz="1300" b="0" i="0" u="none" strike="noStrike" dirty="0" err="1">
                <a:solidFill>
                  <a:srgbClr val="000000"/>
                </a:solidFill>
                <a:effectLst/>
                <a:latin typeface="Roboto" panose="02000000000000000000" pitchFamily="2" charset="0"/>
              </a:rPr>
              <a:t>yılında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birbirine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geriye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açılıyor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aylarda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lise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mezunlarının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yükselmiş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durumda</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b="0" dirty="0">
                <a:effectLst/>
              </a:rPr>
            </a:br>
            <a:endParaRPr lang="en-US" sz="1300" b="0" i="0" u="none" strike="noStrike" cap="none" dirty="0">
              <a:solidFill>
                <a:srgbClr val="333333"/>
              </a:solidFill>
              <a:highlight>
                <a:schemeClr val="lt1"/>
              </a:highlight>
              <a:latin typeface="Roboto"/>
              <a:ea typeface="Roboto"/>
              <a:cs typeface="Roboto"/>
              <a:sym typeface="Roboto"/>
            </a:endParaRPr>
          </a:p>
        </p:txBody>
      </p:sp>
      <p:sp>
        <p:nvSpPr>
          <p:cNvPr id="635" name="Google Shape;635;p47"/>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636" name="Google Shape;636;p47"/>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637" name="Google Shape;637;p47"/>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graphicFrame>
        <p:nvGraphicFramePr>
          <p:cNvPr id="3" name="econ_negative_education">
            <a:extLst>
              <a:ext uri="{FF2B5EF4-FFF2-40B4-BE49-F238E27FC236}">
                <a16:creationId xmlns:a16="http://schemas.microsoft.com/office/drawing/2014/main" id="{00000000-0008-0000-0500-000003000000}"/>
              </a:ext>
            </a:extLst>
          </p:cNvPr>
          <p:cNvGraphicFramePr>
            <a:graphicFrameLocks/>
          </p:cNvGraphicFramePr>
          <p:nvPr>
            <p:extLst>
              <p:ext uri="{D42A27DB-BD31-4B8C-83A1-F6EECF244321}">
                <p14:modId xmlns:p14="http://schemas.microsoft.com/office/powerpoint/2010/main" val="4283629460"/>
              </p:ext>
            </p:extLst>
          </p:nvPr>
        </p:nvGraphicFramePr>
        <p:xfrm>
          <a:off x="284439" y="1714957"/>
          <a:ext cx="7033711" cy="422784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48"/>
          <p:cNvGrpSpPr/>
          <p:nvPr/>
        </p:nvGrpSpPr>
        <p:grpSpPr>
          <a:xfrm>
            <a:off x="0" y="10185450"/>
            <a:ext cx="7601575" cy="545400"/>
            <a:chOff x="0" y="10185450"/>
            <a:chExt cx="7601575" cy="545400"/>
          </a:xfrm>
        </p:grpSpPr>
        <p:grpSp>
          <p:nvGrpSpPr>
            <p:cNvPr id="647" name="Google Shape;647;p48"/>
            <p:cNvGrpSpPr/>
            <p:nvPr/>
          </p:nvGrpSpPr>
          <p:grpSpPr>
            <a:xfrm>
              <a:off x="0" y="10185450"/>
              <a:ext cx="7589400" cy="545400"/>
              <a:chOff x="0" y="9118650"/>
              <a:chExt cx="7589400" cy="545400"/>
            </a:xfrm>
          </p:grpSpPr>
          <p:sp>
            <p:nvSpPr>
              <p:cNvPr id="648" name="Google Shape;648;p4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400" b="1" i="0" u="none" strike="noStrike" cap="none" dirty="0">
                  <a:solidFill>
                    <a:schemeClr val="dk1"/>
                  </a:solidFill>
                  <a:latin typeface="Arial"/>
                  <a:ea typeface="Arial"/>
                  <a:cs typeface="Arial"/>
                  <a:sym typeface="Arial"/>
                </a:endParaRPr>
              </a:p>
            </p:txBody>
          </p:sp>
        </p:grpSp>
        <p:pic>
          <p:nvPicPr>
            <p:cNvPr id="650" name="Google Shape;650;p4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652" name="Google Shape;652;p48"/>
          <p:cNvGrpSpPr/>
          <p:nvPr/>
        </p:nvGrpSpPr>
        <p:grpSpPr>
          <a:xfrm>
            <a:off x="0" y="0"/>
            <a:ext cx="7589400" cy="545400"/>
            <a:chOff x="0" y="0"/>
            <a:chExt cx="7589400" cy="545400"/>
          </a:xfrm>
        </p:grpSpPr>
        <p:sp>
          <p:nvSpPr>
            <p:cNvPr id="653" name="Google Shape;653;p48"/>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4" name="Google Shape;654;p48"/>
            <p:cNvGrpSpPr/>
            <p:nvPr/>
          </p:nvGrpSpPr>
          <p:grpSpPr>
            <a:xfrm>
              <a:off x="260650" y="57150"/>
              <a:ext cx="6806500" cy="431100"/>
              <a:chOff x="260650" y="57150"/>
              <a:chExt cx="6806500" cy="431100"/>
            </a:xfrm>
          </p:grpSpPr>
          <p:cxnSp>
            <p:nvCxnSpPr>
              <p:cNvPr id="655" name="Google Shape;655;p4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56" name="Google Shape;656;p48"/>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57" name="Google Shape;657;p48"/>
          <p:cNvSpPr txBox="1"/>
          <p:nvPr/>
        </p:nvSpPr>
        <p:spPr>
          <a:xfrm>
            <a:off x="3117725" y="4530512"/>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(Çok kötü+Kötü yanıtını verenlerin oranı)</a:t>
            </a:r>
            <a:endParaRPr sz="900" b="0" i="1" u="none" strike="noStrike" cap="none" dirty="0">
              <a:solidFill>
                <a:srgbClr val="000000"/>
              </a:solidFill>
              <a:latin typeface="Chivo"/>
              <a:ea typeface="Chivo"/>
              <a:cs typeface="Chivo"/>
              <a:sym typeface="Chivo"/>
            </a:endParaRPr>
          </a:p>
        </p:txBody>
      </p:sp>
      <p:sp>
        <p:nvSpPr>
          <p:cNvPr id="658" name="Google Shape;658;p48"/>
          <p:cNvSpPr txBox="1"/>
          <p:nvPr/>
        </p:nvSpPr>
        <p:spPr>
          <a:xfrm>
            <a:off x="284276" y="4515287"/>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chemeClr val="dk1"/>
                </a:solidFill>
                <a:latin typeface="Chivo"/>
                <a:ea typeface="Chivo"/>
                <a:cs typeface="Chivo"/>
                <a:sym typeface="Chivo"/>
              </a:rPr>
              <a:t>(Ekonominin bugünü: 1=Çok kötü, 5=Çok iyi)</a:t>
            </a:r>
            <a:endParaRPr sz="900" b="0" i="1" u="none" strike="noStrike" cap="none" dirty="0">
              <a:solidFill>
                <a:schemeClr val="dk1"/>
              </a:solidFill>
              <a:latin typeface="Chivo"/>
              <a:ea typeface="Chivo"/>
              <a:cs typeface="Chivo"/>
              <a:sym typeface="Chivo"/>
            </a:endParaRPr>
          </a:p>
        </p:txBody>
      </p:sp>
      <p:sp>
        <p:nvSpPr>
          <p:cNvPr id="659" name="Google Shape;659;p48"/>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38</a:t>
            </a:fld>
            <a:endParaRPr sz="1700" b="0" i="0" u="none" strike="noStrike" cap="none">
              <a:solidFill>
                <a:schemeClr val="lt1"/>
              </a:solidFill>
              <a:latin typeface="Chivo"/>
              <a:ea typeface="Chivo"/>
              <a:cs typeface="Chivo"/>
              <a:sym typeface="Chivo"/>
            </a:endParaRPr>
          </a:p>
        </p:txBody>
      </p:sp>
      <p:sp>
        <p:nvSpPr>
          <p:cNvPr id="660" name="Google Shape;660;p48"/>
          <p:cNvSpPr txBox="1"/>
          <p:nvPr/>
        </p:nvSpPr>
        <p:spPr>
          <a:xfrm>
            <a:off x="263975" y="6339850"/>
            <a:ext cx="3396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00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61" name="Google Shape;661;p48"/>
          <p:cNvSpPr txBox="1"/>
          <p:nvPr/>
        </p:nvSpPr>
        <p:spPr>
          <a:xfrm>
            <a:off x="3931925" y="6339850"/>
            <a:ext cx="3396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62" name="Google Shape;662;p48"/>
          <p:cNvSpPr txBox="1"/>
          <p:nvPr/>
        </p:nvSpPr>
        <p:spPr>
          <a:xfrm>
            <a:off x="3903663" y="5554467"/>
            <a:ext cx="3396900" cy="247757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güncel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durumunu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ilköğretim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hariç</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yükseldi</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Lise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seviyesindeki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verenlerde</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görülürken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yüksekokul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üzeri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seviyesindeki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katılımcılarda</a:t>
            </a:r>
            <a:r>
              <a:rPr lang="en-US" sz="1300" b="0" i="0" u="none" strike="noStrike" dirty="0">
                <a:solidFill>
                  <a:srgbClr val="000000"/>
                </a:solidFill>
                <a:effectLst/>
                <a:latin typeface="Roboto" panose="02000000000000000000" pitchFamily="2" charset="0"/>
              </a:rPr>
              <a:t> 2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görülüyor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endParaRPr sz="1300" b="0" i="0" u="none" strike="noStrike" cap="none" dirty="0">
              <a:solidFill>
                <a:schemeClr val="tx1"/>
              </a:solidFill>
              <a:latin typeface="Roboto"/>
              <a:ea typeface="Roboto"/>
              <a:cs typeface="Roboto"/>
              <a:sym typeface="Roboto"/>
            </a:endParaRPr>
          </a:p>
        </p:txBody>
      </p:sp>
      <p:sp>
        <p:nvSpPr>
          <p:cNvPr id="663" name="Google Shape;663;p48"/>
          <p:cNvSpPr txBox="1"/>
          <p:nvPr/>
        </p:nvSpPr>
        <p:spPr>
          <a:xfrm>
            <a:off x="284276" y="5488439"/>
            <a:ext cx="3396900" cy="2087721"/>
          </a:xfrm>
          <a:prstGeom prst="rect">
            <a:avLst/>
          </a:prstGeom>
          <a:noFill/>
          <a:ln>
            <a:noFill/>
          </a:ln>
        </p:spPr>
        <p:txBody>
          <a:bodyPr spcFirstLastPara="1" wrap="square" lIns="91425" tIns="91425" rIns="91425" bIns="91425" anchor="t" anchorCtr="0">
            <a:spAutoFit/>
          </a:bodyPr>
          <a:lstStyle/>
          <a:p>
            <a:pPr algn="just" rtl="0">
              <a:spcBef>
                <a:spcPts val="1000"/>
              </a:spcBef>
            </a:pP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güncel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durumunu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değerlendirenler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tüm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seviyelerinde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çoğunlukta</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spcBef>
                <a:spcPts val="1000"/>
              </a:spcBef>
            </a:pP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veya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%49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ilköğretim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DEAB1C14-5BA2-9E2B-4EF5-73AD5F328AF2}"/>
              </a:ext>
            </a:extLst>
          </p:cNvPr>
          <p:cNvGraphicFramePr>
            <a:graphicFrameLocks noGrp="1"/>
          </p:cNvGraphicFramePr>
          <p:nvPr>
            <p:extLst>
              <p:ext uri="{D42A27DB-BD31-4B8C-83A1-F6EECF244321}">
                <p14:modId xmlns:p14="http://schemas.microsoft.com/office/powerpoint/2010/main" val="4101371868"/>
              </p:ext>
            </p:extLst>
          </p:nvPr>
        </p:nvGraphicFramePr>
        <p:xfrm>
          <a:off x="272180" y="1166016"/>
          <a:ext cx="7072313" cy="3364496"/>
        </p:xfrm>
        <a:graphic>
          <a:graphicData uri="http://schemas.openxmlformats.org/drawingml/2006/table">
            <a:tbl>
              <a:tblPr/>
              <a:tblGrid>
                <a:gridCol w="1155831">
                  <a:extLst>
                    <a:ext uri="{9D8B030D-6E8A-4147-A177-3AD203B41FA5}">
                      <a16:colId xmlns:a16="http://schemas.microsoft.com/office/drawing/2014/main" val="24131793"/>
                    </a:ext>
                  </a:extLst>
                </a:gridCol>
                <a:gridCol w="537862">
                  <a:extLst>
                    <a:ext uri="{9D8B030D-6E8A-4147-A177-3AD203B41FA5}">
                      <a16:colId xmlns:a16="http://schemas.microsoft.com/office/drawing/2014/main" val="1184952799"/>
                    </a:ext>
                  </a:extLst>
                </a:gridCol>
                <a:gridCol w="537862">
                  <a:extLst>
                    <a:ext uri="{9D8B030D-6E8A-4147-A177-3AD203B41FA5}">
                      <a16:colId xmlns:a16="http://schemas.microsoft.com/office/drawing/2014/main" val="3917380056"/>
                    </a:ext>
                  </a:extLst>
                </a:gridCol>
                <a:gridCol w="537862">
                  <a:extLst>
                    <a:ext uri="{9D8B030D-6E8A-4147-A177-3AD203B41FA5}">
                      <a16:colId xmlns:a16="http://schemas.microsoft.com/office/drawing/2014/main" val="2548535664"/>
                    </a:ext>
                  </a:extLst>
                </a:gridCol>
                <a:gridCol w="537862">
                  <a:extLst>
                    <a:ext uri="{9D8B030D-6E8A-4147-A177-3AD203B41FA5}">
                      <a16:colId xmlns:a16="http://schemas.microsoft.com/office/drawing/2014/main" val="4025016381"/>
                    </a:ext>
                  </a:extLst>
                </a:gridCol>
                <a:gridCol w="537862">
                  <a:extLst>
                    <a:ext uri="{9D8B030D-6E8A-4147-A177-3AD203B41FA5}">
                      <a16:colId xmlns:a16="http://schemas.microsoft.com/office/drawing/2014/main" val="2730774028"/>
                    </a:ext>
                  </a:extLst>
                </a:gridCol>
                <a:gridCol w="537862">
                  <a:extLst>
                    <a:ext uri="{9D8B030D-6E8A-4147-A177-3AD203B41FA5}">
                      <a16:colId xmlns:a16="http://schemas.microsoft.com/office/drawing/2014/main" val="2708776577"/>
                    </a:ext>
                  </a:extLst>
                </a:gridCol>
                <a:gridCol w="537862">
                  <a:extLst>
                    <a:ext uri="{9D8B030D-6E8A-4147-A177-3AD203B41FA5}">
                      <a16:colId xmlns:a16="http://schemas.microsoft.com/office/drawing/2014/main" val="1278243456"/>
                    </a:ext>
                  </a:extLst>
                </a:gridCol>
                <a:gridCol w="537862">
                  <a:extLst>
                    <a:ext uri="{9D8B030D-6E8A-4147-A177-3AD203B41FA5}">
                      <a16:colId xmlns:a16="http://schemas.microsoft.com/office/drawing/2014/main" val="3086421431"/>
                    </a:ext>
                  </a:extLst>
                </a:gridCol>
                <a:gridCol w="537862">
                  <a:extLst>
                    <a:ext uri="{9D8B030D-6E8A-4147-A177-3AD203B41FA5}">
                      <a16:colId xmlns:a16="http://schemas.microsoft.com/office/drawing/2014/main" val="2687462738"/>
                    </a:ext>
                  </a:extLst>
                </a:gridCol>
                <a:gridCol w="537862">
                  <a:extLst>
                    <a:ext uri="{9D8B030D-6E8A-4147-A177-3AD203B41FA5}">
                      <a16:colId xmlns:a16="http://schemas.microsoft.com/office/drawing/2014/main" val="726136326"/>
                    </a:ext>
                  </a:extLst>
                </a:gridCol>
                <a:gridCol w="537862">
                  <a:extLst>
                    <a:ext uri="{9D8B030D-6E8A-4147-A177-3AD203B41FA5}">
                      <a16:colId xmlns:a16="http://schemas.microsoft.com/office/drawing/2014/main" val="2242341222"/>
                    </a:ext>
                  </a:extLst>
                </a:gridCol>
              </a:tblGrid>
              <a:tr h="841124">
                <a:tc>
                  <a:txBody>
                    <a:bodyPr/>
                    <a:lstStyle/>
                    <a:p>
                      <a:pPr algn="ctr" rtl="0" fontAlgn="ctr"/>
                      <a:r>
                        <a:rPr lang="en-US" sz="1200" b="1" i="0" u="none" strike="noStrike">
                          <a:solidFill>
                            <a:srgbClr val="000000"/>
                          </a:solidFill>
                          <a:effectLst/>
                          <a:latin typeface="Chivo" pitchFamily="2" charset="-94"/>
                        </a:rPr>
                        <a:t>%</a:t>
                      </a:r>
                    </a:p>
                  </a:txBody>
                  <a:tcPr marL="6866" marR="6866" marT="6866"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66" marR="6866" marT="6866"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Tem.24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tr-TR" sz="900" b="1" i="0" u="none" strike="noStrike" dirty="0">
                          <a:solidFill>
                            <a:srgbClr val="000000"/>
                          </a:solidFill>
                          <a:effectLst/>
                          <a:latin typeface="Chivo" pitchFamily="2" charset="-94"/>
                        </a:rPr>
                        <a:t>Ara</a:t>
                      </a:r>
                      <a:r>
                        <a:rPr lang="en-US" sz="900" b="1" i="0" u="none" strike="noStrike" dirty="0">
                          <a:solidFill>
                            <a:srgbClr val="000000"/>
                          </a:solidFill>
                          <a:effectLst/>
                          <a:latin typeface="Chivo" pitchFamily="2" charset="-94"/>
                        </a:rPr>
                        <a:t>.24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995080728"/>
                  </a:ext>
                </a:extLst>
              </a:tr>
              <a:tr h="841124">
                <a:tc>
                  <a:txBody>
                    <a:bodyPr/>
                    <a:lstStyle/>
                    <a:p>
                      <a:pPr algn="l" rtl="0" fontAlgn="ctr"/>
                      <a:r>
                        <a:rPr lang="en-US" sz="900" b="1" i="0" u="none" strike="noStrike">
                          <a:solidFill>
                            <a:srgbClr val="000000"/>
                          </a:solidFill>
                          <a:effectLst/>
                          <a:latin typeface="Chivo" pitchFamily="2" charset="-94"/>
                        </a:rPr>
                        <a:t>İlköğretim ve altı</a:t>
                      </a:r>
                    </a:p>
                  </a:txBody>
                  <a:tcPr marL="6866" marR="6866" marT="686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E88"/>
                    </a:solidFill>
                  </a:tcPr>
                </a:tc>
                <a:tc>
                  <a:txBody>
                    <a:bodyPr/>
                    <a:lstStyle/>
                    <a:p>
                      <a:pPr algn="ctr" rtl="0" fontAlgn="ctr"/>
                      <a:r>
                        <a:rPr lang="en-US" sz="1000" b="0" i="0" u="none" strike="noStrike">
                          <a:solidFill>
                            <a:srgbClr val="010205"/>
                          </a:solidFill>
                          <a:effectLst/>
                          <a:latin typeface="Chivo" pitchFamily="2" charset="-94"/>
                        </a:rPr>
                        <a:t>26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0BC"/>
                    </a:solidFill>
                  </a:tcPr>
                </a:tc>
                <a:tc>
                  <a:txBody>
                    <a:bodyPr/>
                    <a:lstStyle/>
                    <a:p>
                      <a:pPr algn="ctr" rtl="0" fontAlgn="ctr"/>
                      <a:r>
                        <a:rPr lang="en-US" sz="1000" b="0" i="0" u="none" strike="noStrike">
                          <a:solidFill>
                            <a:srgbClr val="010205"/>
                          </a:solidFill>
                          <a:effectLst/>
                          <a:latin typeface="Chivo" pitchFamily="2" charset="-94"/>
                        </a:rPr>
                        <a:t>16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tc>
                  <a:txBody>
                    <a:bodyPr/>
                    <a:lstStyle/>
                    <a:p>
                      <a:pPr algn="ctr" rtl="0" fontAlgn="ctr"/>
                      <a:r>
                        <a:rPr lang="en-US" sz="1000" b="0" i="0" u="none" strike="noStrike">
                          <a:solidFill>
                            <a:srgbClr val="010205"/>
                          </a:solidFill>
                          <a:effectLst/>
                          <a:latin typeface="Chivo" pitchFamily="2" charset="-94"/>
                        </a:rPr>
                        <a:t>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6E5"/>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00" b="0" i="0" u="none" strike="noStrike" dirty="0">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D7DF"/>
                    </a:solidFill>
                  </a:tcPr>
                </a:tc>
                <a:tc>
                  <a:txBody>
                    <a:bodyPr/>
                    <a:lstStyle/>
                    <a:p>
                      <a:pPr algn="ctr" rtl="0" fontAlgn="ctr"/>
                      <a:r>
                        <a:rPr lang="en-US" sz="1000" b="0" i="0" u="none" strike="noStrike">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3E8"/>
                    </a:solidFill>
                  </a:tcPr>
                </a:tc>
                <a:extLst>
                  <a:ext uri="{0D108BD9-81ED-4DB2-BD59-A6C34878D82A}">
                    <a16:rowId xmlns:a16="http://schemas.microsoft.com/office/drawing/2014/main" val="2313818698"/>
                  </a:ext>
                </a:extLst>
              </a:tr>
              <a:tr h="841124">
                <a:tc>
                  <a:txBody>
                    <a:bodyPr/>
                    <a:lstStyle/>
                    <a:p>
                      <a:pPr algn="l" rtl="0" fontAlgn="ctr"/>
                      <a:r>
                        <a:rPr lang="en-US" sz="900" b="1" i="0" u="none" strike="noStrike">
                          <a:solidFill>
                            <a:srgbClr val="000000"/>
                          </a:solidFill>
                          <a:effectLst/>
                          <a:latin typeface="Chivo" pitchFamily="2" charset="-94"/>
                        </a:rPr>
                        <a:t>Lise</a:t>
                      </a:r>
                    </a:p>
                  </a:txBody>
                  <a:tcPr marL="6866" marR="6866" marT="686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7C4"/>
                    </a:solidFill>
                  </a:tcPr>
                </a:tc>
                <a:tc>
                  <a:txBody>
                    <a:bodyPr/>
                    <a:lstStyle/>
                    <a:p>
                      <a:pPr algn="ctr" rtl="0" fontAlgn="ctr"/>
                      <a:r>
                        <a:rPr lang="en-US" sz="1000" b="0" i="0" u="none" strike="noStrike">
                          <a:solidFill>
                            <a:srgbClr val="010205"/>
                          </a:solidFill>
                          <a:effectLst/>
                          <a:latin typeface="Chivo" pitchFamily="2" charset="-94"/>
                        </a:rPr>
                        <a:t>15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1000" b="0" i="0" u="none" strike="noStrike">
                          <a:solidFill>
                            <a:srgbClr val="010205"/>
                          </a:solidFill>
                          <a:effectLst/>
                          <a:latin typeface="Chivo" pitchFamily="2" charset="-94"/>
                        </a:rPr>
                        <a:t>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8E8"/>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86A6"/>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BBCCC"/>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BBCCC"/>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000000"/>
                          </a:solidFill>
                          <a:effectLst/>
                          <a:latin typeface="Chivo" pitchFamily="2" charset="-94"/>
                        </a:rPr>
                        <a:t>74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extLst>
                  <a:ext uri="{0D108BD9-81ED-4DB2-BD59-A6C34878D82A}">
                    <a16:rowId xmlns:a16="http://schemas.microsoft.com/office/drawing/2014/main" val="154007786"/>
                  </a:ext>
                </a:extLst>
              </a:tr>
              <a:tr h="841124">
                <a:tc>
                  <a:txBody>
                    <a:bodyPr/>
                    <a:lstStyle/>
                    <a:p>
                      <a:pPr algn="l" rtl="0" fontAlgn="ctr"/>
                      <a:r>
                        <a:rPr lang="en-US" sz="900" b="1" i="0" u="none" strike="noStrike">
                          <a:solidFill>
                            <a:srgbClr val="000000"/>
                          </a:solidFill>
                          <a:effectLst/>
                          <a:latin typeface="Chivo" pitchFamily="2" charset="-94"/>
                        </a:rPr>
                        <a:t>Yüksekokul ve üzeri</a:t>
                      </a:r>
                    </a:p>
                  </a:txBody>
                  <a:tcPr marL="6866" marR="6866" marT="686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B8882"/>
                    </a:solidFill>
                  </a:tcPr>
                </a:tc>
                <a:tc>
                  <a:txBody>
                    <a:bodyPr/>
                    <a:lstStyle/>
                    <a:p>
                      <a:pPr algn="ctr" rtl="0" fontAlgn="ctr"/>
                      <a:r>
                        <a:rPr lang="en-US" sz="1000" b="0" i="0" u="none" strike="noStrike">
                          <a:solidFill>
                            <a:srgbClr val="010205"/>
                          </a:solidFill>
                          <a:effectLst/>
                          <a:latin typeface="Chivo" pitchFamily="2" charset="-94"/>
                        </a:rPr>
                        <a:t>29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7BAB6"/>
                    </a:solidFill>
                  </a:tcPr>
                </a:tc>
                <a:tc>
                  <a:txBody>
                    <a:bodyPr/>
                    <a:lstStyle/>
                    <a:p>
                      <a:pPr algn="ctr" rtl="0" fontAlgn="ctr"/>
                      <a:r>
                        <a:rPr lang="en-US" sz="1000" b="0" i="0" u="none" strike="noStrike">
                          <a:solidFill>
                            <a:srgbClr val="010205"/>
                          </a:solidFill>
                          <a:effectLst/>
                          <a:latin typeface="Chivo" pitchFamily="2" charset="-94"/>
                        </a:rPr>
                        <a:t>14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D7D5"/>
                    </a:solidFill>
                  </a:tcPr>
                </a:tc>
                <a:tc>
                  <a:txBody>
                    <a:bodyPr/>
                    <a:lstStyle/>
                    <a:p>
                      <a:pPr algn="ctr" rtl="0" fontAlgn="ctr"/>
                      <a:r>
                        <a:rPr lang="en-US" sz="1000" b="0" i="0" u="none" strike="noStrike">
                          <a:solidFill>
                            <a:srgbClr val="010205"/>
                          </a:solidFill>
                          <a:effectLst/>
                          <a:latin typeface="Chivo" pitchFamily="2" charset="-94"/>
                        </a:rPr>
                        <a:t>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DED"/>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83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75789D"/>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8386A6"/>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DAEC3"/>
                    </a:solidFill>
                  </a:tcPr>
                </a:tc>
                <a:tc>
                  <a:txBody>
                    <a:bodyPr/>
                    <a:lstStyle/>
                    <a:p>
                      <a:pPr algn="ctr" rtl="0" fontAlgn="ctr"/>
                      <a:r>
                        <a:rPr lang="en-US" sz="1000" b="0" i="0" u="none" strike="noStrike" dirty="0">
                          <a:solidFill>
                            <a:srgbClr val="000000"/>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9295B1"/>
                    </a:solidFill>
                  </a:tcPr>
                </a:tc>
                <a:extLst>
                  <a:ext uri="{0D108BD9-81ED-4DB2-BD59-A6C34878D82A}">
                    <a16:rowId xmlns:a16="http://schemas.microsoft.com/office/drawing/2014/main" val="389194780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grpSp>
        <p:nvGrpSpPr>
          <p:cNvPr id="668" name="Google Shape;668;p49"/>
          <p:cNvGrpSpPr/>
          <p:nvPr/>
        </p:nvGrpSpPr>
        <p:grpSpPr>
          <a:xfrm>
            <a:off x="0" y="10185450"/>
            <a:ext cx="7601575" cy="545400"/>
            <a:chOff x="0" y="10185450"/>
            <a:chExt cx="7601575" cy="545400"/>
          </a:xfrm>
        </p:grpSpPr>
        <p:grpSp>
          <p:nvGrpSpPr>
            <p:cNvPr id="669" name="Google Shape;669;p49"/>
            <p:cNvGrpSpPr/>
            <p:nvPr/>
          </p:nvGrpSpPr>
          <p:grpSpPr>
            <a:xfrm>
              <a:off x="0" y="10185450"/>
              <a:ext cx="7589400" cy="545400"/>
              <a:chOff x="0" y="9118650"/>
              <a:chExt cx="7589400" cy="545400"/>
            </a:xfrm>
          </p:grpSpPr>
          <p:sp>
            <p:nvSpPr>
              <p:cNvPr id="670" name="Google Shape;670;p4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672" name="Google Shape;672;p4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674" name="Google Shape;674;p49"/>
          <p:cNvSpPr txBox="1"/>
          <p:nvPr/>
        </p:nvSpPr>
        <p:spPr>
          <a:xfrm>
            <a:off x="252150" y="6521800"/>
            <a:ext cx="3413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pSp>
        <p:nvGrpSpPr>
          <p:cNvPr id="675" name="Google Shape;675;p49"/>
          <p:cNvGrpSpPr/>
          <p:nvPr/>
        </p:nvGrpSpPr>
        <p:grpSpPr>
          <a:xfrm>
            <a:off x="0" y="0"/>
            <a:ext cx="7589400" cy="545400"/>
            <a:chOff x="0" y="0"/>
            <a:chExt cx="7589400" cy="545400"/>
          </a:xfrm>
        </p:grpSpPr>
        <p:sp>
          <p:nvSpPr>
            <p:cNvPr id="676" name="Google Shape;676;p49"/>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7" name="Google Shape;677;p49"/>
            <p:cNvGrpSpPr/>
            <p:nvPr/>
          </p:nvGrpSpPr>
          <p:grpSpPr>
            <a:xfrm>
              <a:off x="260650" y="57150"/>
              <a:ext cx="6806500" cy="431100"/>
              <a:chOff x="260650" y="57150"/>
              <a:chExt cx="6806500" cy="431100"/>
            </a:xfrm>
          </p:grpSpPr>
          <p:cxnSp>
            <p:nvCxnSpPr>
              <p:cNvPr id="678" name="Google Shape;678;p4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79" name="Google Shape;679;p49"/>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80" name="Google Shape;680;p49"/>
          <p:cNvSpPr txBox="1"/>
          <p:nvPr/>
        </p:nvSpPr>
        <p:spPr>
          <a:xfrm>
            <a:off x="252150" y="5412330"/>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bugünü: 1=Çok kötü, 5=Çok iyi)</a:t>
            </a:r>
            <a:endParaRPr sz="900" b="0" i="1" u="none" strike="noStrike" cap="none" dirty="0">
              <a:solidFill>
                <a:srgbClr val="000000"/>
              </a:solidFill>
              <a:latin typeface="Chivo"/>
              <a:ea typeface="Chivo"/>
              <a:cs typeface="Chivo"/>
              <a:sym typeface="Chivo"/>
            </a:endParaRPr>
          </a:p>
        </p:txBody>
      </p:sp>
      <p:sp>
        <p:nvSpPr>
          <p:cNvPr id="681" name="Google Shape;681;p49"/>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39</a:t>
            </a:fld>
            <a:endParaRPr sz="1700" b="0" i="0" u="none" strike="noStrike" cap="none">
              <a:solidFill>
                <a:schemeClr val="lt1"/>
              </a:solidFill>
              <a:latin typeface="Chivo"/>
              <a:ea typeface="Chivo"/>
              <a:cs typeface="Chivo"/>
              <a:sym typeface="Chivo"/>
            </a:endParaRPr>
          </a:p>
        </p:txBody>
      </p:sp>
      <p:sp>
        <p:nvSpPr>
          <p:cNvPr id="682" name="Google Shape;682;p49"/>
          <p:cNvSpPr txBox="1"/>
          <p:nvPr/>
        </p:nvSpPr>
        <p:spPr>
          <a:xfrm>
            <a:off x="3931925" y="6521800"/>
            <a:ext cx="3413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83" name="Google Shape;683;p49"/>
          <p:cNvSpPr txBox="1"/>
          <p:nvPr/>
        </p:nvSpPr>
        <p:spPr>
          <a:xfrm>
            <a:off x="252150" y="6550350"/>
            <a:ext cx="34137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84" name="Google Shape;684;p49"/>
          <p:cNvSpPr txBox="1"/>
          <p:nvPr/>
        </p:nvSpPr>
        <p:spPr>
          <a:xfrm>
            <a:off x="252150" y="6227500"/>
            <a:ext cx="3413700" cy="3123902"/>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Tüm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istihdam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çoğunluk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yapanların</a:t>
            </a:r>
            <a:r>
              <a:rPr lang="tr-TR" sz="1300" b="0" i="0" u="none" strike="noStrike" dirty="0">
                <a:solidFill>
                  <a:srgbClr val="000000"/>
                </a:solidFill>
                <a:effectLst/>
                <a:latin typeface="Roboto" panose="02000000000000000000" pitchFamily="2" charset="0"/>
              </a:rPr>
              <a:t> en yüksek olduğu grup</a:t>
            </a:r>
            <a:r>
              <a:rPr lang="en-US" sz="1300" b="0" i="0" u="none" strike="noStrike" dirty="0">
                <a:solidFill>
                  <a:srgbClr val="000000"/>
                </a:solidFill>
                <a:effectLst/>
                <a:latin typeface="Roboto" panose="02000000000000000000" pitchFamily="2" charset="0"/>
              </a:rPr>
              <a:t> %91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işsizler</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%84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öğrenciler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Çalışmayan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aramayanlar</a:t>
            </a:r>
            <a:r>
              <a:rPr lang="en-US" sz="1300" b="0" i="0" u="none" strike="noStrike" dirty="0">
                <a:solidFill>
                  <a:srgbClr val="000000"/>
                </a:solidFill>
                <a:effectLst/>
                <a:latin typeface="Roboto" panose="02000000000000000000" pitchFamily="2" charset="0"/>
              </a:rPr>
              <a:t> (%70)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işverenler</a:t>
            </a:r>
            <a:r>
              <a:rPr lang="en-US" sz="1300" b="0" i="0" u="none" strike="noStrike" dirty="0">
                <a:solidFill>
                  <a:srgbClr val="000000"/>
                </a:solidFill>
                <a:effectLst/>
                <a:latin typeface="Roboto" panose="02000000000000000000" pitchFamily="2" charset="0"/>
              </a:rPr>
              <a:t> (%74)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istihdam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endParaRPr sz="1300" b="0" i="0" u="none" strike="noStrike" cap="none" dirty="0">
              <a:solidFill>
                <a:schemeClr val="tx1"/>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7F380E87-DE9C-D417-3BFF-E9DFA2EA5C61}"/>
              </a:ext>
            </a:extLst>
          </p:cNvPr>
          <p:cNvGraphicFramePr>
            <a:graphicFrameLocks noGrp="1"/>
          </p:cNvGraphicFramePr>
          <p:nvPr>
            <p:extLst>
              <p:ext uri="{D42A27DB-BD31-4B8C-83A1-F6EECF244321}">
                <p14:modId xmlns:p14="http://schemas.microsoft.com/office/powerpoint/2010/main" val="1276832708"/>
              </p:ext>
            </p:extLst>
          </p:nvPr>
        </p:nvGraphicFramePr>
        <p:xfrm>
          <a:off x="265113" y="1162517"/>
          <a:ext cx="7072310" cy="4161066"/>
        </p:xfrm>
        <a:graphic>
          <a:graphicData uri="http://schemas.openxmlformats.org/drawingml/2006/table">
            <a:tbl>
              <a:tblPr/>
              <a:tblGrid>
                <a:gridCol w="1010330">
                  <a:extLst>
                    <a:ext uri="{9D8B030D-6E8A-4147-A177-3AD203B41FA5}">
                      <a16:colId xmlns:a16="http://schemas.microsoft.com/office/drawing/2014/main" val="974794483"/>
                    </a:ext>
                  </a:extLst>
                </a:gridCol>
                <a:gridCol w="1010330">
                  <a:extLst>
                    <a:ext uri="{9D8B030D-6E8A-4147-A177-3AD203B41FA5}">
                      <a16:colId xmlns:a16="http://schemas.microsoft.com/office/drawing/2014/main" val="2678612965"/>
                    </a:ext>
                  </a:extLst>
                </a:gridCol>
                <a:gridCol w="1010330">
                  <a:extLst>
                    <a:ext uri="{9D8B030D-6E8A-4147-A177-3AD203B41FA5}">
                      <a16:colId xmlns:a16="http://schemas.microsoft.com/office/drawing/2014/main" val="2469348318"/>
                    </a:ext>
                  </a:extLst>
                </a:gridCol>
                <a:gridCol w="1010330">
                  <a:extLst>
                    <a:ext uri="{9D8B030D-6E8A-4147-A177-3AD203B41FA5}">
                      <a16:colId xmlns:a16="http://schemas.microsoft.com/office/drawing/2014/main" val="2107189477"/>
                    </a:ext>
                  </a:extLst>
                </a:gridCol>
                <a:gridCol w="1010330">
                  <a:extLst>
                    <a:ext uri="{9D8B030D-6E8A-4147-A177-3AD203B41FA5}">
                      <a16:colId xmlns:a16="http://schemas.microsoft.com/office/drawing/2014/main" val="2049785868"/>
                    </a:ext>
                  </a:extLst>
                </a:gridCol>
                <a:gridCol w="1010330">
                  <a:extLst>
                    <a:ext uri="{9D8B030D-6E8A-4147-A177-3AD203B41FA5}">
                      <a16:colId xmlns:a16="http://schemas.microsoft.com/office/drawing/2014/main" val="540074738"/>
                    </a:ext>
                  </a:extLst>
                </a:gridCol>
                <a:gridCol w="1010330">
                  <a:extLst>
                    <a:ext uri="{9D8B030D-6E8A-4147-A177-3AD203B41FA5}">
                      <a16:colId xmlns:a16="http://schemas.microsoft.com/office/drawing/2014/main" val="4282738203"/>
                    </a:ext>
                  </a:extLst>
                </a:gridCol>
              </a:tblGrid>
              <a:tr h="628650">
                <a:tc>
                  <a:txBody>
                    <a:bodyPr/>
                    <a:lstStyle/>
                    <a:p>
                      <a:pPr algn="ctr" rtl="0" fontAlgn="ctr"/>
                      <a:r>
                        <a:rPr lang="en-US" sz="1300" b="1" i="0" u="none" strike="noStrike">
                          <a:solidFill>
                            <a:srgbClr val="000000"/>
                          </a:solidFill>
                          <a:effectLst/>
                          <a:latin typeface="Chivo" pitchFamily="2" charset="-94"/>
                        </a:rPr>
                        <a:t>%</a:t>
                      </a:r>
                    </a:p>
                  </a:txBody>
                  <a:tcPr marL="7484" marR="7484" marT="7484"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1</a:t>
                      </a:r>
                    </a:p>
                  </a:txBody>
                  <a:tcPr marL="7484" marR="7484" marT="7484"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2</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3</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4</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5</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Kötü/Çok kötü</a:t>
                      </a:r>
                    </a:p>
                  </a:txBody>
                  <a:tcPr marL="7484" marR="7484" marT="7484" marB="0" anchor="ctr">
                    <a:lnL w="6350" cap="flat" cmpd="sng" algn="ctr">
                      <a:solidFill>
                        <a:srgbClr val="EFF5FB"/>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628218887"/>
                  </a:ext>
                </a:extLst>
              </a:tr>
              <a:tr h="441552">
                <a:tc>
                  <a:txBody>
                    <a:bodyPr/>
                    <a:lstStyle/>
                    <a:p>
                      <a:pPr algn="l" rtl="0" fontAlgn="ctr"/>
                      <a:r>
                        <a:rPr lang="en-US" sz="900" b="1" i="0" u="none" strike="noStrike">
                          <a:solidFill>
                            <a:srgbClr val="000000"/>
                          </a:solidFill>
                          <a:effectLst/>
                          <a:latin typeface="Chivo" pitchFamily="2" charset="-94"/>
                        </a:rPr>
                        <a:t>Emekli, çalışmıyor</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57</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67F"/>
                    </a:solidFill>
                  </a:tcPr>
                </a:tc>
                <a:tc>
                  <a:txBody>
                    <a:bodyPr/>
                    <a:lstStyle/>
                    <a:p>
                      <a:pPr algn="ctr" rtl="0" fontAlgn="ctr"/>
                      <a:r>
                        <a:rPr lang="en-US" sz="1100" b="0" i="0" u="none" strike="noStrike">
                          <a:solidFill>
                            <a:srgbClr val="010205"/>
                          </a:solidFill>
                          <a:effectLst/>
                          <a:latin typeface="Chivo" pitchFamily="2" charset="-94"/>
                        </a:rPr>
                        <a:t>22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9C7"/>
                    </a:solidFill>
                  </a:tcPr>
                </a:tc>
                <a:tc>
                  <a:txBody>
                    <a:bodyPr/>
                    <a:lstStyle/>
                    <a:p>
                      <a:pPr algn="ctr" rtl="0" fontAlgn="ctr"/>
                      <a:r>
                        <a:rPr lang="en-US" sz="1100" b="0" i="0" u="none" strike="noStrike">
                          <a:solidFill>
                            <a:srgbClr val="010205"/>
                          </a:solidFill>
                          <a:effectLst/>
                          <a:latin typeface="Chivo" pitchFamily="2" charset="-94"/>
                        </a:rPr>
                        <a:t>15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1100" b="0" i="0" u="none" strike="noStrike">
                          <a:solidFill>
                            <a:srgbClr val="010205"/>
                          </a:solidFill>
                          <a:effectLst/>
                          <a:latin typeface="Chivo" pitchFamily="2" charset="-94"/>
                        </a:rPr>
                        <a:t>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9E8"/>
                    </a:solidFill>
                  </a:tcPr>
                </a:tc>
                <a:tc>
                  <a:txBody>
                    <a:bodyPr/>
                    <a:lstStyle/>
                    <a:p>
                      <a:pPr algn="ctr" rtl="0" fontAlgn="ctr"/>
                      <a:r>
                        <a:rPr lang="en-US" sz="1100" b="0" i="0" u="none" strike="noStrike">
                          <a:solidFill>
                            <a:srgbClr val="010205"/>
                          </a:solidFill>
                          <a:effectLst/>
                          <a:latin typeface="Chivo" pitchFamily="2" charset="-94"/>
                        </a:rPr>
                        <a:t>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100" b="0" i="0" u="none" strike="noStrike">
                          <a:solidFill>
                            <a:srgbClr val="000000"/>
                          </a:solidFill>
                          <a:effectLst/>
                          <a:latin typeface="Chivo" pitchFamily="2" charset="-94"/>
                        </a:rPr>
                        <a:t>79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BACB"/>
                    </a:solidFill>
                  </a:tcPr>
                </a:tc>
                <a:extLst>
                  <a:ext uri="{0D108BD9-81ED-4DB2-BD59-A6C34878D82A}">
                    <a16:rowId xmlns:a16="http://schemas.microsoft.com/office/drawing/2014/main" val="639480402"/>
                  </a:ext>
                </a:extLst>
              </a:tr>
              <a:tr h="441552">
                <a:tc>
                  <a:txBody>
                    <a:bodyPr/>
                    <a:lstStyle/>
                    <a:p>
                      <a:pPr algn="l" rtl="0" fontAlgn="ctr"/>
                      <a:r>
                        <a:rPr lang="en-US" sz="900" b="1" i="0" u="none" strike="noStrike">
                          <a:solidFill>
                            <a:srgbClr val="000000"/>
                          </a:solidFill>
                          <a:effectLst/>
                          <a:latin typeface="Chivo" pitchFamily="2" charset="-94"/>
                        </a:rPr>
                        <a:t>Çalışmıyor,  iş aramıyor</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46</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5"/>
                    </a:solidFill>
                  </a:tcPr>
                </a:tc>
                <a:tc>
                  <a:txBody>
                    <a:bodyPr/>
                    <a:lstStyle/>
                    <a:p>
                      <a:pPr algn="ctr" rtl="0" fontAlgn="ctr"/>
                      <a:r>
                        <a:rPr lang="en-US" sz="1100" b="0" i="0" u="none" strike="noStrike">
                          <a:solidFill>
                            <a:srgbClr val="010205"/>
                          </a:solidFill>
                          <a:effectLst/>
                          <a:latin typeface="Chivo" pitchFamily="2" charset="-94"/>
                        </a:rPr>
                        <a:t>24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5C3"/>
                    </a:solidFill>
                  </a:tcPr>
                </a:tc>
                <a:tc>
                  <a:txBody>
                    <a:bodyPr/>
                    <a:lstStyle/>
                    <a:p>
                      <a:pPr algn="ctr" rtl="0" fontAlgn="ctr"/>
                      <a:r>
                        <a:rPr lang="en-US" sz="1100" b="0" i="0" u="none" strike="noStrike">
                          <a:solidFill>
                            <a:srgbClr val="010205"/>
                          </a:solidFill>
                          <a:effectLst/>
                          <a:latin typeface="Chivo" pitchFamily="2" charset="-94"/>
                        </a:rPr>
                        <a:t>20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CC9"/>
                    </a:solidFill>
                  </a:tcPr>
                </a:tc>
                <a:tc>
                  <a:txBody>
                    <a:bodyPr/>
                    <a:lstStyle/>
                    <a:p>
                      <a:pPr algn="ctr" rtl="0" fontAlgn="ctr"/>
                      <a:r>
                        <a:rPr lang="en-US" sz="1100" b="0" i="0" u="none" strike="noStrike">
                          <a:solidFill>
                            <a:srgbClr val="010205"/>
                          </a:solidFill>
                          <a:effectLst/>
                          <a:latin typeface="Chivo" pitchFamily="2" charset="-94"/>
                        </a:rPr>
                        <a:t>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2E1"/>
                    </a:solidFill>
                  </a:tcPr>
                </a:tc>
                <a:tc>
                  <a:txBody>
                    <a:bodyPr/>
                    <a:lstStyle/>
                    <a:p>
                      <a:pPr algn="ctr" rtl="0" fontAlgn="ctr"/>
                      <a:r>
                        <a:rPr lang="en-US" sz="1100" b="0" i="0" u="none" strike="noStrike">
                          <a:solidFill>
                            <a:srgbClr val="010205"/>
                          </a:solidFill>
                          <a:effectLst/>
                          <a:latin typeface="Chivo" pitchFamily="2" charset="-94"/>
                        </a:rPr>
                        <a:t>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100" b="0" i="0" u="none" strike="noStrike">
                          <a:solidFill>
                            <a:srgbClr val="000000"/>
                          </a:solidFill>
                          <a:effectLst/>
                          <a:latin typeface="Chivo" pitchFamily="2" charset="-94"/>
                        </a:rPr>
                        <a:t>70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634731016"/>
                  </a:ext>
                </a:extLst>
              </a:tr>
              <a:tr h="441552">
                <a:tc>
                  <a:txBody>
                    <a:bodyPr/>
                    <a:lstStyle/>
                    <a:p>
                      <a:pPr algn="l" rtl="0" fontAlgn="ctr"/>
                      <a:r>
                        <a:rPr lang="en-US" sz="900" b="1" i="0" u="none" strike="noStrike">
                          <a:solidFill>
                            <a:srgbClr val="000000"/>
                          </a:solidFill>
                          <a:effectLst/>
                          <a:latin typeface="Chivo" pitchFamily="2" charset="-94"/>
                        </a:rPr>
                        <a:t>İşsiz </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100" b="0" i="0" u="none" strike="noStrike">
                          <a:solidFill>
                            <a:srgbClr val="010205"/>
                          </a:solidFill>
                          <a:effectLst/>
                          <a:latin typeface="Chivo" pitchFamily="2" charset="-94"/>
                        </a:rPr>
                        <a:t>32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6B2"/>
                    </a:solidFill>
                  </a:tcPr>
                </a:tc>
                <a:tc>
                  <a:txBody>
                    <a:bodyPr/>
                    <a:lstStyle/>
                    <a:p>
                      <a:pPr algn="ctr" rtl="0" fontAlgn="ctr"/>
                      <a:r>
                        <a:rPr lang="en-US" sz="1100" b="0" i="0" u="none" strike="noStrike">
                          <a:solidFill>
                            <a:srgbClr val="010205"/>
                          </a:solidFill>
                          <a:effectLst/>
                          <a:latin typeface="Chivo" pitchFamily="2" charset="-94"/>
                        </a:rPr>
                        <a:t>7</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4E4"/>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100" b="0" i="0" u="none" strike="noStrike">
                          <a:solidFill>
                            <a:srgbClr val="FFFFFF"/>
                          </a:solidFill>
                          <a:effectLst/>
                          <a:latin typeface="Chivo" pitchFamily="2" charset="-94"/>
                        </a:rPr>
                        <a:t>91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extLst>
                  <a:ext uri="{0D108BD9-81ED-4DB2-BD59-A6C34878D82A}">
                    <a16:rowId xmlns:a16="http://schemas.microsoft.com/office/drawing/2014/main" val="781073321"/>
                  </a:ext>
                </a:extLst>
              </a:tr>
              <a:tr h="441552">
                <a:tc>
                  <a:txBody>
                    <a:bodyPr/>
                    <a:lstStyle/>
                    <a:p>
                      <a:pPr algn="l" rtl="0" fontAlgn="ctr"/>
                      <a:r>
                        <a:rPr lang="en-US" sz="900" b="1" i="0" u="none" strike="noStrike">
                          <a:solidFill>
                            <a:srgbClr val="000000"/>
                          </a:solidFill>
                          <a:effectLst/>
                          <a:latin typeface="Chivo" pitchFamily="2" charset="-94"/>
                        </a:rPr>
                        <a:t>Kendi hesabına çalışan veya işveren</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D87"/>
                    </a:solidFill>
                  </a:tcPr>
                </a:tc>
                <a:tc>
                  <a:txBody>
                    <a:bodyPr/>
                    <a:lstStyle/>
                    <a:p>
                      <a:pPr algn="ctr" rtl="0" fontAlgn="ctr"/>
                      <a:r>
                        <a:rPr lang="en-US" sz="1100" b="0" i="0" u="none" strike="noStrike">
                          <a:solidFill>
                            <a:srgbClr val="010205"/>
                          </a:solidFill>
                          <a:effectLst/>
                          <a:latin typeface="Chivo" pitchFamily="2" charset="-94"/>
                        </a:rPr>
                        <a:t>20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CC9"/>
                    </a:solidFill>
                  </a:tcPr>
                </a:tc>
                <a:tc>
                  <a:txBody>
                    <a:bodyPr/>
                    <a:lstStyle/>
                    <a:p>
                      <a:pPr algn="ctr" rtl="0" fontAlgn="ctr"/>
                      <a:r>
                        <a:rPr lang="en-US" sz="1100" b="0" i="0" u="none" strike="noStrike">
                          <a:solidFill>
                            <a:srgbClr val="010205"/>
                          </a:solidFill>
                          <a:effectLst/>
                          <a:latin typeface="Chivo" pitchFamily="2" charset="-94"/>
                        </a:rPr>
                        <a:t>15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1100" b="0" i="0" u="none" strike="noStrike">
                          <a:solidFill>
                            <a:srgbClr val="010205"/>
                          </a:solidFill>
                          <a:effectLst/>
                          <a:latin typeface="Chivo" pitchFamily="2" charset="-94"/>
                        </a:rPr>
                        <a:t>8</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3E2"/>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D"/>
                    </a:solidFill>
                  </a:tcPr>
                </a:tc>
                <a:tc>
                  <a:txBody>
                    <a:bodyPr/>
                    <a:lstStyle/>
                    <a:p>
                      <a:pPr algn="ctr" rtl="0" fontAlgn="ctr"/>
                      <a:r>
                        <a:rPr lang="en-US" sz="1100" b="0" i="0" u="none" strike="noStrike">
                          <a:solidFill>
                            <a:srgbClr val="000000"/>
                          </a:solidFill>
                          <a:effectLst/>
                          <a:latin typeface="Chivo" pitchFamily="2" charset="-94"/>
                        </a:rPr>
                        <a:t>74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ADAE1"/>
                    </a:solidFill>
                  </a:tcPr>
                </a:tc>
                <a:extLst>
                  <a:ext uri="{0D108BD9-81ED-4DB2-BD59-A6C34878D82A}">
                    <a16:rowId xmlns:a16="http://schemas.microsoft.com/office/drawing/2014/main" val="2895909783"/>
                  </a:ext>
                </a:extLst>
              </a:tr>
              <a:tr h="441552">
                <a:tc>
                  <a:txBody>
                    <a:bodyPr/>
                    <a:lstStyle/>
                    <a:p>
                      <a:pPr algn="l" rtl="0" fontAlgn="ctr"/>
                      <a:r>
                        <a:rPr lang="en-US" sz="900" b="1" i="0" u="none" strike="noStrike">
                          <a:solidFill>
                            <a:srgbClr val="000000"/>
                          </a:solidFill>
                          <a:effectLst/>
                          <a:latin typeface="Chivo" pitchFamily="2" charset="-94"/>
                        </a:rPr>
                        <a:t>Maaşlı devlet çalışanı</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38D"/>
                    </a:solidFill>
                  </a:tcPr>
                </a:tc>
                <a:tc>
                  <a:txBody>
                    <a:bodyPr/>
                    <a:lstStyle/>
                    <a:p>
                      <a:pPr algn="ctr" rtl="0" fontAlgn="ctr"/>
                      <a:r>
                        <a:rPr lang="en-US" sz="1100" b="0" i="0" u="none" strike="noStrike">
                          <a:solidFill>
                            <a:srgbClr val="010205"/>
                          </a:solidFill>
                          <a:effectLst/>
                          <a:latin typeface="Chivo" pitchFamily="2" charset="-94"/>
                        </a:rPr>
                        <a:t>29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BB8"/>
                    </a:solidFill>
                  </a:tcPr>
                </a:tc>
                <a:tc>
                  <a:txBody>
                    <a:bodyPr/>
                    <a:lstStyle/>
                    <a:p>
                      <a:pPr algn="ctr" rtl="0" fontAlgn="ctr"/>
                      <a:r>
                        <a:rPr lang="en-US" sz="1100" b="0" i="0" u="none" strike="noStrike">
                          <a:solidFill>
                            <a:srgbClr val="010205"/>
                          </a:solidFill>
                          <a:effectLst/>
                          <a:latin typeface="Chivo" pitchFamily="2" charset="-94"/>
                        </a:rPr>
                        <a:t>14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8D6"/>
                    </a:solidFill>
                  </a:tcPr>
                </a:tc>
                <a:tc>
                  <a:txBody>
                    <a:bodyPr/>
                    <a:lstStyle/>
                    <a:p>
                      <a:pPr algn="ctr" rtl="0" fontAlgn="ctr"/>
                      <a:r>
                        <a:rPr lang="en-US" sz="1100" b="0" i="0" u="none" strike="noStrike">
                          <a:solidFill>
                            <a:srgbClr val="010205"/>
                          </a:solidFill>
                          <a:effectLst/>
                          <a:latin typeface="Chivo" pitchFamily="2" charset="-94"/>
                        </a:rPr>
                        <a:t>7</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6E5"/>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79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extLst>
                  <a:ext uri="{0D108BD9-81ED-4DB2-BD59-A6C34878D82A}">
                    <a16:rowId xmlns:a16="http://schemas.microsoft.com/office/drawing/2014/main" val="1892143333"/>
                  </a:ext>
                </a:extLst>
              </a:tr>
              <a:tr h="441552">
                <a:tc>
                  <a:txBody>
                    <a:bodyPr/>
                    <a:lstStyle/>
                    <a:p>
                      <a:pPr algn="l" rtl="0" fontAlgn="ctr"/>
                      <a:r>
                        <a:rPr lang="en-US" sz="900" b="1" i="0" u="none" strike="noStrike">
                          <a:solidFill>
                            <a:srgbClr val="000000"/>
                          </a:solidFill>
                          <a:effectLst/>
                          <a:latin typeface="Chivo" pitchFamily="2" charset="-94"/>
                        </a:rPr>
                        <a:t>Öğrenci</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56</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982"/>
                    </a:solidFill>
                  </a:tcPr>
                </a:tc>
                <a:tc>
                  <a:txBody>
                    <a:bodyPr/>
                    <a:lstStyle/>
                    <a:p>
                      <a:pPr algn="ctr" rtl="0" fontAlgn="ctr"/>
                      <a:r>
                        <a:rPr lang="en-US" sz="1100" b="0" i="0" u="none" strike="noStrike">
                          <a:solidFill>
                            <a:srgbClr val="010205"/>
                          </a:solidFill>
                          <a:effectLst/>
                          <a:latin typeface="Chivo" pitchFamily="2" charset="-94"/>
                        </a:rPr>
                        <a:t>29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CB9"/>
                    </a:solidFill>
                  </a:tcPr>
                </a:tc>
                <a:tc>
                  <a:txBody>
                    <a:bodyPr/>
                    <a:lstStyle/>
                    <a:p>
                      <a:pPr algn="ctr" rtl="0" fontAlgn="ctr"/>
                      <a:r>
                        <a:rPr lang="en-US" sz="1100" b="0" i="0" u="none" strike="noStrike">
                          <a:solidFill>
                            <a:srgbClr val="010205"/>
                          </a:solidFill>
                          <a:effectLst/>
                          <a:latin typeface="Chivo" pitchFamily="2" charset="-94"/>
                        </a:rPr>
                        <a:t>16</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FFFFFF"/>
                          </a:solidFill>
                          <a:effectLst/>
                          <a:latin typeface="Chivo" pitchFamily="2" charset="-94"/>
                        </a:rPr>
                        <a:t>84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98B3"/>
                    </a:solidFill>
                  </a:tcPr>
                </a:tc>
                <a:extLst>
                  <a:ext uri="{0D108BD9-81ED-4DB2-BD59-A6C34878D82A}">
                    <a16:rowId xmlns:a16="http://schemas.microsoft.com/office/drawing/2014/main" val="3450907194"/>
                  </a:ext>
                </a:extLst>
              </a:tr>
              <a:tr h="441552">
                <a:tc>
                  <a:txBody>
                    <a:bodyPr/>
                    <a:lstStyle/>
                    <a:p>
                      <a:pPr algn="l" rtl="0" fontAlgn="ctr"/>
                      <a:r>
                        <a:rPr lang="en-US" sz="900" b="1" i="0" u="none" strike="noStrike">
                          <a:solidFill>
                            <a:srgbClr val="000000"/>
                          </a:solidFill>
                          <a:effectLst/>
                          <a:latin typeface="Chivo" pitchFamily="2" charset="-94"/>
                        </a:rPr>
                        <a:t>Ücretli özel sektör çalışanı</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C85"/>
                    </a:solidFill>
                  </a:tcPr>
                </a:tc>
                <a:tc>
                  <a:txBody>
                    <a:bodyPr/>
                    <a:lstStyle/>
                    <a:p>
                      <a:pPr algn="ctr" rtl="0" fontAlgn="ctr"/>
                      <a:r>
                        <a:rPr lang="en-US" sz="1100" b="0" i="0" u="none" strike="noStrike">
                          <a:solidFill>
                            <a:srgbClr val="010205"/>
                          </a:solidFill>
                          <a:effectLst/>
                          <a:latin typeface="Chivo" pitchFamily="2" charset="-94"/>
                        </a:rPr>
                        <a:t>28</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EBB"/>
                    </a:solidFill>
                  </a:tcPr>
                </a:tc>
                <a:tc>
                  <a:txBody>
                    <a:bodyPr/>
                    <a:lstStyle/>
                    <a:p>
                      <a:pPr algn="ctr" rtl="0" fontAlgn="ctr"/>
                      <a:r>
                        <a:rPr lang="en-US" sz="1100" b="0" i="0" u="none" strike="noStrike">
                          <a:solidFill>
                            <a:srgbClr val="010205"/>
                          </a:solidFill>
                          <a:effectLst/>
                          <a:latin typeface="Chivo" pitchFamily="2" charset="-94"/>
                        </a:rPr>
                        <a:t>12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BD9"/>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CEC"/>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D"/>
                    </a:solidFill>
                  </a:tcPr>
                </a:tc>
                <a:tc>
                  <a:txBody>
                    <a:bodyPr/>
                    <a:lstStyle/>
                    <a:p>
                      <a:pPr algn="ctr" rtl="0" fontAlgn="ctr"/>
                      <a:r>
                        <a:rPr lang="en-US" sz="1100" b="0" i="0" u="none" strike="noStrike">
                          <a:solidFill>
                            <a:srgbClr val="000000"/>
                          </a:solidFill>
                          <a:effectLst/>
                          <a:latin typeface="Chivo" pitchFamily="2" charset="-94"/>
                        </a:rPr>
                        <a:t>82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7A9BF"/>
                    </a:solidFill>
                  </a:tcPr>
                </a:tc>
                <a:extLst>
                  <a:ext uri="{0D108BD9-81ED-4DB2-BD59-A6C34878D82A}">
                    <a16:rowId xmlns:a16="http://schemas.microsoft.com/office/drawing/2014/main" val="1628986506"/>
                  </a:ext>
                </a:extLst>
              </a:tr>
              <a:tr h="441552">
                <a:tc>
                  <a:txBody>
                    <a:bodyPr/>
                    <a:lstStyle/>
                    <a:p>
                      <a:pPr algn="l" rtl="0" fontAlgn="ctr"/>
                      <a:r>
                        <a:rPr lang="en-US" sz="900" b="1" i="0" u="none" strike="noStrike">
                          <a:solidFill>
                            <a:srgbClr val="000000"/>
                          </a:solidFill>
                          <a:effectLst/>
                          <a:latin typeface="Chivo" pitchFamily="2" charset="-94"/>
                        </a:rPr>
                        <a:t>Günlük/yevmiyeli çalışan</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43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A09B"/>
                    </a:solidFill>
                  </a:tcPr>
                </a:tc>
                <a:tc>
                  <a:txBody>
                    <a:bodyPr/>
                    <a:lstStyle/>
                    <a:p>
                      <a:pPr algn="ctr" rtl="0" fontAlgn="ctr"/>
                      <a:r>
                        <a:rPr lang="en-US" sz="1100" b="0" i="0" u="none" strike="noStrike">
                          <a:solidFill>
                            <a:srgbClr val="010205"/>
                          </a:solidFill>
                          <a:effectLst/>
                          <a:latin typeface="Chivo" pitchFamily="2" charset="-94"/>
                        </a:rPr>
                        <a:t>32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7B6B2"/>
                    </a:solidFill>
                  </a:tcPr>
                </a:tc>
                <a:tc>
                  <a:txBody>
                    <a:bodyPr/>
                    <a:lstStyle/>
                    <a:p>
                      <a:pPr algn="ctr" rtl="0" fontAlgn="ctr"/>
                      <a:r>
                        <a:rPr lang="en-US" sz="1100" b="0" i="0" u="none" strike="noStrike">
                          <a:solidFill>
                            <a:srgbClr val="010205"/>
                          </a:solidFill>
                          <a:effectLst/>
                          <a:latin typeface="Chivo" pitchFamily="2" charset="-94"/>
                        </a:rPr>
                        <a:t>13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D9D8"/>
                    </a:solidFill>
                  </a:tcPr>
                </a:tc>
                <a:tc>
                  <a:txBody>
                    <a:bodyPr/>
                    <a:lstStyle/>
                    <a:p>
                      <a:pPr algn="ctr" rtl="0" fontAlgn="ctr"/>
                      <a:r>
                        <a:rPr lang="en-US" sz="1100" b="0" i="0" u="none" strike="noStrike">
                          <a:solidFill>
                            <a:srgbClr val="010205"/>
                          </a:solidFill>
                          <a:effectLst/>
                          <a:latin typeface="Chivo" pitchFamily="2" charset="-94"/>
                        </a:rPr>
                        <a:t>8</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E2E1"/>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DED"/>
                    </a:solidFill>
                  </a:tcPr>
                </a:tc>
                <a:tc>
                  <a:txBody>
                    <a:bodyPr/>
                    <a:lstStyle/>
                    <a:p>
                      <a:pPr algn="ctr" rtl="0" fontAlgn="ctr"/>
                      <a:r>
                        <a:rPr lang="en-US" sz="1100" b="0" i="0" u="none" strike="noStrike" dirty="0">
                          <a:solidFill>
                            <a:srgbClr val="000000"/>
                          </a:solidFill>
                          <a:effectLst/>
                          <a:latin typeface="Chivo" pitchFamily="2" charset="-94"/>
                        </a:rPr>
                        <a:t>75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0D1DB"/>
                    </a:solidFill>
                  </a:tcPr>
                </a:tc>
                <a:extLst>
                  <a:ext uri="{0D108BD9-81ED-4DB2-BD59-A6C34878D82A}">
                    <a16:rowId xmlns:a16="http://schemas.microsoft.com/office/drawing/2014/main" val="29779354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p:nvPr/>
        </p:nvSpPr>
        <p:spPr>
          <a:xfrm>
            <a:off x="513" y="718752"/>
            <a:ext cx="7589400" cy="997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7"/>
          <p:cNvSpPr txBox="1"/>
          <p:nvPr/>
        </p:nvSpPr>
        <p:spPr>
          <a:xfrm>
            <a:off x="260645" y="4700845"/>
            <a:ext cx="7068300" cy="490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500" b="1" i="0" u="none" strike="noStrike" cap="none" dirty="0">
                <a:solidFill>
                  <a:schemeClr val="tx1"/>
                </a:solidFill>
                <a:latin typeface="Roboto"/>
                <a:ea typeface="Roboto"/>
                <a:cs typeface="Roboto"/>
                <a:sym typeface="Roboto"/>
              </a:rPr>
              <a:t>Metodoloji</a:t>
            </a:r>
            <a:endParaRPr sz="1500" b="1"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1"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Türkiye Raporu anketleri Bilgisayar Destekli Telefon Görüşmeleri (CATI) ile gerçekleştirilmektedir.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Yayımlanan araştırma sonuçları İstanbul Ekonomi Araştırma tarafından, her ay Türkiye çapında 26 ilde yaklaşık </a:t>
            </a:r>
            <a:r>
              <a:rPr lang="tr-TR" sz="1500" b="0" i="0" u="none" strike="noStrike" cap="none" dirty="0">
                <a:solidFill>
                  <a:schemeClr val="tx1"/>
                </a:solidFill>
                <a:latin typeface="Roboto"/>
                <a:ea typeface="Roboto"/>
                <a:cs typeface="Roboto"/>
                <a:sym typeface="Roboto"/>
              </a:rPr>
              <a:t>2000</a:t>
            </a:r>
            <a:r>
              <a:rPr lang="en" sz="1500" b="0" i="0" u="none" strike="noStrike" cap="none" dirty="0">
                <a:solidFill>
                  <a:schemeClr val="tx1"/>
                </a:solidFill>
                <a:latin typeface="Roboto"/>
                <a:ea typeface="Roboto"/>
                <a:cs typeface="Roboto"/>
                <a:sym typeface="Roboto"/>
              </a:rPr>
              <a:t> kişi ile gerçekleştirilen anket çalışmalarının sonuçlarıdır. Araştırmalarımızda yer verdiğimiz 26 il, Türkiye’nin 26 İBBS bölgesini temsil etmektedir. Türkiye İBBS (İstatistiki Bölge Birimleri Sınıflandırması) Avrupa Birliği ülkelerinin kullandığı İstatistiki Bölge Birimleri Sınıflandırması içinde Türkiye için kullanılan sınıflandırmadır.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2003 yılında geliştirilen bu standart Avrupa Birliği tarafından denetlenmektedir.Türkiye geneli nüfusu temsil etmek için anket sonucu elde ettiğimiz ham veri Türkiye İBBS standardına uygun şekilde eğitim, yaş ve cinsiyet bilgileri kullanılarak ağırlıklandırılmaktadır.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Anket sonuçlarımız %95 güven aralığı ve +/- 2,</a:t>
            </a:r>
            <a:r>
              <a:rPr lang="tr-TR" sz="1500" dirty="0">
                <a:solidFill>
                  <a:schemeClr val="tx1"/>
                </a:solidFill>
                <a:latin typeface="Roboto"/>
                <a:ea typeface="Roboto"/>
                <a:cs typeface="Roboto"/>
                <a:sym typeface="Roboto"/>
              </a:rPr>
              <a:t>19</a:t>
            </a:r>
            <a:r>
              <a:rPr lang="en" sz="1500" b="0" i="0" u="none" strike="noStrike" cap="none" dirty="0">
                <a:solidFill>
                  <a:schemeClr val="tx1"/>
                </a:solidFill>
                <a:latin typeface="Roboto"/>
                <a:ea typeface="Roboto"/>
                <a:cs typeface="Roboto"/>
                <a:sym typeface="Roboto"/>
              </a:rPr>
              <a:t> hata payı ile istatistiksel olarak anlamlı neticeler sunmaktadır.</a:t>
            </a:r>
            <a:endParaRPr sz="1500" b="0" i="0" u="none" strike="noStrike" cap="none" dirty="0">
              <a:solidFill>
                <a:schemeClr val="tx1"/>
              </a:solidFill>
              <a:latin typeface="Roboto"/>
              <a:ea typeface="Roboto"/>
              <a:cs typeface="Roboto"/>
              <a:sym typeface="Roboto"/>
            </a:endParaRPr>
          </a:p>
        </p:txBody>
      </p:sp>
      <p:sp>
        <p:nvSpPr>
          <p:cNvPr id="93" name="Google Shape;93;p17"/>
          <p:cNvSpPr txBox="1"/>
          <p:nvPr/>
        </p:nvSpPr>
        <p:spPr>
          <a:xfrm>
            <a:off x="260645" y="1094189"/>
            <a:ext cx="7068300" cy="329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500" b="1" i="0" u="none" strike="noStrike" cap="none" dirty="0">
                <a:solidFill>
                  <a:schemeClr val="tx1"/>
                </a:solidFill>
                <a:latin typeface="Roboto"/>
                <a:ea typeface="Roboto"/>
                <a:cs typeface="Roboto"/>
                <a:sym typeface="Roboto"/>
              </a:rPr>
              <a:t>İstanbul Ekonomi Araştırma Hakkında</a:t>
            </a:r>
            <a:endParaRPr sz="1500" b="1"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1"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İstanbul Ekonomi Araştırma, market araştırması, kamuoyu araştırması ve büyük veri analizi alanlarında hizmet vermektedir. Hızla değişen birey talep ve tercihlerini, farklı mecralardan en hızlı ve güvenilir şekilde ölçerek, uygulamada tam zamanında olmanızı sağlar.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İstanbul Ekonomi Araştırma 2016 yılında kurulmuştur. Konularında uzman ekonomist ve araştırmacılardan oluşan ekibimiz sizlere son teknoloji veri toplama tekniklerini kullanarak analizlerini sunmaktadır.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Müşteri portföyümüz içerisinde yurtiçi ve yurtdışından pek çok kamu ve özel sektör şirketi bulunmaktadır. Ek olarak özel sektör müşterilerimize pazar araştırması ve veri güdümlü danışmanlık hizmetleri sunmaktayız.</a:t>
            </a:r>
            <a:endParaRPr sz="1500" b="0" i="0" u="none" strike="noStrike" cap="none" dirty="0">
              <a:solidFill>
                <a:schemeClr val="tx1"/>
              </a:solidFill>
              <a:latin typeface="Roboto"/>
              <a:ea typeface="Roboto"/>
              <a:cs typeface="Roboto"/>
              <a:sym typeface="Roboto"/>
            </a:endParaRPr>
          </a:p>
        </p:txBody>
      </p:sp>
      <p:sp>
        <p:nvSpPr>
          <p:cNvPr id="94" name="Google Shape;94;p17"/>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04</a:t>
            </a:r>
            <a:endParaRPr sz="1600" b="0" i="0" u="none" strike="noStrike" cap="none">
              <a:solidFill>
                <a:schemeClr val="dk1"/>
              </a:solidFill>
              <a:latin typeface="Chivo Black"/>
              <a:ea typeface="Chivo Black"/>
              <a:cs typeface="Chivo Black"/>
              <a:sym typeface="Chivo Black"/>
            </a:endParaRPr>
          </a:p>
        </p:txBody>
      </p:sp>
      <p:grpSp>
        <p:nvGrpSpPr>
          <p:cNvPr id="95" name="Google Shape;95;p17"/>
          <p:cNvGrpSpPr/>
          <p:nvPr/>
        </p:nvGrpSpPr>
        <p:grpSpPr>
          <a:xfrm>
            <a:off x="0" y="10185450"/>
            <a:ext cx="7601575" cy="545400"/>
            <a:chOff x="0" y="10185450"/>
            <a:chExt cx="7601575" cy="545400"/>
          </a:xfrm>
        </p:grpSpPr>
        <p:grpSp>
          <p:nvGrpSpPr>
            <p:cNvPr id="96" name="Google Shape;96;p17"/>
            <p:cNvGrpSpPr/>
            <p:nvPr/>
          </p:nvGrpSpPr>
          <p:grpSpPr>
            <a:xfrm>
              <a:off x="0" y="10185450"/>
              <a:ext cx="7589400" cy="545400"/>
              <a:chOff x="0" y="9118650"/>
              <a:chExt cx="7589400" cy="545400"/>
            </a:xfrm>
          </p:grpSpPr>
          <p:sp>
            <p:nvSpPr>
              <p:cNvPr id="97" name="Google Shape;97;p1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chemeClr val="dk1"/>
                  </a:solidFill>
                  <a:latin typeface="Chivo"/>
                  <a:ea typeface="Chivo"/>
                  <a:cs typeface="Chivo"/>
                  <a:sym typeface="Chivo"/>
                </a:endParaRPr>
              </a:p>
            </p:txBody>
          </p:sp>
        </p:grpSp>
        <p:pic>
          <p:nvPicPr>
            <p:cNvPr id="99" name="Google Shape;99;p1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00" name="Google Shape;100;p17"/>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17"/>
          <p:cNvGrpSpPr/>
          <p:nvPr/>
        </p:nvGrpSpPr>
        <p:grpSpPr>
          <a:xfrm>
            <a:off x="260650" y="57150"/>
            <a:ext cx="6806500" cy="431100"/>
            <a:chOff x="260650" y="57150"/>
            <a:chExt cx="6806500" cy="431100"/>
          </a:xfrm>
        </p:grpSpPr>
        <p:cxnSp>
          <p:nvCxnSpPr>
            <p:cNvPr id="102" name="Google Shape;102;p1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03" name="Google Shape;103;p17"/>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HAKKIMIZDA / METODOLOJİ</a:t>
              </a:r>
              <a:endParaRPr sz="1600" b="0" i="0" u="none" strike="noStrike" cap="none">
                <a:solidFill>
                  <a:schemeClr val="dk1"/>
                </a:solidFill>
                <a:latin typeface="Chivo Black"/>
                <a:ea typeface="Chivo Black"/>
                <a:cs typeface="Chivo Black"/>
                <a:sym typeface="Chivo Black"/>
              </a:endParaRPr>
            </a:p>
          </p:txBody>
        </p:sp>
      </p:grpSp>
      <p:sp>
        <p:nvSpPr>
          <p:cNvPr id="104" name="Google Shape;104;p17"/>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a:solidFill>
                  <a:schemeClr val="dk1"/>
                </a:solidFill>
                <a:latin typeface="Chivo"/>
                <a:ea typeface="Chivo"/>
                <a:cs typeface="Chivo"/>
                <a:sym typeface="Chivo"/>
              </a:rPr>
              <a:t>4</a:t>
            </a:fld>
            <a:endParaRPr sz="1700" dirty="0">
              <a:solidFill>
                <a:schemeClr val="dk1"/>
              </a:solidFill>
              <a:latin typeface="Chivo"/>
              <a:ea typeface="Chivo"/>
              <a:cs typeface="Chivo"/>
              <a:sym typeface="Chiv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0"/>
          <p:cNvSpPr txBox="1"/>
          <p:nvPr/>
        </p:nvSpPr>
        <p:spPr>
          <a:xfrm>
            <a:off x="262203" y="1094324"/>
            <a:ext cx="7065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400"/>
              <a:buFont typeface="Arial"/>
              <a:buNone/>
            </a:pPr>
            <a:r>
              <a:rPr lang="en" sz="1200" b="0" i="0" u="none" strike="noStrike" cap="none">
                <a:solidFill>
                  <a:schemeClr val="dk1"/>
                </a:solidFill>
                <a:latin typeface="Chivo"/>
                <a:ea typeface="Chivo"/>
                <a:cs typeface="Chivo"/>
                <a:sym typeface="Chivo"/>
              </a:rPr>
              <a:t>Önümüzdeki bir yıl içerisinde ekonominin nasıl olacağını düşünüyorsunuz? (%) </a:t>
            </a:r>
            <a:endParaRPr sz="1200" b="0" i="1" u="none" strike="noStrike" cap="none">
              <a:solidFill>
                <a:srgbClr val="000000"/>
              </a:solidFill>
              <a:latin typeface="Chivo"/>
              <a:ea typeface="Chivo"/>
              <a:cs typeface="Chivo"/>
              <a:sym typeface="Chivo"/>
            </a:endParaRPr>
          </a:p>
        </p:txBody>
      </p:sp>
      <p:grpSp>
        <p:nvGrpSpPr>
          <p:cNvPr id="691" name="Google Shape;691;p50"/>
          <p:cNvGrpSpPr/>
          <p:nvPr/>
        </p:nvGrpSpPr>
        <p:grpSpPr>
          <a:xfrm>
            <a:off x="0" y="10185450"/>
            <a:ext cx="7601575" cy="545400"/>
            <a:chOff x="0" y="10185450"/>
            <a:chExt cx="7601575" cy="545400"/>
          </a:xfrm>
        </p:grpSpPr>
        <p:grpSp>
          <p:nvGrpSpPr>
            <p:cNvPr id="692" name="Google Shape;692;p50"/>
            <p:cNvGrpSpPr/>
            <p:nvPr/>
          </p:nvGrpSpPr>
          <p:grpSpPr>
            <a:xfrm>
              <a:off x="0" y="10185450"/>
              <a:ext cx="7589400" cy="545400"/>
              <a:chOff x="0" y="9118650"/>
              <a:chExt cx="7589400" cy="545400"/>
            </a:xfrm>
          </p:grpSpPr>
          <p:sp>
            <p:nvSpPr>
              <p:cNvPr id="693" name="Google Shape;693;p5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400" b="1" i="0" u="none" strike="noStrike" cap="none" dirty="0">
                  <a:solidFill>
                    <a:schemeClr val="dk1"/>
                  </a:solidFill>
                  <a:latin typeface="Arial"/>
                  <a:ea typeface="Arial"/>
                  <a:cs typeface="Arial"/>
                  <a:sym typeface="Arial"/>
                </a:endParaRPr>
              </a:p>
            </p:txBody>
          </p:sp>
        </p:grpSp>
        <p:pic>
          <p:nvPicPr>
            <p:cNvPr id="695" name="Google Shape;695;p5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696" name="Google Shape;696;p50"/>
          <p:cNvSpPr txBox="1"/>
          <p:nvPr/>
        </p:nvSpPr>
        <p:spPr>
          <a:xfrm>
            <a:off x="263950" y="634965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697" name="Google Shape;697;p50"/>
          <p:cNvSpPr txBox="1"/>
          <p:nvPr/>
        </p:nvSpPr>
        <p:spPr>
          <a:xfrm>
            <a:off x="3906375" y="6057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Roboto"/>
              <a:ea typeface="Roboto"/>
              <a:cs typeface="Roboto"/>
              <a:sym typeface="Roboto"/>
            </a:endParaRPr>
          </a:p>
        </p:txBody>
      </p:sp>
      <p:grpSp>
        <p:nvGrpSpPr>
          <p:cNvPr id="698" name="Google Shape;698;p50"/>
          <p:cNvGrpSpPr/>
          <p:nvPr/>
        </p:nvGrpSpPr>
        <p:grpSpPr>
          <a:xfrm>
            <a:off x="0" y="0"/>
            <a:ext cx="7589400" cy="545400"/>
            <a:chOff x="0" y="0"/>
            <a:chExt cx="7589400" cy="545400"/>
          </a:xfrm>
        </p:grpSpPr>
        <p:sp>
          <p:nvSpPr>
            <p:cNvPr id="699" name="Google Shape;699;p50"/>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0" name="Google Shape;700;p50"/>
            <p:cNvGrpSpPr/>
            <p:nvPr/>
          </p:nvGrpSpPr>
          <p:grpSpPr>
            <a:xfrm>
              <a:off x="260650" y="57150"/>
              <a:ext cx="6806500" cy="431100"/>
              <a:chOff x="260650" y="57150"/>
              <a:chExt cx="6806500" cy="431100"/>
            </a:xfrm>
          </p:grpSpPr>
          <p:cxnSp>
            <p:nvCxnSpPr>
              <p:cNvPr id="701" name="Google Shape;701;p5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02" name="Google Shape;702;p5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03" name="Google Shape;703;p50"/>
          <p:cNvSpPr txBox="1"/>
          <p:nvPr/>
        </p:nvSpPr>
        <p:spPr>
          <a:xfrm>
            <a:off x="3841975" y="5905425"/>
            <a:ext cx="348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cxnSp>
        <p:nvCxnSpPr>
          <p:cNvPr id="704" name="Google Shape;704;p50"/>
          <p:cNvCxnSpPr/>
          <p:nvPr/>
        </p:nvCxnSpPr>
        <p:spPr>
          <a:xfrm rot="10800000" flipH="1">
            <a:off x="262600" y="1471050"/>
            <a:ext cx="7060800" cy="9000"/>
          </a:xfrm>
          <a:prstGeom prst="straightConnector1">
            <a:avLst/>
          </a:prstGeom>
          <a:noFill/>
          <a:ln w="9525" cap="flat" cmpd="sng">
            <a:solidFill>
              <a:srgbClr val="262B65"/>
            </a:solidFill>
            <a:prstDash val="solid"/>
            <a:round/>
            <a:headEnd type="none" w="sm" len="sm"/>
            <a:tailEnd type="none" w="sm" len="sm"/>
          </a:ln>
        </p:spPr>
      </p:cxnSp>
      <p:sp>
        <p:nvSpPr>
          <p:cNvPr id="705" name="Google Shape;705;p50"/>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40</a:t>
            </a:fld>
            <a:endParaRPr sz="1700" b="0" i="0" u="none" strike="noStrike" cap="none">
              <a:solidFill>
                <a:schemeClr val="lt1"/>
              </a:solidFill>
              <a:latin typeface="Chivo"/>
              <a:ea typeface="Chivo"/>
              <a:cs typeface="Chivo"/>
              <a:sym typeface="Chivo"/>
            </a:endParaRPr>
          </a:p>
        </p:txBody>
      </p:sp>
      <p:sp>
        <p:nvSpPr>
          <p:cNvPr id="706" name="Google Shape;706;p50"/>
          <p:cNvSpPr txBox="1"/>
          <p:nvPr/>
        </p:nvSpPr>
        <p:spPr>
          <a:xfrm>
            <a:off x="3906375" y="5905425"/>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707" name="Google Shape;707;p50"/>
          <p:cNvSpPr txBox="1"/>
          <p:nvPr/>
        </p:nvSpPr>
        <p:spPr>
          <a:xfrm>
            <a:off x="260500" y="6381825"/>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08" name="Google Shape;708;p50"/>
          <p:cNvSpPr txBox="1"/>
          <p:nvPr/>
        </p:nvSpPr>
        <p:spPr>
          <a:xfrm>
            <a:off x="3931925" y="6381825"/>
            <a:ext cx="33651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709" name="Google Shape;709;p50"/>
          <p:cNvCxnSpPr/>
          <p:nvPr/>
        </p:nvCxnSpPr>
        <p:spPr>
          <a:xfrm rot="10800000" flipH="1">
            <a:off x="263950" y="5968988"/>
            <a:ext cx="7060800" cy="9000"/>
          </a:xfrm>
          <a:prstGeom prst="straightConnector1">
            <a:avLst/>
          </a:prstGeom>
          <a:noFill/>
          <a:ln w="9525" cap="flat" cmpd="sng">
            <a:solidFill>
              <a:srgbClr val="262B65"/>
            </a:solidFill>
            <a:prstDash val="solid"/>
            <a:round/>
            <a:headEnd type="none" w="sm" len="sm"/>
            <a:tailEnd type="none" w="sm" len="sm"/>
          </a:ln>
        </p:spPr>
      </p:cxnSp>
      <p:sp>
        <p:nvSpPr>
          <p:cNvPr id="710" name="Google Shape;710;p50"/>
          <p:cNvSpPr txBox="1"/>
          <p:nvPr/>
        </p:nvSpPr>
        <p:spPr>
          <a:xfrm>
            <a:off x="260500" y="6305050"/>
            <a:ext cx="7065000" cy="2923847"/>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yarısından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fazlası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konusunda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karamsar</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karamsarlık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yaşanan</a:t>
            </a:r>
            <a:r>
              <a:rPr lang="en-US" sz="1300" b="0" i="0" u="none" strike="noStrike" dirty="0">
                <a:solidFill>
                  <a:srgbClr val="000000"/>
                </a:solidFill>
                <a:effectLst/>
                <a:latin typeface="Roboto" panose="02000000000000000000" pitchFamily="2" charset="0"/>
              </a:rPr>
              <a:t> 2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sonrasında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ay 2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oranlarına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döndü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%56’sı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önümüzdeki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olacağını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düşünüyor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%27’si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önümüzdeki</a:t>
            </a:r>
            <a:r>
              <a:rPr lang="en-US" sz="1300" b="0" i="0" u="none" strike="noStrike" dirty="0">
                <a:solidFill>
                  <a:srgbClr val="000000"/>
                </a:solidFill>
                <a:effectLst/>
                <a:latin typeface="Roboto" panose="02000000000000000000" pitchFamily="2" charset="0"/>
              </a:rPr>
              <a:t> 1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içerisinde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değişmeyeceği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görüşünde</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%17’si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önümüzdeki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olacağı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paylaşıyor</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yanıtta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trendi</a:t>
            </a:r>
            <a:r>
              <a:rPr lang="en-US" sz="1300" b="0" i="0" u="none" strike="noStrike" dirty="0">
                <a:solidFill>
                  <a:srgbClr val="000000"/>
                </a:solidFill>
                <a:effectLst/>
                <a:latin typeface="Roboto" panose="02000000000000000000" pitchFamily="2" charset="0"/>
              </a:rPr>
              <a:t> hakim. </a:t>
            </a:r>
            <a:endParaRPr lang="en-US" sz="1600" b="0" dirty="0">
              <a:effectLst/>
            </a:endParaRPr>
          </a:p>
          <a:p>
            <a:br>
              <a:rPr lang="en-US" sz="1600" dirty="0"/>
            </a:br>
            <a:endParaRPr lang="en-US"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future_main">
            <a:extLst>
              <a:ext uri="{FF2B5EF4-FFF2-40B4-BE49-F238E27FC236}">
                <a16:creationId xmlns:a16="http://schemas.microsoft.com/office/drawing/2014/main" id="{00000000-0008-0000-0D00-000002000000}"/>
              </a:ext>
            </a:extLst>
          </p:cNvPr>
          <p:cNvGraphicFramePr>
            <a:graphicFrameLocks/>
          </p:cNvGraphicFramePr>
          <p:nvPr>
            <p:extLst>
              <p:ext uri="{D42A27DB-BD31-4B8C-83A1-F6EECF244321}">
                <p14:modId xmlns:p14="http://schemas.microsoft.com/office/powerpoint/2010/main" val="807850029"/>
              </p:ext>
            </p:extLst>
          </p:nvPr>
        </p:nvGraphicFramePr>
        <p:xfrm>
          <a:off x="265113" y="1508515"/>
          <a:ext cx="7065000" cy="444911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2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1"/>
          <p:cNvSpPr txBox="1"/>
          <p:nvPr/>
        </p:nvSpPr>
        <p:spPr>
          <a:xfrm>
            <a:off x="268438" y="1094325"/>
            <a:ext cx="7065000" cy="56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400"/>
              <a:buFont typeface="Arial"/>
              <a:buNone/>
            </a:pPr>
            <a:r>
              <a:rPr lang="en" sz="1200" b="0" i="0" u="none" strike="noStrike" cap="none">
                <a:solidFill>
                  <a:schemeClr val="dk1"/>
                </a:solidFill>
                <a:latin typeface="Chivo"/>
                <a:ea typeface="Chivo"/>
                <a:cs typeface="Chivo"/>
                <a:sym typeface="Chivo"/>
              </a:rPr>
              <a:t>Önümüzdeki bir yıl içerisinde ekonominin nasıl olacağını düşünüyorsunuz? (%) </a:t>
            </a:r>
            <a:endParaRPr sz="12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daha kötü+daha 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717" name="Google Shape;717;p51"/>
          <p:cNvGrpSpPr/>
          <p:nvPr/>
        </p:nvGrpSpPr>
        <p:grpSpPr>
          <a:xfrm>
            <a:off x="163" y="10153075"/>
            <a:ext cx="7601575" cy="545400"/>
            <a:chOff x="0" y="10185450"/>
            <a:chExt cx="7601575" cy="545400"/>
          </a:xfrm>
        </p:grpSpPr>
        <p:grpSp>
          <p:nvGrpSpPr>
            <p:cNvPr id="718" name="Google Shape;718;p51"/>
            <p:cNvGrpSpPr/>
            <p:nvPr/>
          </p:nvGrpSpPr>
          <p:grpSpPr>
            <a:xfrm>
              <a:off x="0" y="10185450"/>
              <a:ext cx="7589400" cy="545400"/>
              <a:chOff x="0" y="9118650"/>
              <a:chExt cx="7589400" cy="545400"/>
            </a:xfrm>
          </p:grpSpPr>
          <p:sp>
            <p:nvSpPr>
              <p:cNvPr id="719" name="Google Shape;719;p5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21" name="Google Shape;721;p5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22" name="Google Shape;722;p51"/>
          <p:cNvGrpSpPr/>
          <p:nvPr/>
        </p:nvGrpSpPr>
        <p:grpSpPr>
          <a:xfrm>
            <a:off x="0" y="0"/>
            <a:ext cx="7589400" cy="545400"/>
            <a:chOff x="0" y="0"/>
            <a:chExt cx="7589400" cy="545400"/>
          </a:xfrm>
        </p:grpSpPr>
        <p:sp>
          <p:nvSpPr>
            <p:cNvPr id="723" name="Google Shape;723;p51"/>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4" name="Google Shape;724;p51"/>
            <p:cNvGrpSpPr/>
            <p:nvPr/>
          </p:nvGrpSpPr>
          <p:grpSpPr>
            <a:xfrm>
              <a:off x="260650" y="57150"/>
              <a:ext cx="6806500" cy="431100"/>
              <a:chOff x="260650" y="57150"/>
              <a:chExt cx="6806500" cy="431100"/>
            </a:xfrm>
          </p:grpSpPr>
          <p:cxnSp>
            <p:nvCxnSpPr>
              <p:cNvPr id="725" name="Google Shape;725;p51"/>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26" name="Google Shape;726;p51"/>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27" name="Google Shape;727;p51"/>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41</a:t>
            </a:fld>
            <a:endParaRPr sz="1700" b="0" i="0" u="none" strike="noStrike" cap="none">
              <a:solidFill>
                <a:schemeClr val="lt1"/>
              </a:solidFill>
              <a:latin typeface="Chivo"/>
              <a:ea typeface="Chivo"/>
              <a:cs typeface="Chivo"/>
              <a:sym typeface="Chivo"/>
            </a:endParaRPr>
          </a:p>
        </p:txBody>
      </p:sp>
      <p:sp>
        <p:nvSpPr>
          <p:cNvPr id="728" name="Google Shape;728;p51"/>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29" name="Google Shape;729;p51"/>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730" name="Google Shape;730;p51"/>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731" name="Google Shape;731;p51"/>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732" name="Google Shape;732;p51"/>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33" name="Google Shape;733;p51"/>
          <p:cNvSpPr txBox="1"/>
          <p:nvPr/>
        </p:nvSpPr>
        <p:spPr>
          <a:xfrm>
            <a:off x="249250" y="6207175"/>
            <a:ext cx="3422400" cy="4078009"/>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Eylül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AK Parti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birbirine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yakınlaşmış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sonrasında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açılmıştı</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r>
              <a:rPr lang="en-US" sz="1300" b="1" i="0" u="none" strike="noStrike" dirty="0" err="1">
                <a:solidFill>
                  <a:srgbClr val="000000"/>
                </a:solidFill>
                <a:effectLst/>
                <a:latin typeface="Roboto" panose="02000000000000000000" pitchFamily="2" charset="0"/>
              </a:rPr>
              <a:t>Aralık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AK Parti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yeniden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buluştu</a:t>
            </a:r>
            <a:r>
              <a:rPr lang="en-US" sz="1300" b="1" i="0" u="none" strike="noStrike" dirty="0">
                <a:solidFill>
                  <a:srgbClr val="000000"/>
                </a:solidFill>
                <a:effectLst/>
                <a:latin typeface="Roboto" panose="02000000000000000000" pitchFamily="2" charset="0"/>
              </a:rPr>
              <a:t>.</a:t>
            </a:r>
            <a:endParaRPr lang="en-US" sz="1600" b="1"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Bu </a:t>
            </a:r>
            <a:r>
              <a:rPr lang="en-US" sz="1300" b="0" i="0" u="none" strike="noStrike" dirty="0" err="1">
                <a:solidFill>
                  <a:srgbClr val="000000"/>
                </a:solidFill>
                <a:effectLst/>
                <a:latin typeface="Roboto" panose="02000000000000000000" pitchFamily="2" charset="0"/>
              </a:rPr>
              <a:t>soruya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yaklaşık</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yıldır</a:t>
            </a:r>
            <a:r>
              <a:rPr lang="en-US" sz="1300" b="0" i="0" u="none" strike="noStrike" dirty="0">
                <a:solidFill>
                  <a:srgbClr val="000000"/>
                </a:solidFill>
                <a:effectLst/>
                <a:latin typeface="Roboto" panose="02000000000000000000" pitchFamily="2" charset="0"/>
              </a:rPr>
              <a:t> parti </a:t>
            </a:r>
            <a:r>
              <a:rPr lang="en-US" sz="1300" b="0" i="0" u="none" strike="noStrike" dirty="0" err="1">
                <a:solidFill>
                  <a:srgbClr val="000000"/>
                </a:solidFill>
                <a:effectLst/>
                <a:latin typeface="Roboto" panose="02000000000000000000" pitchFamily="2" charset="0"/>
              </a:rPr>
              <a:t>bazında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2020’de AK Parti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%27 </a:t>
            </a:r>
            <a:r>
              <a:rPr lang="en-US" sz="1300" b="0" i="0" u="none" strike="noStrike" dirty="0" err="1">
                <a:solidFill>
                  <a:srgbClr val="000000"/>
                </a:solidFill>
                <a:effectLst/>
                <a:latin typeface="Roboto" panose="02000000000000000000" pitchFamily="2" charset="0"/>
              </a:rPr>
              <a:t>seviyesindeyken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%58’di. 21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aradan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geçen</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yılın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sonunda</a:t>
            </a:r>
            <a:r>
              <a:rPr lang="en-US" sz="1300" b="0" i="0" u="none" strike="noStrike" dirty="0">
                <a:solidFill>
                  <a:srgbClr val="000000"/>
                </a:solidFill>
                <a:effectLst/>
                <a:latin typeface="Roboto" panose="02000000000000000000" pitchFamily="2" charset="0"/>
              </a:rPr>
              <a:t> </a:t>
            </a:r>
            <a:r>
              <a:rPr lang="tr-TR" sz="1300" dirty="0">
                <a:latin typeface="Roboto" panose="02000000000000000000" pitchFamily="2" charset="0"/>
              </a:rPr>
              <a:t>tamamen kapandı. </a:t>
            </a:r>
            <a:endParaRPr lang="en-US" sz="1600" b="0" dirty="0">
              <a:effectLst/>
            </a:endParaRPr>
          </a:p>
          <a:p>
            <a:br>
              <a:rPr lang="en-US" sz="1600" dirty="0"/>
            </a:br>
            <a:endParaRPr sz="1300" b="0" i="0" u="none" strike="noStrike" cap="none" dirty="0">
              <a:solidFill>
                <a:schemeClr val="tx1"/>
              </a:solidFill>
              <a:highlight>
                <a:srgbClr val="FFFFFF"/>
              </a:highlight>
              <a:latin typeface="Roboto"/>
              <a:ea typeface="Roboto"/>
              <a:cs typeface="Roboto"/>
              <a:sym typeface="Roboto"/>
            </a:endParaRPr>
          </a:p>
        </p:txBody>
      </p:sp>
      <p:sp>
        <p:nvSpPr>
          <p:cNvPr id="734" name="Google Shape;734;p51"/>
          <p:cNvSpPr txBox="1"/>
          <p:nvPr/>
        </p:nvSpPr>
        <p:spPr>
          <a:xfrm>
            <a:off x="3902350" y="6207175"/>
            <a:ext cx="3422400" cy="307773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Aralık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DEM Parti/</a:t>
            </a:r>
            <a:r>
              <a:rPr lang="en-US" sz="1300" b="1" i="0" u="none" strike="noStrike" dirty="0" err="1">
                <a:solidFill>
                  <a:srgbClr val="000000"/>
                </a:solidFill>
                <a:effectLst/>
                <a:latin typeface="Roboto" panose="02000000000000000000" pitchFamily="2" charset="0"/>
              </a:rPr>
              <a:t>YSP’nin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yükselişe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geçerken</a:t>
            </a:r>
            <a:r>
              <a:rPr lang="en-US" sz="1300" b="1" i="0" u="none" strike="noStrike" dirty="0">
                <a:solidFill>
                  <a:srgbClr val="000000"/>
                </a:solidFill>
                <a:effectLst/>
                <a:latin typeface="Roboto" panose="02000000000000000000" pitchFamily="2" charset="0"/>
              </a:rPr>
              <a:t> CHP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İYİ </a:t>
            </a:r>
            <a:r>
              <a:rPr lang="en-US" sz="1300" b="1" i="0" u="none" strike="noStrike" dirty="0" err="1">
                <a:solidFill>
                  <a:srgbClr val="000000"/>
                </a:solidFill>
                <a:effectLst/>
                <a:latin typeface="Roboto" panose="02000000000000000000" pitchFamily="2" charset="0"/>
              </a:rPr>
              <a:t>Parti’de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trendinde</a:t>
            </a:r>
            <a:r>
              <a:rPr lang="en-US" sz="1300" b="1" i="0" u="none" strike="noStrike" dirty="0">
                <a:solidFill>
                  <a:srgbClr val="000000"/>
                </a:solidFill>
                <a:effectLst/>
                <a:latin typeface="Roboto" panose="02000000000000000000" pitchFamily="2" charset="0"/>
              </a:rPr>
              <a:t>.</a:t>
            </a:r>
            <a:r>
              <a:rPr lang="tr-TR" sz="1300" b="1" dirty="0">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Muhalefet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partilerinin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seçmenlerinde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ise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uzun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yıllardır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büyük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benzeşiyor</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İktidar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muhalefet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benzeştiği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yapılan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Cumhurbaşkanlığı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Milletvekili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seçimlerinin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öncesiydi</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dirty="0"/>
            </a:br>
            <a:endParaRPr sz="1300" b="0" i="0" u="none" strike="noStrike" cap="none" dirty="0">
              <a:solidFill>
                <a:schemeClr val="tx1"/>
              </a:solidFill>
              <a:highlight>
                <a:schemeClr val="lt1"/>
              </a:highlight>
              <a:latin typeface="Roboto"/>
              <a:ea typeface="Roboto"/>
              <a:cs typeface="Roboto"/>
              <a:sym typeface="Roboto"/>
            </a:endParaRPr>
          </a:p>
        </p:txBody>
      </p:sp>
      <p:graphicFrame>
        <p:nvGraphicFramePr>
          <p:cNvPr id="5" name="econ_future_party">
            <a:extLst>
              <a:ext uri="{FF2B5EF4-FFF2-40B4-BE49-F238E27FC236}">
                <a16:creationId xmlns:a16="http://schemas.microsoft.com/office/drawing/2014/main" id="{00000000-0008-0000-0800-000003000000}"/>
              </a:ext>
            </a:extLst>
          </p:cNvPr>
          <p:cNvGraphicFramePr>
            <a:graphicFrameLocks/>
          </p:cNvGraphicFramePr>
          <p:nvPr>
            <p:extLst>
              <p:ext uri="{D42A27DB-BD31-4B8C-83A1-F6EECF244321}">
                <p14:modId xmlns:p14="http://schemas.microsoft.com/office/powerpoint/2010/main" val="3123340816"/>
              </p:ext>
            </p:extLst>
          </p:nvPr>
        </p:nvGraphicFramePr>
        <p:xfrm>
          <a:off x="268437" y="1715721"/>
          <a:ext cx="7066085" cy="42480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grpSp>
        <p:nvGrpSpPr>
          <p:cNvPr id="740" name="Google Shape;740;p52"/>
          <p:cNvGrpSpPr/>
          <p:nvPr/>
        </p:nvGrpSpPr>
        <p:grpSpPr>
          <a:xfrm>
            <a:off x="0" y="10185450"/>
            <a:ext cx="7601575" cy="545400"/>
            <a:chOff x="0" y="10185450"/>
            <a:chExt cx="7601575" cy="545400"/>
          </a:xfrm>
        </p:grpSpPr>
        <p:grpSp>
          <p:nvGrpSpPr>
            <p:cNvPr id="741" name="Google Shape;741;p52"/>
            <p:cNvGrpSpPr/>
            <p:nvPr/>
          </p:nvGrpSpPr>
          <p:grpSpPr>
            <a:xfrm>
              <a:off x="0" y="10185450"/>
              <a:ext cx="7589400" cy="545400"/>
              <a:chOff x="0" y="9118650"/>
              <a:chExt cx="7589400" cy="545400"/>
            </a:xfrm>
          </p:grpSpPr>
          <p:sp>
            <p:nvSpPr>
              <p:cNvPr id="742" name="Google Shape;742;p5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44" name="Google Shape;744;p5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45" name="Google Shape;745;p52"/>
          <p:cNvGrpSpPr/>
          <p:nvPr/>
        </p:nvGrpSpPr>
        <p:grpSpPr>
          <a:xfrm>
            <a:off x="0" y="0"/>
            <a:ext cx="7589400" cy="545400"/>
            <a:chOff x="0" y="0"/>
            <a:chExt cx="7589400" cy="545400"/>
          </a:xfrm>
        </p:grpSpPr>
        <p:sp>
          <p:nvSpPr>
            <p:cNvPr id="746" name="Google Shape;746;p52"/>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7" name="Google Shape;747;p52"/>
            <p:cNvGrpSpPr/>
            <p:nvPr/>
          </p:nvGrpSpPr>
          <p:grpSpPr>
            <a:xfrm>
              <a:off x="260650" y="57150"/>
              <a:ext cx="6806500" cy="431100"/>
              <a:chOff x="260650" y="57150"/>
              <a:chExt cx="6806500" cy="431100"/>
            </a:xfrm>
          </p:grpSpPr>
          <p:cxnSp>
            <p:nvCxnSpPr>
              <p:cNvPr id="748" name="Google Shape;748;p52"/>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49" name="Google Shape;749;p5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50" name="Google Shape;750;p52"/>
          <p:cNvSpPr txBox="1"/>
          <p:nvPr/>
        </p:nvSpPr>
        <p:spPr>
          <a:xfrm>
            <a:off x="263950" y="47625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751" name="Google Shape;751;p52"/>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42</a:t>
            </a:fld>
            <a:endParaRPr sz="1700" b="0" i="0" u="none" strike="noStrike" cap="none">
              <a:solidFill>
                <a:schemeClr val="lt1"/>
              </a:solidFill>
              <a:latin typeface="Chivo"/>
              <a:ea typeface="Chivo"/>
              <a:cs typeface="Chivo"/>
              <a:sym typeface="Chivo"/>
            </a:endParaRPr>
          </a:p>
        </p:txBody>
      </p:sp>
      <p:sp>
        <p:nvSpPr>
          <p:cNvPr id="752" name="Google Shape;752;p52"/>
          <p:cNvSpPr txBox="1"/>
          <p:nvPr/>
        </p:nvSpPr>
        <p:spPr>
          <a:xfrm>
            <a:off x="265113" y="5121308"/>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geleceği: 1=Çok daha kötü, 5=Çok daha iyi)</a:t>
            </a:r>
            <a:endParaRPr sz="900" b="0" i="1" u="none" strike="noStrike" cap="none" dirty="0">
              <a:solidFill>
                <a:srgbClr val="000000"/>
              </a:solidFill>
              <a:latin typeface="Chivo"/>
              <a:ea typeface="Chivo"/>
              <a:cs typeface="Chivo"/>
              <a:sym typeface="Chivo"/>
            </a:endParaRPr>
          </a:p>
        </p:txBody>
      </p:sp>
      <p:sp>
        <p:nvSpPr>
          <p:cNvPr id="753" name="Google Shape;753;p52"/>
          <p:cNvSpPr txBox="1"/>
          <p:nvPr/>
        </p:nvSpPr>
        <p:spPr>
          <a:xfrm>
            <a:off x="3105638" y="5121308"/>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Chivo"/>
                <a:ea typeface="Chivo"/>
                <a:cs typeface="Chivo"/>
                <a:sym typeface="Chivo"/>
              </a:rPr>
              <a:t>(Çok daha kötü+daha kötü yanıtını verenlerin oranı)</a:t>
            </a:r>
            <a:endParaRPr sz="900" b="0" i="1" u="none" strike="noStrike" cap="none">
              <a:solidFill>
                <a:srgbClr val="000000"/>
              </a:solidFill>
              <a:latin typeface="Chivo"/>
              <a:ea typeface="Chivo"/>
              <a:cs typeface="Chivo"/>
              <a:sym typeface="Chivo"/>
            </a:endParaRPr>
          </a:p>
        </p:txBody>
      </p:sp>
      <p:sp>
        <p:nvSpPr>
          <p:cNvPr id="755" name="Google Shape;755;p52"/>
          <p:cNvSpPr txBox="1"/>
          <p:nvPr/>
        </p:nvSpPr>
        <p:spPr>
          <a:xfrm>
            <a:off x="251950" y="5524125"/>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756" name="Google Shape;756;p52"/>
          <p:cNvSpPr txBox="1"/>
          <p:nvPr/>
        </p:nvSpPr>
        <p:spPr>
          <a:xfrm>
            <a:off x="3898225" y="5486400"/>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757" name="Google Shape;757;p52"/>
          <p:cNvSpPr txBox="1"/>
          <p:nvPr/>
        </p:nvSpPr>
        <p:spPr>
          <a:xfrm>
            <a:off x="3902300" y="5621525"/>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758" name="Google Shape;758;p52"/>
          <p:cNvSpPr txBox="1"/>
          <p:nvPr/>
        </p:nvSpPr>
        <p:spPr>
          <a:xfrm>
            <a:off x="3931925" y="5524125"/>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759" name="Google Shape;759;p52"/>
          <p:cNvSpPr txBox="1"/>
          <p:nvPr/>
        </p:nvSpPr>
        <p:spPr>
          <a:xfrm>
            <a:off x="263950" y="5600850"/>
            <a:ext cx="3398700" cy="1305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760" name="Google Shape;760;p52"/>
          <p:cNvSpPr txBox="1"/>
          <p:nvPr/>
        </p:nvSpPr>
        <p:spPr>
          <a:xfrm>
            <a:off x="284276" y="6242934"/>
            <a:ext cx="3398700" cy="247757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karamsar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sahip</a:t>
            </a:r>
            <a:r>
              <a:rPr lang="en-US" sz="1300" b="1" i="0" u="none" strike="noStrike" dirty="0">
                <a:solidFill>
                  <a:srgbClr val="000000"/>
                </a:solidFill>
                <a:effectLst/>
                <a:latin typeface="Roboto" panose="02000000000000000000" pitchFamily="2" charset="0"/>
              </a:rPr>
              <a:t> parti %43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DEM Parti/YSP </a:t>
            </a:r>
            <a:r>
              <a:rPr lang="en-US" sz="1300" b="1" i="0" u="none" strike="noStrike" dirty="0" err="1">
                <a:solidFill>
                  <a:srgbClr val="000000"/>
                </a:solidFill>
                <a:effectLst/>
                <a:latin typeface="Roboto" panose="02000000000000000000" pitchFamily="2" charset="0"/>
              </a:rPr>
              <a:t>olurken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%41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CHP </a:t>
            </a:r>
            <a:r>
              <a:rPr lang="en-US" sz="1300" b="1" i="0" u="none" strike="noStrike" dirty="0" err="1">
                <a:solidFill>
                  <a:srgbClr val="000000"/>
                </a:solidFill>
                <a:effectLst/>
                <a:latin typeface="Roboto" panose="02000000000000000000" pitchFamily="2" charset="0"/>
              </a:rPr>
              <a:t>seçmeni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olacağına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yoğun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 %13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AK Parti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%20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MHP.</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sp>
        <p:nvSpPr>
          <p:cNvPr id="761" name="Google Shape;761;p52"/>
          <p:cNvSpPr txBox="1"/>
          <p:nvPr/>
        </p:nvSpPr>
        <p:spPr>
          <a:xfrm>
            <a:off x="3898224" y="6227789"/>
            <a:ext cx="3418513" cy="247757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Kasım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itibarıyla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karamsar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görüşler</a:t>
            </a:r>
            <a:r>
              <a:rPr lang="en-US" sz="1300" b="1" i="0" u="none" strike="noStrike" dirty="0">
                <a:solidFill>
                  <a:srgbClr val="000000"/>
                </a:solidFill>
                <a:effectLst/>
                <a:latin typeface="Roboto" panose="02000000000000000000" pitchFamily="2" charset="0"/>
              </a:rPr>
              <a:t> 5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DEM Parti/YSP </a:t>
            </a:r>
            <a:r>
              <a:rPr lang="en-US" sz="1300" b="1" i="0" u="none" strike="noStrike" dirty="0" err="1">
                <a:solidFill>
                  <a:srgbClr val="000000"/>
                </a:solidFill>
                <a:effectLst/>
                <a:latin typeface="Roboto" panose="02000000000000000000" pitchFamily="2" charset="0"/>
              </a:rPr>
              <a:t>seçmeninde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10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artış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gösterdi</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CHP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İYİ Parti </a:t>
            </a:r>
            <a:r>
              <a:rPr lang="en-US" sz="1300" b="0" i="0" u="none" strike="noStrike" dirty="0" err="1">
                <a:solidFill>
                  <a:srgbClr val="000000"/>
                </a:solidFill>
                <a:effectLst/>
                <a:latin typeface="Roboto" panose="02000000000000000000" pitchFamily="2" charset="0"/>
              </a:rPr>
              <a:t>seçmenlerinde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karamsar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azalma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yaşanırken</a:t>
            </a:r>
            <a:r>
              <a:rPr lang="en-US" sz="1300" b="0" i="0" u="none" strike="noStrike" dirty="0">
                <a:solidFill>
                  <a:srgbClr val="000000"/>
                </a:solidFill>
                <a:effectLst/>
                <a:latin typeface="Roboto" panose="02000000000000000000" pitchFamily="2" charset="0"/>
              </a:rPr>
              <a:t> AK </a:t>
            </a:r>
            <a:r>
              <a:rPr lang="en-US" sz="1300" b="0" i="0" u="none" strike="noStrike" dirty="0" err="1">
                <a:solidFill>
                  <a:srgbClr val="000000"/>
                </a:solidFill>
                <a:effectLst/>
                <a:latin typeface="Roboto" panose="02000000000000000000" pitchFamily="2" charset="0"/>
              </a:rPr>
              <a:t>Parti’de</a:t>
            </a:r>
            <a:r>
              <a:rPr lang="en-US" sz="1300" b="0" i="0" u="none" strike="noStrike" dirty="0">
                <a:solidFill>
                  <a:srgbClr val="000000"/>
                </a:solidFill>
                <a:effectLst/>
                <a:latin typeface="Roboto" panose="02000000000000000000" pitchFamily="2" charset="0"/>
              </a:rPr>
              <a:t> son </a:t>
            </a:r>
            <a:r>
              <a:rPr lang="en-US" sz="1300" b="0" i="0" u="none" strike="noStrike" dirty="0" err="1">
                <a:solidFill>
                  <a:srgbClr val="000000"/>
                </a:solidFill>
                <a:effectLst/>
                <a:latin typeface="Roboto" panose="02000000000000000000" pitchFamily="2" charset="0"/>
              </a:rPr>
              <a:t>üç</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aydır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sabit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görülmekte</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lang="tr-TR" sz="1300" i="0" u="none" strike="noStrike" cap="none" dirty="0">
              <a:solidFill>
                <a:schemeClr val="tx1"/>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FA8241B4-A409-D8E7-F283-C6B200529710}"/>
              </a:ext>
            </a:extLst>
          </p:cNvPr>
          <p:cNvGraphicFramePr>
            <a:graphicFrameLocks noGrp="1"/>
          </p:cNvGraphicFramePr>
          <p:nvPr>
            <p:extLst>
              <p:ext uri="{D42A27DB-BD31-4B8C-83A1-F6EECF244321}">
                <p14:modId xmlns:p14="http://schemas.microsoft.com/office/powerpoint/2010/main" val="1036300241"/>
              </p:ext>
            </p:extLst>
          </p:nvPr>
        </p:nvGraphicFramePr>
        <p:xfrm>
          <a:off x="284276" y="1153020"/>
          <a:ext cx="7040454" cy="3968288"/>
        </p:xfrm>
        <a:graphic>
          <a:graphicData uri="http://schemas.openxmlformats.org/drawingml/2006/table">
            <a:tbl>
              <a:tblPr/>
              <a:tblGrid>
                <a:gridCol w="1141077">
                  <a:extLst>
                    <a:ext uri="{9D8B030D-6E8A-4147-A177-3AD203B41FA5}">
                      <a16:colId xmlns:a16="http://schemas.microsoft.com/office/drawing/2014/main" val="2672800846"/>
                    </a:ext>
                  </a:extLst>
                </a:gridCol>
                <a:gridCol w="536307">
                  <a:extLst>
                    <a:ext uri="{9D8B030D-6E8A-4147-A177-3AD203B41FA5}">
                      <a16:colId xmlns:a16="http://schemas.microsoft.com/office/drawing/2014/main" val="2685468942"/>
                    </a:ext>
                  </a:extLst>
                </a:gridCol>
                <a:gridCol w="536307">
                  <a:extLst>
                    <a:ext uri="{9D8B030D-6E8A-4147-A177-3AD203B41FA5}">
                      <a16:colId xmlns:a16="http://schemas.microsoft.com/office/drawing/2014/main" val="831553836"/>
                    </a:ext>
                  </a:extLst>
                </a:gridCol>
                <a:gridCol w="536307">
                  <a:extLst>
                    <a:ext uri="{9D8B030D-6E8A-4147-A177-3AD203B41FA5}">
                      <a16:colId xmlns:a16="http://schemas.microsoft.com/office/drawing/2014/main" val="2180001835"/>
                    </a:ext>
                  </a:extLst>
                </a:gridCol>
                <a:gridCol w="536307">
                  <a:extLst>
                    <a:ext uri="{9D8B030D-6E8A-4147-A177-3AD203B41FA5}">
                      <a16:colId xmlns:a16="http://schemas.microsoft.com/office/drawing/2014/main" val="2952011135"/>
                    </a:ext>
                  </a:extLst>
                </a:gridCol>
                <a:gridCol w="536307">
                  <a:extLst>
                    <a:ext uri="{9D8B030D-6E8A-4147-A177-3AD203B41FA5}">
                      <a16:colId xmlns:a16="http://schemas.microsoft.com/office/drawing/2014/main" val="2355485337"/>
                    </a:ext>
                  </a:extLst>
                </a:gridCol>
                <a:gridCol w="536307">
                  <a:extLst>
                    <a:ext uri="{9D8B030D-6E8A-4147-A177-3AD203B41FA5}">
                      <a16:colId xmlns:a16="http://schemas.microsoft.com/office/drawing/2014/main" val="1361569878"/>
                    </a:ext>
                  </a:extLst>
                </a:gridCol>
                <a:gridCol w="536307">
                  <a:extLst>
                    <a:ext uri="{9D8B030D-6E8A-4147-A177-3AD203B41FA5}">
                      <a16:colId xmlns:a16="http://schemas.microsoft.com/office/drawing/2014/main" val="1824819547"/>
                    </a:ext>
                  </a:extLst>
                </a:gridCol>
                <a:gridCol w="536307">
                  <a:extLst>
                    <a:ext uri="{9D8B030D-6E8A-4147-A177-3AD203B41FA5}">
                      <a16:colId xmlns:a16="http://schemas.microsoft.com/office/drawing/2014/main" val="4259241633"/>
                    </a:ext>
                  </a:extLst>
                </a:gridCol>
                <a:gridCol w="536307">
                  <a:extLst>
                    <a:ext uri="{9D8B030D-6E8A-4147-A177-3AD203B41FA5}">
                      <a16:colId xmlns:a16="http://schemas.microsoft.com/office/drawing/2014/main" val="1676613603"/>
                    </a:ext>
                  </a:extLst>
                </a:gridCol>
                <a:gridCol w="536307">
                  <a:extLst>
                    <a:ext uri="{9D8B030D-6E8A-4147-A177-3AD203B41FA5}">
                      <a16:colId xmlns:a16="http://schemas.microsoft.com/office/drawing/2014/main" val="173706801"/>
                    </a:ext>
                  </a:extLst>
                </a:gridCol>
                <a:gridCol w="536307">
                  <a:extLst>
                    <a:ext uri="{9D8B030D-6E8A-4147-A177-3AD203B41FA5}">
                      <a16:colId xmlns:a16="http://schemas.microsoft.com/office/drawing/2014/main" val="3436087188"/>
                    </a:ext>
                  </a:extLst>
                </a:gridCol>
              </a:tblGrid>
              <a:tr h="667113">
                <a:tc>
                  <a:txBody>
                    <a:bodyPr/>
                    <a:lstStyle/>
                    <a:p>
                      <a:pPr algn="ctr" rtl="0" fontAlgn="ctr"/>
                      <a:r>
                        <a:rPr lang="en-US" sz="1200" b="1" i="0" u="none" strike="noStrike">
                          <a:solidFill>
                            <a:srgbClr val="000000"/>
                          </a:solidFill>
                          <a:effectLst/>
                          <a:latin typeface="Chivo" pitchFamily="2" charset="-94"/>
                        </a:rPr>
                        <a:t>%</a:t>
                      </a:r>
                    </a:p>
                  </a:txBody>
                  <a:tcPr marL="6877" marR="6877" marT="6877"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77" marR="6877" marT="6877"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Tem.24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536966355"/>
                  </a:ext>
                </a:extLst>
              </a:tr>
              <a:tr h="660235">
                <a:tc>
                  <a:txBody>
                    <a:bodyPr/>
                    <a:lstStyle/>
                    <a:p>
                      <a:pPr algn="l" rtl="0" fontAlgn="ctr"/>
                      <a:r>
                        <a:rPr lang="en-US" sz="1000" b="1" i="0" u="none" strike="noStrike">
                          <a:solidFill>
                            <a:srgbClr val="000000"/>
                          </a:solidFill>
                          <a:effectLst/>
                          <a:latin typeface="Chivo" pitchFamily="2" charset="-94"/>
                        </a:rPr>
                        <a:t>AK Parti</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13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D0CE"/>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3AF"/>
                    </a:solidFill>
                  </a:tcPr>
                </a:tc>
                <a:tc>
                  <a:txBody>
                    <a:bodyPr/>
                    <a:lstStyle/>
                    <a:p>
                      <a:pPr algn="ctr" rtl="0" fontAlgn="ctr"/>
                      <a:r>
                        <a:rPr lang="en-US" sz="1000" b="0" i="0" u="none" strike="noStrike">
                          <a:solidFill>
                            <a:srgbClr val="010205"/>
                          </a:solidFill>
                          <a:effectLst/>
                          <a:latin typeface="Chivo" pitchFamily="2" charset="-94"/>
                        </a:rPr>
                        <a:t>32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F9A"/>
                    </a:solidFill>
                  </a:tcPr>
                </a:tc>
                <a:tc>
                  <a:txBody>
                    <a:bodyPr/>
                    <a:lstStyle/>
                    <a:p>
                      <a:pPr algn="ctr" rtl="0" fontAlgn="ctr"/>
                      <a:r>
                        <a:rPr lang="en-US" sz="1000" b="0" i="0" u="none" strike="noStrike">
                          <a:solidFill>
                            <a:srgbClr val="010205"/>
                          </a:solidFill>
                          <a:effectLst/>
                          <a:latin typeface="Chivo" pitchFamily="2" charset="-94"/>
                        </a:rPr>
                        <a:t>29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7A3"/>
                    </a:solidFill>
                  </a:tcPr>
                </a:tc>
                <a:tc>
                  <a:txBody>
                    <a:bodyPr/>
                    <a:lstStyle/>
                    <a:p>
                      <a:pPr algn="ctr" rtl="0" fontAlgn="ctr"/>
                      <a:r>
                        <a:rPr lang="en-US" sz="1000" b="0" i="0" u="none" strike="noStrike">
                          <a:solidFill>
                            <a:srgbClr val="010205"/>
                          </a:solidFill>
                          <a:effectLst/>
                          <a:latin typeface="Chivo" pitchFamily="2" charset="-94"/>
                        </a:rPr>
                        <a:t>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CEB"/>
                    </a:solidFill>
                  </a:tcPr>
                </a:tc>
                <a:tc>
                  <a:txBody>
                    <a:bodyPr/>
                    <a:lstStyle/>
                    <a:p>
                      <a:pPr algn="ctr" rtl="0" fontAlgn="ctr"/>
                      <a:r>
                        <a:rPr lang="en-US" sz="1000" b="0" i="0" u="none" strike="noStrike">
                          <a:solidFill>
                            <a:srgbClr val="000000"/>
                          </a:solidFill>
                          <a:effectLst/>
                          <a:latin typeface="Chivo" pitchFamily="2" charset="-94"/>
                        </a:rPr>
                        <a:t>26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35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6"/>
                    </a:solidFill>
                  </a:tcPr>
                </a:tc>
                <a:tc>
                  <a:txBody>
                    <a:bodyPr/>
                    <a:lstStyle/>
                    <a:p>
                      <a:pPr algn="ctr" rtl="0" fontAlgn="ctr"/>
                      <a:r>
                        <a:rPr lang="en-US" sz="1000" b="0" i="0" u="none" strike="noStrike">
                          <a:solidFill>
                            <a:srgbClr val="000000"/>
                          </a:solidFill>
                          <a:effectLst/>
                          <a:latin typeface="Chivo" pitchFamily="2" charset="-94"/>
                        </a:rPr>
                        <a:t>39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D8E0"/>
                    </a:solidFill>
                  </a:tcPr>
                </a:tc>
                <a:tc>
                  <a:txBody>
                    <a:bodyPr/>
                    <a:lstStyle/>
                    <a:p>
                      <a:pPr algn="ctr" rtl="0" fontAlgn="ctr"/>
                      <a:r>
                        <a:rPr lang="en-US" sz="1000" b="0" i="0" u="none" strike="noStrike">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tc>
                  <a:txBody>
                    <a:bodyPr/>
                    <a:lstStyle/>
                    <a:p>
                      <a:pPr algn="ctr" rtl="0" fontAlgn="ctr"/>
                      <a:r>
                        <a:rPr lang="en-US" sz="1000" b="0" i="0" u="none" strike="noStrike">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tc>
                  <a:txBody>
                    <a:bodyPr/>
                    <a:lstStyle/>
                    <a:p>
                      <a:pPr algn="ctr" rtl="0" fontAlgn="ctr"/>
                      <a:r>
                        <a:rPr lang="en-US" sz="1000" b="0" i="0" u="none" strike="noStrike">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extLst>
                  <a:ext uri="{0D108BD9-81ED-4DB2-BD59-A6C34878D82A}">
                    <a16:rowId xmlns:a16="http://schemas.microsoft.com/office/drawing/2014/main" val="1630417688"/>
                  </a:ext>
                </a:extLst>
              </a:tr>
              <a:tr h="660235">
                <a:tc>
                  <a:txBody>
                    <a:bodyPr/>
                    <a:lstStyle/>
                    <a:p>
                      <a:pPr algn="l" rtl="0" fontAlgn="ctr"/>
                      <a:r>
                        <a:rPr lang="en-US" sz="1000" b="1" i="0" u="none" strike="noStrike">
                          <a:solidFill>
                            <a:srgbClr val="000000"/>
                          </a:solidFill>
                          <a:effectLst/>
                          <a:latin typeface="Chivo" pitchFamily="2" charset="-94"/>
                        </a:rPr>
                        <a:t>CHP</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781"/>
                    </a:solidFill>
                  </a:tcPr>
                </a:tc>
                <a:tc>
                  <a:txBody>
                    <a:bodyPr/>
                    <a:lstStyle/>
                    <a:p>
                      <a:pPr algn="ctr" rtl="0" fontAlgn="ctr"/>
                      <a:r>
                        <a:rPr lang="en-US" sz="1000" b="0" i="0" u="none" strike="noStrike">
                          <a:solidFill>
                            <a:srgbClr val="010205"/>
                          </a:solidFill>
                          <a:effectLst/>
                          <a:latin typeface="Chivo" pitchFamily="2" charset="-94"/>
                        </a:rPr>
                        <a:t>33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D97"/>
                    </a:solidFill>
                  </a:tcPr>
                </a:tc>
                <a:tc>
                  <a:txBody>
                    <a:bodyPr/>
                    <a:lstStyle/>
                    <a:p>
                      <a:pPr algn="ctr" rtl="0" fontAlgn="ctr"/>
                      <a:r>
                        <a:rPr lang="en-US" sz="1000" b="0" i="0" u="none" strike="noStrike">
                          <a:solidFill>
                            <a:srgbClr val="010205"/>
                          </a:solidFill>
                          <a:effectLst/>
                          <a:latin typeface="Chivo" pitchFamily="2" charset="-94"/>
                        </a:rPr>
                        <a:t>21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BB8"/>
                    </a:solidFill>
                  </a:tcPr>
                </a:tc>
                <a:tc>
                  <a:txBody>
                    <a:bodyPr/>
                    <a:lstStyle/>
                    <a:p>
                      <a:pPr algn="ctr" rtl="0" fontAlgn="ctr"/>
                      <a:r>
                        <a:rPr lang="en-US" sz="1000" b="0" i="0" u="none" strike="noStrike">
                          <a:solidFill>
                            <a:srgbClr val="010205"/>
                          </a:solidFill>
                          <a:effectLst/>
                          <a:latin typeface="Chivo" pitchFamily="2" charset="-94"/>
                        </a:rPr>
                        <a:t>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4E3"/>
                    </a:solidFill>
                  </a:tcPr>
                </a:tc>
                <a:tc>
                  <a:txBody>
                    <a:bodyPr/>
                    <a:lstStyle/>
                    <a:p>
                      <a:pPr algn="ctr" rtl="0" fontAlgn="ctr"/>
                      <a:r>
                        <a:rPr lang="en-US" sz="1000" b="0" i="0" u="none" strike="noStrike">
                          <a:solidFill>
                            <a:srgbClr val="010205"/>
                          </a:solidFill>
                          <a:effectLst/>
                          <a:latin typeface="Chivo" pitchFamily="2" charset="-94"/>
                        </a:rPr>
                        <a:t>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183A5"/>
                    </a:solidFill>
                  </a:tcPr>
                </a:tc>
                <a:tc>
                  <a:txBody>
                    <a:bodyPr/>
                    <a:lstStyle/>
                    <a:p>
                      <a:pPr algn="ctr" rtl="0" fontAlgn="ctr"/>
                      <a:r>
                        <a:rPr lang="en-US" sz="1000" b="0" i="0" u="none" strike="noStrike">
                          <a:solidFill>
                            <a:srgbClr val="FFFFFF"/>
                          </a:solidFill>
                          <a:effectLst/>
                          <a:latin typeface="Chivo" pitchFamily="2" charset="-94"/>
                        </a:rPr>
                        <a:t>72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0"/>
                    </a:solidFill>
                  </a:tcPr>
                </a:tc>
                <a:tc>
                  <a:txBody>
                    <a:bodyPr/>
                    <a:lstStyle/>
                    <a:p>
                      <a:pPr algn="ctr" rtl="0" fontAlgn="ctr"/>
                      <a:r>
                        <a:rPr lang="en-US" sz="1000" b="0" i="0" u="none" strike="noStrike">
                          <a:solidFill>
                            <a:srgbClr val="FFFFFF"/>
                          </a:solidFill>
                          <a:effectLst/>
                          <a:latin typeface="Chivo" pitchFamily="2" charset="-94"/>
                        </a:rPr>
                        <a:t>81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81A3"/>
                    </a:solidFill>
                  </a:tcPr>
                </a:tc>
                <a:tc>
                  <a:txBody>
                    <a:bodyPr/>
                    <a:lstStyle/>
                    <a:p>
                      <a:pPr algn="ctr" rtl="0" fontAlgn="ctr"/>
                      <a:r>
                        <a:rPr lang="en-US" sz="1000" b="0" i="0" u="none" strike="noStrike">
                          <a:solidFill>
                            <a:srgbClr val="FFFFFF"/>
                          </a:solidFill>
                          <a:effectLst/>
                          <a:latin typeface="Chivo" pitchFamily="2" charset="-94"/>
                        </a:rPr>
                        <a:t>75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FFFFFF"/>
                          </a:solidFill>
                          <a:effectLst/>
                          <a:latin typeface="Chivo" pitchFamily="2" charset="-94"/>
                        </a:rPr>
                        <a:t>78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587A8"/>
                    </a:solidFill>
                  </a:tcPr>
                </a:tc>
                <a:tc>
                  <a:txBody>
                    <a:bodyPr/>
                    <a:lstStyle/>
                    <a:p>
                      <a:pPr algn="ctr" rtl="0" fontAlgn="ctr"/>
                      <a:r>
                        <a:rPr lang="en-US" sz="1000" b="0" i="0" u="none" strike="noStrike">
                          <a:solidFill>
                            <a:srgbClr val="FFFFFF"/>
                          </a:solidFill>
                          <a:effectLst/>
                          <a:latin typeface="Chivo" pitchFamily="2" charset="-94"/>
                        </a:rPr>
                        <a:t>74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E91AE"/>
                    </a:solidFill>
                  </a:tcPr>
                </a:tc>
                <a:extLst>
                  <a:ext uri="{0D108BD9-81ED-4DB2-BD59-A6C34878D82A}">
                    <a16:rowId xmlns:a16="http://schemas.microsoft.com/office/drawing/2014/main" val="378478599"/>
                  </a:ext>
                </a:extLst>
              </a:tr>
              <a:tr h="660235">
                <a:tc>
                  <a:txBody>
                    <a:bodyPr/>
                    <a:lstStyle/>
                    <a:p>
                      <a:pPr algn="l" rtl="0" fontAlgn="ctr"/>
                      <a:r>
                        <a:rPr lang="en-US" sz="1000" b="1" i="0" u="none" strike="noStrike">
                          <a:solidFill>
                            <a:srgbClr val="000000"/>
                          </a:solidFill>
                          <a:effectLst/>
                          <a:latin typeface="Chivo" pitchFamily="2" charset="-94"/>
                        </a:rPr>
                        <a:t>DEM Parti/YSP</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28C"/>
                    </a:solidFill>
                  </a:tcPr>
                </a:tc>
                <a:tc>
                  <a:txBody>
                    <a:bodyPr/>
                    <a:lstStyle/>
                    <a:p>
                      <a:pPr algn="ctr" rtl="0" fontAlgn="ctr"/>
                      <a:r>
                        <a:rPr lang="en-US" sz="1000" b="0" i="0" u="none" strike="noStrike">
                          <a:solidFill>
                            <a:srgbClr val="010205"/>
                          </a:solidFill>
                          <a:effectLst/>
                          <a:latin typeface="Chivo" pitchFamily="2" charset="-94"/>
                        </a:rPr>
                        <a:t>14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DCB"/>
                    </a:solidFill>
                  </a:tcPr>
                </a:tc>
                <a:tc>
                  <a:txBody>
                    <a:bodyPr/>
                    <a:lstStyle/>
                    <a:p>
                      <a:pPr algn="ctr" rtl="0" fontAlgn="ctr"/>
                      <a:r>
                        <a:rPr lang="en-US" sz="1000" b="0" i="0" u="none" strike="noStrike">
                          <a:solidFill>
                            <a:srgbClr val="010205"/>
                          </a:solidFill>
                          <a:effectLst/>
                          <a:latin typeface="Chivo" pitchFamily="2" charset="-94"/>
                        </a:rPr>
                        <a:t>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5E4"/>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a:solidFill>
                            <a:srgbClr val="FFFFFF"/>
                          </a:solidFill>
                          <a:effectLst/>
                          <a:latin typeface="Chivo" pitchFamily="2" charset="-94"/>
                        </a:rPr>
                        <a:t>92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84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7B9F"/>
                    </a:solidFill>
                  </a:tcPr>
                </a:tc>
                <a:tc>
                  <a:txBody>
                    <a:bodyPr/>
                    <a:lstStyle/>
                    <a:p>
                      <a:pPr algn="ctr" rtl="0" fontAlgn="ctr"/>
                      <a:r>
                        <a:rPr lang="en-US" sz="1000" b="0" i="0" u="none" strike="noStrike">
                          <a:solidFill>
                            <a:srgbClr val="FFFFFF"/>
                          </a:solidFill>
                          <a:effectLst/>
                          <a:latin typeface="Chivo" pitchFamily="2" charset="-94"/>
                        </a:rPr>
                        <a:t>77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89A9"/>
                    </a:solidFill>
                  </a:tcPr>
                </a:tc>
                <a:tc>
                  <a:txBody>
                    <a:bodyPr/>
                    <a:lstStyle/>
                    <a:p>
                      <a:pPr algn="ctr" rtl="0" fontAlgn="ctr"/>
                      <a:r>
                        <a:rPr lang="en-US" sz="1000" b="0" i="0" u="none" strike="noStrike">
                          <a:solidFill>
                            <a:srgbClr val="FFFFFF"/>
                          </a:solidFill>
                          <a:effectLst/>
                          <a:latin typeface="Chivo" pitchFamily="2" charset="-94"/>
                        </a:rPr>
                        <a:t>83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A7DA0"/>
                    </a:solidFill>
                  </a:tcPr>
                </a:tc>
                <a:tc>
                  <a:txBody>
                    <a:bodyPr/>
                    <a:lstStyle/>
                    <a:p>
                      <a:pPr algn="ctr" rtl="0" fontAlgn="ctr"/>
                      <a:r>
                        <a:rPr lang="en-US" sz="1000" b="0" i="0" u="none" strike="noStrike">
                          <a:solidFill>
                            <a:srgbClr val="FFFFFF"/>
                          </a:solidFill>
                          <a:effectLst/>
                          <a:latin typeface="Chivo" pitchFamily="2" charset="-94"/>
                        </a:rPr>
                        <a:t>75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FFFFFF"/>
                          </a:solidFill>
                          <a:effectLst/>
                          <a:latin typeface="Chivo" pitchFamily="2" charset="-94"/>
                        </a:rPr>
                        <a:t>80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5"/>
                    </a:solidFill>
                  </a:tcPr>
                </a:tc>
                <a:extLst>
                  <a:ext uri="{0D108BD9-81ED-4DB2-BD59-A6C34878D82A}">
                    <a16:rowId xmlns:a16="http://schemas.microsoft.com/office/drawing/2014/main" val="799705272"/>
                  </a:ext>
                </a:extLst>
              </a:tr>
              <a:tr h="660235">
                <a:tc>
                  <a:txBody>
                    <a:bodyPr/>
                    <a:lstStyle/>
                    <a:p>
                      <a:pPr algn="l" rtl="0" fontAlgn="ctr"/>
                      <a:r>
                        <a:rPr lang="en-US" sz="1000" b="1" i="0" u="none" strike="noStrike">
                          <a:solidFill>
                            <a:srgbClr val="000000"/>
                          </a:solidFill>
                          <a:effectLst/>
                          <a:latin typeface="Chivo" pitchFamily="2" charset="-94"/>
                        </a:rPr>
                        <a:t>İYİ Parti</a:t>
                      </a:r>
                    </a:p>
                  </a:txBody>
                  <a:tcPr marL="6877" marR="6877" marT="6877"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34</a:t>
                      </a:r>
                    </a:p>
                  </a:txBody>
                  <a:tcPr marL="6877" marR="6877" marT="6877"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993"/>
                    </a:solidFill>
                  </a:tcPr>
                </a:tc>
                <a:tc>
                  <a:txBody>
                    <a:bodyPr/>
                    <a:lstStyle/>
                    <a:p>
                      <a:pPr algn="ctr" rtl="0" fontAlgn="ctr"/>
                      <a:r>
                        <a:rPr lang="en-US" sz="1000" b="0" i="0" u="none" strike="noStrike">
                          <a:solidFill>
                            <a:srgbClr val="010205"/>
                          </a:solidFill>
                          <a:effectLst/>
                          <a:latin typeface="Chivo" pitchFamily="2" charset="-94"/>
                        </a:rPr>
                        <a:t>41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680"/>
                    </a:solidFill>
                  </a:tcPr>
                </a:tc>
                <a:tc>
                  <a:txBody>
                    <a:bodyPr/>
                    <a:lstStyle/>
                    <a:p>
                      <a:pPr algn="ctr" rtl="0" fontAlgn="ctr"/>
                      <a:r>
                        <a:rPr lang="en-US" sz="1000" b="0" i="0" u="none" strike="noStrike">
                          <a:solidFill>
                            <a:srgbClr val="010205"/>
                          </a:solidFill>
                          <a:effectLst/>
                          <a:latin typeface="Chivo" pitchFamily="2" charset="-94"/>
                        </a:rPr>
                        <a:t>20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EBB"/>
                    </a:solidFill>
                  </a:tcPr>
                </a:tc>
                <a:tc>
                  <a:txBody>
                    <a:bodyPr/>
                    <a:lstStyle/>
                    <a:p>
                      <a:pPr algn="ctr" rtl="0" fontAlgn="ctr"/>
                      <a:r>
                        <a:rPr lang="en-US" sz="1000" b="0" i="0" u="none" strike="noStrike">
                          <a:solidFill>
                            <a:srgbClr val="010205"/>
                          </a:solidFill>
                          <a:effectLst/>
                          <a:latin typeface="Chivo" pitchFamily="2" charset="-94"/>
                        </a:rPr>
                        <a:t>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7E6"/>
                    </a:solidFill>
                  </a:tcPr>
                </a:tc>
                <a:tc>
                  <a:txBody>
                    <a:bodyPr/>
                    <a:lstStyle/>
                    <a:p>
                      <a:pPr algn="ctr" rtl="0" fontAlgn="ctr"/>
                      <a:r>
                        <a:rPr lang="en-US" sz="1000" b="0" i="0" u="none" strike="noStrike">
                          <a:solidFill>
                            <a:srgbClr val="010205"/>
                          </a:solidFill>
                          <a:effectLst/>
                          <a:latin typeface="Chivo" pitchFamily="2" charset="-94"/>
                        </a:rPr>
                        <a:t>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68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A9CB6"/>
                    </a:solidFill>
                  </a:tcPr>
                </a:tc>
                <a:tc>
                  <a:txBody>
                    <a:bodyPr/>
                    <a:lstStyle/>
                    <a:p>
                      <a:pPr algn="ctr" rtl="0" fontAlgn="ctr"/>
                      <a:r>
                        <a:rPr lang="en-US" sz="1000" b="0" i="0" u="none" strike="noStrike">
                          <a:solidFill>
                            <a:srgbClr val="FFFFFF"/>
                          </a:solidFill>
                          <a:effectLst/>
                          <a:latin typeface="Chivo" pitchFamily="2" charset="-94"/>
                        </a:rPr>
                        <a:t>79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85A6"/>
                    </a:solidFill>
                  </a:tcPr>
                </a:tc>
                <a:tc>
                  <a:txBody>
                    <a:bodyPr/>
                    <a:lstStyle/>
                    <a:p>
                      <a:pPr algn="ctr" rtl="0" fontAlgn="ctr"/>
                      <a:r>
                        <a:rPr lang="en-US" sz="1000" b="0" i="0" u="none" strike="noStrike">
                          <a:solidFill>
                            <a:srgbClr val="FFFFFF"/>
                          </a:solidFill>
                          <a:effectLst/>
                          <a:latin typeface="Chivo" pitchFamily="2" charset="-94"/>
                        </a:rPr>
                        <a:t>69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89AB5"/>
                    </a:solidFill>
                  </a:tcPr>
                </a:tc>
                <a:tc>
                  <a:txBody>
                    <a:bodyPr/>
                    <a:lstStyle/>
                    <a:p>
                      <a:pPr algn="ctr" rtl="0" fontAlgn="ctr"/>
                      <a:r>
                        <a:rPr lang="en-US" sz="1000" b="0" i="0" u="none" strike="noStrike">
                          <a:solidFill>
                            <a:srgbClr val="FFFFFF"/>
                          </a:solidFill>
                          <a:effectLst/>
                          <a:latin typeface="Chivo" pitchFamily="2" charset="-94"/>
                        </a:rPr>
                        <a:t>77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89A9"/>
                    </a:solidFill>
                  </a:tcPr>
                </a:tc>
                <a:tc>
                  <a:txBody>
                    <a:bodyPr/>
                    <a:lstStyle/>
                    <a:p>
                      <a:pPr algn="ctr" rtl="0" fontAlgn="ctr"/>
                      <a:r>
                        <a:rPr lang="en-US" sz="1000" b="0" i="0" u="none" strike="noStrike">
                          <a:solidFill>
                            <a:srgbClr val="FFFFFF"/>
                          </a:solidFill>
                          <a:effectLst/>
                          <a:latin typeface="Chivo" pitchFamily="2" charset="-94"/>
                        </a:rPr>
                        <a:t>75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A8DAB"/>
                    </a:solidFill>
                  </a:tcPr>
                </a:tc>
                <a:extLst>
                  <a:ext uri="{0D108BD9-81ED-4DB2-BD59-A6C34878D82A}">
                    <a16:rowId xmlns:a16="http://schemas.microsoft.com/office/drawing/2014/main" val="833164599"/>
                  </a:ext>
                </a:extLst>
              </a:tr>
              <a:tr h="660235">
                <a:tc>
                  <a:txBody>
                    <a:bodyPr/>
                    <a:lstStyle/>
                    <a:p>
                      <a:pPr algn="l" rtl="0" fontAlgn="ctr"/>
                      <a:r>
                        <a:rPr lang="en-US" sz="1000" b="1" i="0" u="none" strike="noStrike">
                          <a:solidFill>
                            <a:srgbClr val="000000"/>
                          </a:solidFill>
                          <a:effectLst/>
                          <a:latin typeface="Chivo" pitchFamily="2" charset="-94"/>
                        </a:rPr>
                        <a:t>MHP</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6BFBC"/>
                    </a:solidFill>
                  </a:tcPr>
                </a:tc>
                <a:tc>
                  <a:txBody>
                    <a:bodyPr/>
                    <a:lstStyle/>
                    <a:p>
                      <a:pPr algn="ctr" rtl="0" fontAlgn="ctr"/>
                      <a:r>
                        <a:rPr lang="en-US" sz="1000" b="0" i="0" u="none" strike="noStrike">
                          <a:solidFill>
                            <a:srgbClr val="010205"/>
                          </a:solidFill>
                          <a:effectLst/>
                          <a:latin typeface="Chivo" pitchFamily="2" charset="-94"/>
                        </a:rPr>
                        <a:t>17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6C3"/>
                    </a:solidFill>
                  </a:tcPr>
                </a:tc>
                <a:tc>
                  <a:txBody>
                    <a:bodyPr/>
                    <a:lstStyle/>
                    <a:p>
                      <a:pPr algn="ctr" rtl="0" fontAlgn="ctr"/>
                      <a:r>
                        <a:rPr lang="en-US" sz="1000" b="0" i="0" u="none" strike="noStrike">
                          <a:solidFill>
                            <a:srgbClr val="010205"/>
                          </a:solidFill>
                          <a:effectLst/>
                          <a:latin typeface="Chivo" pitchFamily="2" charset="-94"/>
                        </a:rPr>
                        <a:t>31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A19C"/>
                    </a:solidFill>
                  </a:tcPr>
                </a:tc>
                <a:tc>
                  <a:txBody>
                    <a:bodyPr/>
                    <a:lstStyle/>
                    <a:p>
                      <a:pPr algn="ctr" rtl="0" fontAlgn="ctr"/>
                      <a:r>
                        <a:rPr lang="en-US" sz="1000" b="0" i="0" u="none" strike="noStrike">
                          <a:solidFill>
                            <a:srgbClr val="010205"/>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A39E"/>
                    </a:solidFill>
                  </a:tcPr>
                </a:tc>
                <a:tc>
                  <a:txBody>
                    <a:bodyPr/>
                    <a:lstStyle/>
                    <a:p>
                      <a:pPr algn="ctr" rtl="0" fontAlgn="ctr"/>
                      <a:r>
                        <a:rPr lang="en-US" sz="1000" b="0" i="0" u="none" strike="noStrike">
                          <a:solidFill>
                            <a:srgbClr val="010205"/>
                          </a:solidFill>
                          <a:effectLst/>
                          <a:latin typeface="Chivo" pitchFamily="2" charset="-94"/>
                        </a:rPr>
                        <a:t>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DED"/>
                    </a:solidFill>
                  </a:tcPr>
                </a:tc>
                <a:tc>
                  <a:txBody>
                    <a:bodyPr/>
                    <a:lstStyle/>
                    <a:p>
                      <a:pPr algn="ctr" rtl="0" fontAlgn="ctr"/>
                      <a:r>
                        <a:rPr lang="en-US" sz="1000" b="0" i="0" u="none" strike="noStrike">
                          <a:solidFill>
                            <a:srgbClr val="000000"/>
                          </a:solidFill>
                          <a:effectLst/>
                          <a:latin typeface="Chivo" pitchFamily="2" charset="-94"/>
                        </a:rPr>
                        <a:t>35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0E0E6"/>
                    </a:solidFill>
                  </a:tcPr>
                </a:tc>
                <a:tc>
                  <a:txBody>
                    <a:bodyPr/>
                    <a:lstStyle/>
                    <a:p>
                      <a:pPr algn="ctr" rtl="0" fontAlgn="ctr"/>
                      <a:r>
                        <a:rPr lang="en-US" sz="1000" b="0" i="0" u="none" strike="noStrike">
                          <a:solidFill>
                            <a:srgbClr val="000000"/>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AEAED"/>
                    </a:solidFill>
                  </a:tcPr>
                </a:tc>
                <a:tc>
                  <a:txBody>
                    <a:bodyPr/>
                    <a:lstStyle/>
                    <a:p>
                      <a:pPr algn="ctr" rtl="0" fontAlgn="ctr"/>
                      <a:r>
                        <a:rPr lang="en-US" sz="1000" b="0" i="0" u="none" strike="noStrike">
                          <a:solidFill>
                            <a:srgbClr val="000000"/>
                          </a:solidFill>
                          <a:effectLst/>
                          <a:latin typeface="Chivo" pitchFamily="2" charset="-94"/>
                        </a:rPr>
                        <a:t>42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1D2DB"/>
                    </a:solidFill>
                  </a:tcPr>
                </a:tc>
                <a:tc>
                  <a:txBody>
                    <a:bodyPr/>
                    <a:lstStyle/>
                    <a:p>
                      <a:pPr algn="ctr" rtl="0" fontAlgn="ctr"/>
                      <a:r>
                        <a:rPr lang="en-US" sz="1000" b="0" i="0" u="none" strike="noStrike">
                          <a:solidFill>
                            <a:srgbClr val="000000"/>
                          </a:solidFill>
                          <a:effectLst/>
                          <a:latin typeface="Chivo" pitchFamily="2" charset="-94"/>
                        </a:rPr>
                        <a:t>31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8E8EB"/>
                    </a:solidFill>
                  </a:tcPr>
                </a:tc>
                <a:tc>
                  <a:txBody>
                    <a:bodyPr/>
                    <a:lstStyle/>
                    <a:p>
                      <a:pPr algn="ctr" rtl="0" fontAlgn="ctr"/>
                      <a:r>
                        <a:rPr lang="en-US" sz="1000" b="0" i="0" u="none" strike="noStrike">
                          <a:solidFill>
                            <a:srgbClr val="000000"/>
                          </a:solidFill>
                          <a:effectLst/>
                          <a:latin typeface="Chivo" pitchFamily="2" charset="-94"/>
                        </a:rPr>
                        <a:t>27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0F0F1"/>
                    </a:solidFill>
                  </a:tcPr>
                </a:tc>
                <a:tc>
                  <a:txBody>
                    <a:bodyPr/>
                    <a:lstStyle/>
                    <a:p>
                      <a:pPr algn="ctr" rtl="0" fontAlgn="ctr"/>
                      <a:r>
                        <a:rPr lang="en-US" sz="1000" b="0" i="0" u="none" strike="noStrike" dirty="0">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CDDE3"/>
                    </a:solidFill>
                  </a:tcPr>
                </a:tc>
                <a:extLst>
                  <a:ext uri="{0D108BD9-81ED-4DB2-BD59-A6C34878D82A}">
                    <a16:rowId xmlns:a16="http://schemas.microsoft.com/office/drawing/2014/main" val="4344751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3"/>
          <p:cNvSpPr txBox="1"/>
          <p:nvPr/>
        </p:nvSpPr>
        <p:spPr>
          <a:xfrm>
            <a:off x="268438" y="1094325"/>
            <a:ext cx="7065000" cy="56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400"/>
              <a:buFont typeface="Arial"/>
              <a:buNone/>
            </a:pPr>
            <a:r>
              <a:rPr lang="en" sz="1200" b="0" i="0" u="none" strike="noStrike" cap="none">
                <a:solidFill>
                  <a:schemeClr val="dk1"/>
                </a:solidFill>
                <a:latin typeface="Chivo"/>
                <a:ea typeface="Chivo"/>
                <a:cs typeface="Chivo"/>
                <a:sym typeface="Chivo"/>
              </a:rPr>
              <a:t>Önümüzdeki bir yıl içerisinde ekonominin nasıl olacağını düşünüyorsunuz? (%) </a:t>
            </a:r>
            <a:endParaRPr sz="12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daha kötü + daha 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767" name="Google Shape;767;p53"/>
          <p:cNvGrpSpPr/>
          <p:nvPr/>
        </p:nvGrpSpPr>
        <p:grpSpPr>
          <a:xfrm>
            <a:off x="163" y="10153075"/>
            <a:ext cx="7601575" cy="545400"/>
            <a:chOff x="0" y="10185450"/>
            <a:chExt cx="7601575" cy="545400"/>
          </a:xfrm>
        </p:grpSpPr>
        <p:grpSp>
          <p:nvGrpSpPr>
            <p:cNvPr id="768" name="Google Shape;768;p53"/>
            <p:cNvGrpSpPr/>
            <p:nvPr/>
          </p:nvGrpSpPr>
          <p:grpSpPr>
            <a:xfrm>
              <a:off x="0" y="10185450"/>
              <a:ext cx="7589400" cy="545400"/>
              <a:chOff x="0" y="9118650"/>
              <a:chExt cx="7589400" cy="545400"/>
            </a:xfrm>
          </p:grpSpPr>
          <p:sp>
            <p:nvSpPr>
              <p:cNvPr id="769" name="Google Shape;769;p53"/>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53"/>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71" name="Google Shape;771;p53"/>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72" name="Google Shape;772;p53"/>
          <p:cNvGrpSpPr/>
          <p:nvPr/>
        </p:nvGrpSpPr>
        <p:grpSpPr>
          <a:xfrm>
            <a:off x="0" y="0"/>
            <a:ext cx="7589400" cy="545400"/>
            <a:chOff x="0" y="0"/>
            <a:chExt cx="7589400" cy="545400"/>
          </a:xfrm>
        </p:grpSpPr>
        <p:sp>
          <p:nvSpPr>
            <p:cNvPr id="773" name="Google Shape;773;p53"/>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4" name="Google Shape;774;p53"/>
            <p:cNvGrpSpPr/>
            <p:nvPr/>
          </p:nvGrpSpPr>
          <p:grpSpPr>
            <a:xfrm>
              <a:off x="260650" y="57150"/>
              <a:ext cx="6806500" cy="431100"/>
              <a:chOff x="260650" y="57150"/>
              <a:chExt cx="6806500" cy="431100"/>
            </a:xfrm>
          </p:grpSpPr>
          <p:cxnSp>
            <p:nvCxnSpPr>
              <p:cNvPr id="775" name="Google Shape;775;p53"/>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76" name="Google Shape;776;p53"/>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77" name="Google Shape;777;p53"/>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43</a:t>
            </a:fld>
            <a:endParaRPr sz="1700" b="0" i="0" u="none" strike="noStrike" cap="none">
              <a:solidFill>
                <a:schemeClr val="lt1"/>
              </a:solidFill>
              <a:latin typeface="Chivo"/>
              <a:ea typeface="Chivo"/>
              <a:cs typeface="Chivo"/>
              <a:sym typeface="Chivo"/>
            </a:endParaRPr>
          </a:p>
        </p:txBody>
      </p:sp>
      <p:sp>
        <p:nvSpPr>
          <p:cNvPr id="778" name="Google Shape;778;p53"/>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79" name="Google Shape;779;p53"/>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780" name="Google Shape;780;p53"/>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781" name="Google Shape;781;p53"/>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782" name="Google Shape;782;p53"/>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83" name="Google Shape;783;p53"/>
          <p:cNvSpPr txBox="1"/>
          <p:nvPr/>
        </p:nvSpPr>
        <p:spPr>
          <a:xfrm>
            <a:off x="253150" y="6220238"/>
            <a:ext cx="7080288" cy="341629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sorusunu</a:t>
            </a:r>
            <a:r>
              <a:rPr lang="en-US" sz="1300" b="1" i="0" u="none" strike="noStrike" dirty="0">
                <a:solidFill>
                  <a:srgbClr val="000000"/>
                </a:solidFill>
                <a:effectLst/>
                <a:latin typeface="Roboto" panose="02000000000000000000" pitchFamily="2" charset="0"/>
              </a:rPr>
              <a:t> 3 </a:t>
            </a:r>
            <a:r>
              <a:rPr lang="en-US" sz="1300" b="1" i="0" u="none" strike="noStrike" dirty="0" err="1">
                <a:solidFill>
                  <a:srgbClr val="000000"/>
                </a:solidFill>
                <a:effectLst/>
                <a:latin typeface="Roboto" panose="02000000000000000000" pitchFamily="2" charset="0"/>
              </a:rPr>
              <a:t>yıldan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uzun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zamandır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ediyoruz</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Temmuz</a:t>
            </a:r>
            <a:r>
              <a:rPr lang="en-US" sz="1300" b="0" i="0" u="none" strike="noStrike" dirty="0">
                <a:solidFill>
                  <a:srgbClr val="000000"/>
                </a:solidFill>
                <a:effectLst/>
                <a:latin typeface="Roboto" panose="02000000000000000000" pitchFamily="2" charset="0"/>
              </a:rPr>
              <a:t> 2021’de 18-34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%49 </a:t>
            </a:r>
            <a:r>
              <a:rPr lang="en-US" sz="1300" b="0" i="0" u="none" strike="noStrike" dirty="0" err="1">
                <a:solidFill>
                  <a:srgbClr val="000000"/>
                </a:solidFill>
                <a:effectLst/>
                <a:latin typeface="Roboto" panose="02000000000000000000" pitchFamily="2" charset="0"/>
              </a:rPr>
              <a:t>seviyesindeyken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Kasım</a:t>
            </a:r>
            <a:r>
              <a:rPr lang="en-US" sz="1300" b="0" i="0" u="none" strike="noStrike" dirty="0">
                <a:solidFill>
                  <a:srgbClr val="000000"/>
                </a:solidFill>
                <a:effectLst/>
                <a:latin typeface="Roboto" panose="02000000000000000000" pitchFamily="2" charset="0"/>
              </a:rPr>
              <a:t> 2024’e </a:t>
            </a:r>
            <a:r>
              <a:rPr lang="en-US" sz="1300" b="0" i="0" u="none" strike="noStrike" dirty="0" err="1">
                <a:solidFill>
                  <a:srgbClr val="000000"/>
                </a:solidFill>
                <a:effectLst/>
                <a:latin typeface="Roboto" panose="02000000000000000000" pitchFamily="2" charset="0"/>
              </a:rPr>
              <a:t>geldiğimizde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toplamın</a:t>
            </a:r>
            <a:r>
              <a:rPr lang="en-US" sz="1300" b="0" i="0" u="none" strike="noStrike" dirty="0">
                <a:solidFill>
                  <a:srgbClr val="000000"/>
                </a:solidFill>
                <a:effectLst/>
                <a:latin typeface="Roboto" panose="02000000000000000000" pitchFamily="2" charset="0"/>
              </a:rPr>
              <a:t> %61’e </a:t>
            </a:r>
            <a:r>
              <a:rPr lang="en-US" sz="1300" b="0" i="0" u="none" strike="noStrike" dirty="0" err="1">
                <a:solidFill>
                  <a:srgbClr val="000000"/>
                </a:solidFill>
                <a:effectLst/>
                <a:latin typeface="Roboto" panose="02000000000000000000" pitchFamily="2" charset="0"/>
              </a:rPr>
              <a:t>yükselmişti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2024 </a:t>
            </a:r>
            <a:r>
              <a:rPr lang="en-US" sz="1300" b="0" i="0" u="none" strike="noStrike" dirty="0" err="1">
                <a:solidFill>
                  <a:srgbClr val="000000"/>
                </a:solidFill>
                <a:effectLst/>
                <a:latin typeface="Roboto" panose="02000000000000000000" pitchFamily="2" charset="0"/>
              </a:rPr>
              <a:t>oranlarını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incelediğimizde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trendi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farkın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kapandığını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söylemek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mümkün</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Tüm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uzun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zamandır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büyük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benzeşiyor</a:t>
            </a:r>
            <a:r>
              <a:rPr lang="en-US" sz="1300" b="0" i="0" u="none" strike="noStrike" dirty="0">
                <a:solidFill>
                  <a:srgbClr val="000000"/>
                </a:solidFill>
                <a:effectLst/>
                <a:latin typeface="Roboto" panose="02000000000000000000" pitchFamily="2" charset="0"/>
              </a:rPr>
              <a:t>. 2023 </a:t>
            </a:r>
            <a:r>
              <a:rPr lang="en-US" sz="1300" b="0" i="0" u="none" strike="noStrike" dirty="0" err="1">
                <a:solidFill>
                  <a:srgbClr val="000000"/>
                </a:solidFill>
                <a:effectLst/>
                <a:latin typeface="Roboto" panose="02000000000000000000" pitchFamily="2" charset="0"/>
              </a:rPr>
              <a:t>Şubat</a:t>
            </a:r>
            <a:r>
              <a:rPr lang="en-US" sz="1300" b="0" i="0" u="none" strike="noStrike" dirty="0">
                <a:solidFill>
                  <a:srgbClr val="000000"/>
                </a:solidFill>
                <a:effectLst/>
                <a:latin typeface="Roboto" panose="02000000000000000000" pitchFamily="2" charset="0"/>
              </a:rPr>
              <a:t>-Haziran </a:t>
            </a:r>
            <a:r>
              <a:rPr lang="en-US" sz="1300" b="0" i="0" u="none" strike="noStrike" dirty="0" err="1">
                <a:solidFill>
                  <a:srgbClr val="000000"/>
                </a:solidFill>
                <a:effectLst/>
                <a:latin typeface="Roboto" panose="02000000000000000000" pitchFamily="2" charset="0"/>
              </a:rPr>
              <a:t>dönemi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dışında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hiçbir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karamsar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görüşleri</a:t>
            </a:r>
            <a:r>
              <a:rPr lang="en-US" sz="1300" b="0" i="0" u="none" strike="noStrike" dirty="0">
                <a:solidFill>
                  <a:srgbClr val="000000"/>
                </a:solidFill>
                <a:effectLst/>
                <a:latin typeface="Roboto" panose="02000000000000000000" pitchFamily="2" charset="0"/>
              </a:rPr>
              <a:t> %40’ın </a:t>
            </a:r>
            <a:r>
              <a:rPr lang="en-US" sz="1300" b="0" i="0" u="none" strike="noStrike" dirty="0" err="1">
                <a:solidFill>
                  <a:srgbClr val="000000"/>
                </a:solidFill>
                <a:effectLst/>
                <a:latin typeface="Roboto" panose="02000000000000000000" pitchFamily="2" charset="0"/>
              </a:rPr>
              <a:t>altına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düşmedi</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b="0" dirty="0">
                <a:effectLst/>
              </a:rPr>
            </a:br>
            <a:br>
              <a:rPr lang="en-US" sz="1600" b="0" dirty="0">
                <a:effectLst/>
              </a:rPr>
            </a:br>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future_age">
            <a:extLst>
              <a:ext uri="{FF2B5EF4-FFF2-40B4-BE49-F238E27FC236}">
                <a16:creationId xmlns:a16="http://schemas.microsoft.com/office/drawing/2014/main" id="{00000000-0008-0000-0900-000002000000}"/>
              </a:ext>
            </a:extLst>
          </p:cNvPr>
          <p:cNvGraphicFramePr>
            <a:graphicFrameLocks/>
          </p:cNvGraphicFramePr>
          <p:nvPr>
            <p:extLst>
              <p:ext uri="{D42A27DB-BD31-4B8C-83A1-F6EECF244321}">
                <p14:modId xmlns:p14="http://schemas.microsoft.com/office/powerpoint/2010/main" val="574899896"/>
              </p:ext>
            </p:extLst>
          </p:nvPr>
        </p:nvGraphicFramePr>
        <p:xfrm>
          <a:off x="268439" y="1736550"/>
          <a:ext cx="7054700" cy="422425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pSp>
        <p:nvGrpSpPr>
          <p:cNvPr id="790" name="Google Shape;790;p54"/>
          <p:cNvGrpSpPr/>
          <p:nvPr/>
        </p:nvGrpSpPr>
        <p:grpSpPr>
          <a:xfrm>
            <a:off x="0" y="10185450"/>
            <a:ext cx="7601575" cy="545400"/>
            <a:chOff x="0" y="10185450"/>
            <a:chExt cx="7601575" cy="545400"/>
          </a:xfrm>
        </p:grpSpPr>
        <p:grpSp>
          <p:nvGrpSpPr>
            <p:cNvPr id="791" name="Google Shape;791;p54"/>
            <p:cNvGrpSpPr/>
            <p:nvPr/>
          </p:nvGrpSpPr>
          <p:grpSpPr>
            <a:xfrm>
              <a:off x="0" y="10185450"/>
              <a:ext cx="7589400" cy="545400"/>
              <a:chOff x="0" y="9118650"/>
              <a:chExt cx="7589400" cy="545400"/>
            </a:xfrm>
          </p:grpSpPr>
          <p:sp>
            <p:nvSpPr>
              <p:cNvPr id="792" name="Google Shape;792;p54"/>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4"/>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94" name="Google Shape;794;p54"/>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95" name="Google Shape;795;p54"/>
          <p:cNvGrpSpPr/>
          <p:nvPr/>
        </p:nvGrpSpPr>
        <p:grpSpPr>
          <a:xfrm>
            <a:off x="0" y="0"/>
            <a:ext cx="7589400" cy="545400"/>
            <a:chOff x="0" y="0"/>
            <a:chExt cx="7589400" cy="545400"/>
          </a:xfrm>
        </p:grpSpPr>
        <p:sp>
          <p:nvSpPr>
            <p:cNvPr id="796" name="Google Shape;796;p54"/>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4"/>
            <p:cNvGrpSpPr/>
            <p:nvPr/>
          </p:nvGrpSpPr>
          <p:grpSpPr>
            <a:xfrm>
              <a:off x="260650" y="57150"/>
              <a:ext cx="6806500" cy="431100"/>
              <a:chOff x="260650" y="57150"/>
              <a:chExt cx="6806500" cy="431100"/>
            </a:xfrm>
          </p:grpSpPr>
          <p:cxnSp>
            <p:nvCxnSpPr>
              <p:cNvPr id="798" name="Google Shape;798;p54"/>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9" name="Google Shape;799;p54"/>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00" name="Google Shape;800;p54"/>
          <p:cNvSpPr txBox="1"/>
          <p:nvPr/>
        </p:nvSpPr>
        <p:spPr>
          <a:xfrm>
            <a:off x="2639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rgbClr val="333333"/>
              </a:solidFill>
              <a:latin typeface="Roboto"/>
              <a:ea typeface="Roboto"/>
              <a:cs typeface="Roboto"/>
              <a:sym typeface="Roboto"/>
            </a:endParaRPr>
          </a:p>
        </p:txBody>
      </p:sp>
      <p:sp>
        <p:nvSpPr>
          <p:cNvPr id="801" name="Google Shape;801;p54"/>
          <p:cNvSpPr txBox="1"/>
          <p:nvPr/>
        </p:nvSpPr>
        <p:spPr>
          <a:xfrm>
            <a:off x="39215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Roboto"/>
              <a:ea typeface="Roboto"/>
              <a:cs typeface="Roboto"/>
              <a:sym typeface="Roboto"/>
            </a:endParaRPr>
          </a:p>
        </p:txBody>
      </p:sp>
      <p:sp>
        <p:nvSpPr>
          <p:cNvPr id="802" name="Google Shape;802;p54"/>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44</a:t>
            </a:fld>
            <a:endParaRPr sz="1700" b="0" i="0" u="none" strike="noStrike" cap="none">
              <a:solidFill>
                <a:schemeClr val="lt1"/>
              </a:solidFill>
              <a:latin typeface="Chivo"/>
              <a:ea typeface="Chivo"/>
              <a:cs typeface="Chivo"/>
              <a:sym typeface="Chivo"/>
            </a:endParaRPr>
          </a:p>
        </p:txBody>
      </p:sp>
      <p:sp>
        <p:nvSpPr>
          <p:cNvPr id="803" name="Google Shape;803;p54"/>
          <p:cNvSpPr txBox="1"/>
          <p:nvPr/>
        </p:nvSpPr>
        <p:spPr>
          <a:xfrm>
            <a:off x="211850" y="5468137"/>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(Ekonominin geleceği: 1=Çok daha kötü, 5=Çok daha iyi)</a:t>
            </a:r>
            <a:endParaRPr sz="900" b="0" i="1" u="none" strike="noStrike" cap="none">
              <a:solidFill>
                <a:srgbClr val="000000"/>
              </a:solidFill>
              <a:latin typeface="Chivo"/>
              <a:ea typeface="Chivo"/>
              <a:cs typeface="Chivo"/>
              <a:sym typeface="Chivo"/>
            </a:endParaRPr>
          </a:p>
        </p:txBody>
      </p:sp>
      <p:sp>
        <p:nvSpPr>
          <p:cNvPr id="804" name="Google Shape;804;p54"/>
          <p:cNvSpPr txBox="1"/>
          <p:nvPr/>
        </p:nvSpPr>
        <p:spPr>
          <a:xfrm>
            <a:off x="3111700" y="5474587"/>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(Çok daha kötü+daha kötü yanıtını verenlerin oranı)</a:t>
            </a:r>
            <a:endParaRPr sz="900" b="0" i="1" u="none" strike="noStrike" cap="none">
              <a:solidFill>
                <a:srgbClr val="000000"/>
              </a:solidFill>
              <a:latin typeface="Chivo"/>
              <a:ea typeface="Chivo"/>
              <a:cs typeface="Chivo"/>
              <a:sym typeface="Chivo"/>
            </a:endParaRPr>
          </a:p>
        </p:txBody>
      </p:sp>
      <p:sp>
        <p:nvSpPr>
          <p:cNvPr id="805" name="Google Shape;805;p54"/>
          <p:cNvSpPr txBox="1"/>
          <p:nvPr/>
        </p:nvSpPr>
        <p:spPr>
          <a:xfrm>
            <a:off x="3906475" y="6061350"/>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7" name="Google Shape;807;p54"/>
          <p:cNvSpPr txBox="1"/>
          <p:nvPr/>
        </p:nvSpPr>
        <p:spPr>
          <a:xfrm>
            <a:off x="263950" y="613432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8" name="Google Shape;808;p54"/>
          <p:cNvSpPr txBox="1"/>
          <p:nvPr/>
        </p:nvSpPr>
        <p:spPr>
          <a:xfrm>
            <a:off x="3943000" y="6122250"/>
            <a:ext cx="33798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09" name="Google Shape;809;p54"/>
          <p:cNvSpPr txBox="1"/>
          <p:nvPr/>
        </p:nvSpPr>
        <p:spPr>
          <a:xfrm>
            <a:off x="242500" y="611477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10" name="Google Shape;810;p54"/>
          <p:cNvSpPr txBox="1"/>
          <p:nvPr/>
        </p:nvSpPr>
        <p:spPr>
          <a:xfrm>
            <a:off x="265112" y="6224716"/>
            <a:ext cx="3390901" cy="243140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değerlendirmede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bulunanların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%64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25-34 </a:t>
            </a:r>
            <a:r>
              <a:rPr lang="en-US" sz="1300" b="1" i="0" u="none" strike="noStrike" dirty="0" err="1">
                <a:solidFill>
                  <a:srgbClr val="000000"/>
                </a:solidFill>
                <a:effectLst/>
                <a:latin typeface="Roboto" panose="02000000000000000000" pitchFamily="2" charset="0"/>
              </a:rPr>
              <a:t>yaş</a:t>
            </a:r>
            <a:r>
              <a:rPr lang="tr-TR" sz="1300" b="1" dirty="0">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endParaRPr lang="tr-TR" sz="1300" b="1"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45-54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(%52)</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sp>
        <p:nvSpPr>
          <p:cNvPr id="811" name="Google Shape;811;p54"/>
          <p:cNvSpPr txBox="1"/>
          <p:nvPr/>
        </p:nvSpPr>
        <p:spPr>
          <a:xfrm>
            <a:off x="3906475" y="6200335"/>
            <a:ext cx="3425888" cy="297001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bildirenlerin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oranında</a:t>
            </a:r>
            <a:r>
              <a:rPr lang="en-US" sz="1300" b="1" i="0" u="none" strike="noStrike" dirty="0">
                <a:solidFill>
                  <a:srgbClr val="000000"/>
                </a:solidFill>
                <a:effectLst/>
                <a:latin typeface="Roboto" panose="02000000000000000000" pitchFamily="2" charset="0"/>
              </a:rPr>
              <a:t> 6 </a:t>
            </a:r>
            <a:r>
              <a:rPr lang="en-US" sz="1300" b="1" i="0" u="none" strike="noStrike" dirty="0" err="1">
                <a:solidFill>
                  <a:srgbClr val="000000"/>
                </a:solidFill>
                <a:effectLst/>
                <a:latin typeface="Roboto" panose="02000000000000000000" pitchFamily="2" charset="0"/>
              </a:rPr>
              <a:t>puanlık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a:t>
            </a:r>
            <a:r>
              <a:rPr lang="en-US" sz="1300" b="1" i="0" u="none" strike="noStrike" dirty="0">
                <a:solidFill>
                  <a:srgbClr val="000000"/>
                </a:solidFill>
                <a:effectLst/>
                <a:latin typeface="Roboto" panose="02000000000000000000" pitchFamily="2" charset="0"/>
              </a:rPr>
              <a:t> var. </a:t>
            </a:r>
            <a:r>
              <a:rPr lang="en-US" sz="1300" b="1" i="0" u="none" strike="noStrike" dirty="0" err="1">
                <a:solidFill>
                  <a:srgbClr val="000000"/>
                </a:solidFill>
                <a:effectLst/>
                <a:latin typeface="Roboto" panose="02000000000000000000" pitchFamily="2" charset="0"/>
              </a:rPr>
              <a:t>Benzer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düşüşü</a:t>
            </a:r>
            <a:r>
              <a:rPr lang="en-US" sz="1300" b="1" i="0" u="none" strike="noStrike" dirty="0">
                <a:solidFill>
                  <a:srgbClr val="000000"/>
                </a:solidFill>
                <a:effectLst/>
                <a:latin typeface="Roboto" panose="02000000000000000000" pitchFamily="2" charset="0"/>
              </a:rPr>
              <a:t> 5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65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üstü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grupta</a:t>
            </a:r>
            <a:r>
              <a:rPr lang="en-US" sz="1300" b="1" i="0" u="none" strike="noStrike" dirty="0">
                <a:solidFill>
                  <a:srgbClr val="000000"/>
                </a:solidFill>
                <a:effectLst/>
                <a:latin typeface="Roboto" panose="02000000000000000000" pitchFamily="2" charset="0"/>
              </a:rPr>
              <a:t> da </a:t>
            </a:r>
            <a:r>
              <a:rPr lang="en-US" sz="1300" b="1" i="0" u="none" strike="noStrike" dirty="0" err="1">
                <a:solidFill>
                  <a:srgbClr val="000000"/>
                </a:solidFill>
                <a:effectLst/>
                <a:latin typeface="Roboto" panose="02000000000000000000" pitchFamily="2" charset="0"/>
              </a:rPr>
              <a:t>gözlemliyoruz</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endParaRPr lang="en-US" sz="1600" b="0" dirty="0">
              <a:effectLst/>
            </a:endParaRPr>
          </a:p>
          <a:p>
            <a:br>
              <a:rPr lang="en-US" sz="1600" b="0" dirty="0">
                <a:effectLst/>
              </a:rPr>
            </a:br>
            <a:br>
              <a:rPr lang="en-US" sz="1600" b="0" dirty="0">
                <a:effectLst/>
              </a:rPr>
            </a:br>
            <a:br>
              <a:rPr lang="en-US" sz="1600" b="0" dirty="0">
                <a:effectLst/>
              </a:rPr>
            </a:br>
            <a:endParaRPr sz="1300" b="0"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4EE9D5C5-B17F-5F50-BF7A-23CBC89710CE}"/>
              </a:ext>
            </a:extLst>
          </p:cNvPr>
          <p:cNvGraphicFramePr>
            <a:graphicFrameLocks noGrp="1"/>
          </p:cNvGraphicFramePr>
          <p:nvPr>
            <p:extLst>
              <p:ext uri="{D42A27DB-BD31-4B8C-83A1-F6EECF244321}">
                <p14:modId xmlns:p14="http://schemas.microsoft.com/office/powerpoint/2010/main" val="3517897663"/>
              </p:ext>
            </p:extLst>
          </p:nvPr>
        </p:nvGraphicFramePr>
        <p:xfrm>
          <a:off x="258542" y="1152605"/>
          <a:ext cx="7072316" cy="4291532"/>
        </p:xfrm>
        <a:graphic>
          <a:graphicData uri="http://schemas.openxmlformats.org/drawingml/2006/table">
            <a:tbl>
              <a:tblPr/>
              <a:tblGrid>
                <a:gridCol w="1146242">
                  <a:extLst>
                    <a:ext uri="{9D8B030D-6E8A-4147-A177-3AD203B41FA5}">
                      <a16:colId xmlns:a16="http://schemas.microsoft.com/office/drawing/2014/main" val="4077779508"/>
                    </a:ext>
                  </a:extLst>
                </a:gridCol>
                <a:gridCol w="538734">
                  <a:extLst>
                    <a:ext uri="{9D8B030D-6E8A-4147-A177-3AD203B41FA5}">
                      <a16:colId xmlns:a16="http://schemas.microsoft.com/office/drawing/2014/main" val="520687127"/>
                    </a:ext>
                  </a:extLst>
                </a:gridCol>
                <a:gridCol w="538734">
                  <a:extLst>
                    <a:ext uri="{9D8B030D-6E8A-4147-A177-3AD203B41FA5}">
                      <a16:colId xmlns:a16="http://schemas.microsoft.com/office/drawing/2014/main" val="2512949025"/>
                    </a:ext>
                  </a:extLst>
                </a:gridCol>
                <a:gridCol w="538734">
                  <a:extLst>
                    <a:ext uri="{9D8B030D-6E8A-4147-A177-3AD203B41FA5}">
                      <a16:colId xmlns:a16="http://schemas.microsoft.com/office/drawing/2014/main" val="942709827"/>
                    </a:ext>
                  </a:extLst>
                </a:gridCol>
                <a:gridCol w="538734">
                  <a:extLst>
                    <a:ext uri="{9D8B030D-6E8A-4147-A177-3AD203B41FA5}">
                      <a16:colId xmlns:a16="http://schemas.microsoft.com/office/drawing/2014/main" val="3225573756"/>
                    </a:ext>
                  </a:extLst>
                </a:gridCol>
                <a:gridCol w="538734">
                  <a:extLst>
                    <a:ext uri="{9D8B030D-6E8A-4147-A177-3AD203B41FA5}">
                      <a16:colId xmlns:a16="http://schemas.microsoft.com/office/drawing/2014/main" val="271820190"/>
                    </a:ext>
                  </a:extLst>
                </a:gridCol>
                <a:gridCol w="538734">
                  <a:extLst>
                    <a:ext uri="{9D8B030D-6E8A-4147-A177-3AD203B41FA5}">
                      <a16:colId xmlns:a16="http://schemas.microsoft.com/office/drawing/2014/main" val="4203658424"/>
                    </a:ext>
                  </a:extLst>
                </a:gridCol>
                <a:gridCol w="538734">
                  <a:extLst>
                    <a:ext uri="{9D8B030D-6E8A-4147-A177-3AD203B41FA5}">
                      <a16:colId xmlns:a16="http://schemas.microsoft.com/office/drawing/2014/main" val="3357899854"/>
                    </a:ext>
                  </a:extLst>
                </a:gridCol>
                <a:gridCol w="538734">
                  <a:extLst>
                    <a:ext uri="{9D8B030D-6E8A-4147-A177-3AD203B41FA5}">
                      <a16:colId xmlns:a16="http://schemas.microsoft.com/office/drawing/2014/main" val="2805472724"/>
                    </a:ext>
                  </a:extLst>
                </a:gridCol>
                <a:gridCol w="538734">
                  <a:extLst>
                    <a:ext uri="{9D8B030D-6E8A-4147-A177-3AD203B41FA5}">
                      <a16:colId xmlns:a16="http://schemas.microsoft.com/office/drawing/2014/main" val="589308520"/>
                    </a:ext>
                  </a:extLst>
                </a:gridCol>
                <a:gridCol w="538734">
                  <a:extLst>
                    <a:ext uri="{9D8B030D-6E8A-4147-A177-3AD203B41FA5}">
                      <a16:colId xmlns:a16="http://schemas.microsoft.com/office/drawing/2014/main" val="3217841965"/>
                    </a:ext>
                  </a:extLst>
                </a:gridCol>
                <a:gridCol w="538734">
                  <a:extLst>
                    <a:ext uri="{9D8B030D-6E8A-4147-A177-3AD203B41FA5}">
                      <a16:colId xmlns:a16="http://schemas.microsoft.com/office/drawing/2014/main" val="2371548051"/>
                    </a:ext>
                  </a:extLst>
                </a:gridCol>
              </a:tblGrid>
              <a:tr h="577706">
                <a:tc>
                  <a:txBody>
                    <a:bodyPr/>
                    <a:lstStyle/>
                    <a:p>
                      <a:pPr algn="ctr" rtl="0" fontAlgn="ctr"/>
                      <a:r>
                        <a:rPr lang="en-US" sz="1200" b="1" i="0" u="none" strike="noStrike" dirty="0">
                          <a:solidFill>
                            <a:srgbClr val="000000"/>
                          </a:solidFill>
                          <a:effectLst/>
                          <a:latin typeface="Chivo" pitchFamily="2" charset="-94"/>
                        </a:rPr>
                        <a:t>%</a:t>
                      </a:r>
                    </a:p>
                  </a:txBody>
                  <a:tcPr marL="6877" marR="6877" marT="6877"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1</a:t>
                      </a:r>
                    </a:p>
                  </a:txBody>
                  <a:tcPr marL="6877" marR="6877" marT="6877"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5</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Tem.24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Ağu.24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292933104"/>
                  </a:ext>
                </a:extLst>
              </a:tr>
              <a:tr h="618971">
                <a:tc>
                  <a:txBody>
                    <a:bodyPr/>
                    <a:lstStyle/>
                    <a:p>
                      <a:pPr algn="l" rtl="0" fontAlgn="ctr"/>
                      <a:r>
                        <a:rPr lang="en-US" sz="1000" b="1" i="0" u="none" strike="noStrike">
                          <a:solidFill>
                            <a:srgbClr val="000000"/>
                          </a:solidFill>
                          <a:effectLst/>
                          <a:latin typeface="Chivo" pitchFamily="2" charset="-94"/>
                        </a:rPr>
                        <a:t>18-24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10205"/>
                          </a:solidFill>
                          <a:effectLst/>
                          <a:latin typeface="Chivo" pitchFamily="2" charset="-94"/>
                        </a:rPr>
                        <a:t>23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AA5"/>
                    </a:solidFill>
                  </a:tcPr>
                </a:tc>
                <a:tc>
                  <a:txBody>
                    <a:bodyPr/>
                    <a:lstStyle/>
                    <a:p>
                      <a:pPr algn="ctr" rtl="0" fontAlgn="ctr"/>
                      <a:r>
                        <a:rPr lang="en-US" sz="1000" b="0" i="0" u="none" strike="noStrike" dirty="0">
                          <a:solidFill>
                            <a:srgbClr val="010205"/>
                          </a:solidFill>
                          <a:effectLst/>
                          <a:latin typeface="Chivo" pitchFamily="2" charset="-94"/>
                        </a:rPr>
                        <a:t>31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18A"/>
                    </a:solidFill>
                  </a:tcPr>
                </a:tc>
                <a:tc>
                  <a:txBody>
                    <a:bodyPr/>
                    <a:lstStyle/>
                    <a:p>
                      <a:pPr algn="ctr" rtl="0" fontAlgn="ctr"/>
                      <a:r>
                        <a:rPr lang="en-US" sz="1000" b="0" i="0" u="none" strike="noStrike" dirty="0">
                          <a:solidFill>
                            <a:srgbClr val="010205"/>
                          </a:solidFill>
                          <a:effectLst/>
                          <a:latin typeface="Chivo" pitchFamily="2" charset="-94"/>
                        </a:rPr>
                        <a:t>36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dirty="0">
                          <a:solidFill>
                            <a:srgbClr val="010205"/>
                          </a:solidFill>
                          <a:effectLst/>
                          <a:latin typeface="Chivo" pitchFamily="2" charset="-94"/>
                        </a:rPr>
                        <a:t>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5D4"/>
                    </a:solidFill>
                  </a:tcPr>
                </a:tc>
                <a:tc>
                  <a:txBody>
                    <a:bodyPr/>
                    <a:lstStyle/>
                    <a:p>
                      <a:pPr algn="ctr" rtl="0" fontAlgn="ctr"/>
                      <a:r>
                        <a:rPr lang="en-US" sz="1000" b="0" i="0" u="none" strike="noStrike" dirty="0">
                          <a:solidFill>
                            <a:srgbClr val="010205"/>
                          </a:solidFill>
                          <a:effectLst/>
                          <a:latin typeface="Chivo" pitchFamily="2" charset="-94"/>
                        </a:rPr>
                        <a:t>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dirty="0">
                          <a:solidFill>
                            <a:srgbClr val="FFFFFF"/>
                          </a:solidFill>
                          <a:effectLst/>
                          <a:latin typeface="Chivo" pitchFamily="2" charset="-94"/>
                        </a:rPr>
                        <a:t>63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A8CAB"/>
                    </a:solidFill>
                  </a:tcPr>
                </a:tc>
                <a:tc>
                  <a:txBody>
                    <a:bodyPr/>
                    <a:lstStyle/>
                    <a:p>
                      <a:pPr algn="ctr" rtl="0" fontAlgn="ctr"/>
                      <a:r>
                        <a:rPr lang="en-US" sz="1000" b="0" i="0" u="none" strike="noStrike" dirty="0">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FFFFFF"/>
                          </a:solidFill>
                          <a:effectLst/>
                          <a:latin typeface="Chivo" pitchFamily="2" charset="-94"/>
                        </a:rPr>
                        <a:t>66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789D"/>
                    </a:solidFill>
                  </a:tcPr>
                </a:tc>
                <a:tc>
                  <a:txBody>
                    <a:bodyPr/>
                    <a:lstStyle/>
                    <a:p>
                      <a:pPr algn="ctr" rtl="0" fontAlgn="ctr"/>
                      <a:r>
                        <a:rPr lang="en-US" sz="1000" b="0" i="0" u="none" strike="noStrike">
                          <a:solidFill>
                            <a:srgbClr val="FFFFFF"/>
                          </a:solidFill>
                          <a:effectLst/>
                          <a:latin typeface="Chivo" pitchFamily="2" charset="-94"/>
                        </a:rPr>
                        <a:t>65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FA2"/>
                    </a:solidFill>
                  </a:tcPr>
                </a:tc>
                <a:tc>
                  <a:txBody>
                    <a:bodyPr/>
                    <a:lstStyle/>
                    <a:p>
                      <a:pPr algn="ctr" rtl="0" fontAlgn="ctr"/>
                      <a:r>
                        <a:rPr lang="en-US" sz="1000" b="0" i="0" u="none" strike="noStrike" dirty="0">
                          <a:solidFill>
                            <a:srgbClr val="FFFFFF"/>
                          </a:solidFill>
                          <a:effectLst/>
                          <a:latin typeface="Chivo" pitchFamily="2" charset="-94"/>
                        </a:rPr>
                        <a:t>61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89AB5"/>
                    </a:solidFill>
                  </a:tcPr>
                </a:tc>
                <a:tc>
                  <a:txBody>
                    <a:bodyPr/>
                    <a:lstStyle/>
                    <a:p>
                      <a:pPr algn="ctr" rtl="0" fontAlgn="ctr"/>
                      <a:r>
                        <a:rPr lang="en-US" sz="1000" b="0" i="0" u="none" strike="noStrike">
                          <a:solidFill>
                            <a:srgbClr val="000000"/>
                          </a:solidFill>
                          <a:effectLst/>
                          <a:latin typeface="Chivo" pitchFamily="2" charset="-94"/>
                        </a:rPr>
                        <a:t>55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5C6D3"/>
                    </a:solidFill>
                  </a:tcPr>
                </a:tc>
                <a:extLst>
                  <a:ext uri="{0D108BD9-81ED-4DB2-BD59-A6C34878D82A}">
                    <a16:rowId xmlns:a16="http://schemas.microsoft.com/office/drawing/2014/main" val="3342639758"/>
                  </a:ext>
                </a:extLst>
              </a:tr>
              <a:tr h="618971">
                <a:tc>
                  <a:txBody>
                    <a:bodyPr/>
                    <a:lstStyle/>
                    <a:p>
                      <a:pPr algn="l" rtl="0" fontAlgn="ctr"/>
                      <a:r>
                        <a:rPr lang="en-US" sz="1000" b="1" i="0" u="none" strike="noStrike">
                          <a:solidFill>
                            <a:srgbClr val="000000"/>
                          </a:solidFill>
                          <a:effectLst/>
                          <a:latin typeface="Chivo" pitchFamily="2" charset="-94"/>
                        </a:rPr>
                        <a:t>25-34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C97"/>
                    </a:solidFill>
                  </a:tcPr>
                </a:tc>
                <a:tc>
                  <a:txBody>
                    <a:bodyPr/>
                    <a:lstStyle/>
                    <a:p>
                      <a:pPr algn="ctr" rtl="0" fontAlgn="ctr"/>
                      <a:r>
                        <a:rPr lang="en-US" sz="1000" b="0" i="0" u="none" strike="noStrike">
                          <a:solidFill>
                            <a:srgbClr val="010205"/>
                          </a:solidFill>
                          <a:effectLst/>
                          <a:latin typeface="Chivo" pitchFamily="2" charset="-94"/>
                        </a:rPr>
                        <a:t>36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37C"/>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7A3"/>
                    </a:solidFill>
                  </a:tcPr>
                </a:tc>
                <a:tc>
                  <a:txBody>
                    <a:bodyPr/>
                    <a:lstStyle/>
                    <a:p>
                      <a:pPr algn="ctr" rtl="0" fontAlgn="ctr"/>
                      <a:r>
                        <a:rPr lang="en-US" sz="1000" b="0" i="0" u="none" strike="noStrike">
                          <a:solidFill>
                            <a:srgbClr val="010205"/>
                          </a:solidFill>
                          <a:effectLst/>
                          <a:latin typeface="Chivo" pitchFamily="2" charset="-94"/>
                        </a:rPr>
                        <a:t>10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tc>
                  <a:txBody>
                    <a:bodyPr/>
                    <a:lstStyle/>
                    <a:p>
                      <a:pPr algn="ctr" rtl="0" fontAlgn="ctr"/>
                      <a:r>
                        <a:rPr lang="en-US" sz="1000" b="0" i="0" u="none" strike="noStrike">
                          <a:solidFill>
                            <a:srgbClr val="010205"/>
                          </a:solidFill>
                          <a:effectLst/>
                          <a:latin typeface="Chivo" pitchFamily="2" charset="-94"/>
                        </a:rPr>
                        <a:t>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AE9"/>
                    </a:solidFill>
                  </a:tcPr>
                </a:tc>
                <a:tc>
                  <a:txBody>
                    <a:bodyPr/>
                    <a:lstStyle/>
                    <a:p>
                      <a:pPr algn="ctr" rtl="0" fontAlgn="ctr"/>
                      <a:r>
                        <a:rPr lang="en-US" sz="1000" b="0" i="0" u="none" strike="noStrike">
                          <a:solidFill>
                            <a:srgbClr val="FFFFFF"/>
                          </a:solidFill>
                          <a:effectLst/>
                          <a:latin typeface="Chivo" pitchFamily="2" charset="-94"/>
                        </a:rPr>
                        <a:t>66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789D"/>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FFFFFF"/>
                          </a:solidFill>
                          <a:effectLst/>
                          <a:latin typeface="Chivo" pitchFamily="2" charset="-94"/>
                        </a:rPr>
                        <a:t>68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60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FFFFFF"/>
                          </a:solidFill>
                          <a:effectLst/>
                          <a:latin typeface="Chivo" pitchFamily="2" charset="-94"/>
                        </a:rPr>
                        <a:t>62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1000" b="0" i="0" u="none" strike="noStrike">
                          <a:solidFill>
                            <a:srgbClr val="FFFFFF"/>
                          </a:solidFill>
                          <a:effectLst/>
                          <a:latin typeface="Chivo" pitchFamily="2" charset="-94"/>
                        </a:rPr>
                        <a:t>63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extLst>
                  <a:ext uri="{0D108BD9-81ED-4DB2-BD59-A6C34878D82A}">
                    <a16:rowId xmlns:a16="http://schemas.microsoft.com/office/drawing/2014/main" val="2507241437"/>
                  </a:ext>
                </a:extLst>
              </a:tr>
              <a:tr h="618971">
                <a:tc>
                  <a:txBody>
                    <a:bodyPr/>
                    <a:lstStyle/>
                    <a:p>
                      <a:pPr algn="l" rtl="0" fontAlgn="ctr"/>
                      <a:r>
                        <a:rPr lang="en-US" sz="1000" b="1" i="0" u="none" strike="noStrike">
                          <a:solidFill>
                            <a:srgbClr val="000000"/>
                          </a:solidFill>
                          <a:effectLst/>
                          <a:latin typeface="Chivo" pitchFamily="2" charset="-94"/>
                        </a:rPr>
                        <a:t>35-44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D98"/>
                    </a:solidFill>
                  </a:tcPr>
                </a:tc>
                <a:tc>
                  <a:txBody>
                    <a:bodyPr/>
                    <a:lstStyle/>
                    <a:p>
                      <a:pPr algn="ctr" rtl="0" fontAlgn="ctr"/>
                      <a:r>
                        <a:rPr lang="en-US" sz="1000" b="0" i="0" u="none" strike="noStrike">
                          <a:solidFill>
                            <a:srgbClr val="010205"/>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48E"/>
                    </a:solidFill>
                  </a:tcPr>
                </a:tc>
                <a:tc>
                  <a:txBody>
                    <a:bodyPr/>
                    <a:lstStyle/>
                    <a:p>
                      <a:pPr algn="ctr" rtl="0" fontAlgn="ctr"/>
                      <a:r>
                        <a:rPr lang="en-US" sz="1000" b="0" i="0" u="none" strike="noStrike">
                          <a:solidFill>
                            <a:srgbClr val="010205"/>
                          </a:solidFill>
                          <a:effectLst/>
                          <a:latin typeface="Chivo" pitchFamily="2" charset="-94"/>
                        </a:rPr>
                        <a:t>28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5"/>
                    </a:solidFill>
                  </a:tcPr>
                </a:tc>
                <a:tc>
                  <a:txBody>
                    <a:bodyPr/>
                    <a:lstStyle/>
                    <a:p>
                      <a:pPr algn="ctr" rtl="0" fontAlgn="ctr"/>
                      <a:r>
                        <a:rPr lang="en-US" sz="1000" b="0" i="0" u="none" strike="noStrike">
                          <a:solidFill>
                            <a:srgbClr val="010205"/>
                          </a:solidFill>
                          <a:effectLst/>
                          <a:latin typeface="Chivo" pitchFamily="2" charset="-94"/>
                        </a:rPr>
                        <a:t>13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9C6"/>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FFFFFF"/>
                          </a:solidFill>
                          <a:effectLst/>
                          <a:latin typeface="Chivo" pitchFamily="2" charset="-94"/>
                        </a:rPr>
                        <a:t>62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1000" b="0" i="0" u="none" strike="noStrike">
                          <a:solidFill>
                            <a:srgbClr val="000000"/>
                          </a:solidFill>
                          <a:effectLst/>
                          <a:latin typeface="Chivo" pitchFamily="2" charset="-94"/>
                        </a:rPr>
                        <a:t>58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000000"/>
                          </a:solidFill>
                          <a:effectLst/>
                          <a:latin typeface="Chivo" pitchFamily="2" charset="-94"/>
                        </a:rPr>
                        <a:t>58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00" b="0" i="0" u="none" strike="noStrike">
                          <a:solidFill>
                            <a:srgbClr val="000000"/>
                          </a:solidFill>
                          <a:effectLst/>
                          <a:latin typeface="Chivo" pitchFamily="2" charset="-94"/>
                        </a:rPr>
                        <a:t>57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B5C8"/>
                    </a:solidFill>
                  </a:tcPr>
                </a:tc>
                <a:tc>
                  <a:txBody>
                    <a:bodyPr/>
                    <a:lstStyle/>
                    <a:p>
                      <a:pPr algn="ctr" rtl="0" fontAlgn="ctr"/>
                      <a:r>
                        <a:rPr lang="en-US" sz="1000" b="0" i="0" u="none" strike="noStrike">
                          <a:solidFill>
                            <a:srgbClr val="000000"/>
                          </a:solidFill>
                          <a:effectLst/>
                          <a:latin typeface="Chivo" pitchFamily="2" charset="-94"/>
                        </a:rPr>
                        <a:t>58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0B2C5"/>
                    </a:solidFill>
                  </a:tcPr>
                </a:tc>
                <a:extLst>
                  <a:ext uri="{0D108BD9-81ED-4DB2-BD59-A6C34878D82A}">
                    <a16:rowId xmlns:a16="http://schemas.microsoft.com/office/drawing/2014/main" val="2553484522"/>
                  </a:ext>
                </a:extLst>
              </a:tr>
              <a:tr h="618971">
                <a:tc>
                  <a:txBody>
                    <a:bodyPr/>
                    <a:lstStyle/>
                    <a:p>
                      <a:pPr algn="l" rtl="0" fontAlgn="ctr"/>
                      <a:r>
                        <a:rPr lang="en-US" sz="1000" b="1" i="0" u="none" strike="noStrike">
                          <a:solidFill>
                            <a:srgbClr val="000000"/>
                          </a:solidFill>
                          <a:effectLst/>
                          <a:latin typeface="Chivo" pitchFamily="2" charset="-94"/>
                        </a:rPr>
                        <a:t>45-54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A09A"/>
                    </a:solidFill>
                  </a:tcPr>
                </a:tc>
                <a:tc>
                  <a:txBody>
                    <a:bodyPr/>
                    <a:lstStyle/>
                    <a:p>
                      <a:pPr algn="ctr" rtl="0" fontAlgn="ctr"/>
                      <a:r>
                        <a:rPr lang="en-US" sz="1000" b="0" i="0" u="none" strike="noStrike">
                          <a:solidFill>
                            <a:srgbClr val="010205"/>
                          </a:solidFill>
                          <a:effectLst/>
                          <a:latin typeface="Chivo" pitchFamily="2" charset="-94"/>
                        </a:rPr>
                        <a:t>25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5A0"/>
                    </a:solidFill>
                  </a:tcPr>
                </a:tc>
                <a:tc>
                  <a:txBody>
                    <a:bodyPr/>
                    <a:lstStyle/>
                    <a:p>
                      <a:pPr algn="ctr" rtl="0" fontAlgn="ctr"/>
                      <a:r>
                        <a:rPr lang="en-US" sz="1000" b="0" i="0" u="none" strike="noStrike">
                          <a:solidFill>
                            <a:srgbClr val="010205"/>
                          </a:solidFill>
                          <a:effectLst/>
                          <a:latin typeface="Chivo" pitchFamily="2" charset="-94"/>
                        </a:rPr>
                        <a:t>28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A94"/>
                    </a:solidFill>
                  </a:tcPr>
                </a:tc>
                <a:tc>
                  <a:txBody>
                    <a:bodyPr/>
                    <a:lstStyle/>
                    <a:p>
                      <a:pPr algn="ctr" rtl="0" fontAlgn="ctr"/>
                      <a:r>
                        <a:rPr lang="en-US" sz="1000" b="0" i="0" u="none" strike="noStrike">
                          <a:solidFill>
                            <a:srgbClr val="010205"/>
                          </a:solidFill>
                          <a:effectLst/>
                          <a:latin typeface="Chivo" pitchFamily="2" charset="-94"/>
                        </a:rPr>
                        <a:t>19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7B3"/>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FFFFFF"/>
                          </a:solidFill>
                          <a:effectLst/>
                          <a:latin typeface="Chivo" pitchFamily="2" charset="-94"/>
                        </a:rPr>
                        <a:t>62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1000" b="0" i="0" u="none" strike="noStrike">
                          <a:solidFill>
                            <a:srgbClr val="000000"/>
                          </a:solidFill>
                          <a:effectLst/>
                          <a:latin typeface="Chivo" pitchFamily="2" charset="-94"/>
                        </a:rPr>
                        <a:t>48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2C3D1"/>
                    </a:solidFill>
                  </a:tcPr>
                </a:tc>
                <a:tc>
                  <a:txBody>
                    <a:bodyPr/>
                    <a:lstStyle/>
                    <a:p>
                      <a:pPr algn="ctr" rtl="0" fontAlgn="ctr"/>
                      <a:r>
                        <a:rPr lang="en-US" sz="1000" b="0" i="0" u="none" strike="noStrike">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DCE3"/>
                    </a:solidFill>
                  </a:tcPr>
                </a:tc>
                <a:extLst>
                  <a:ext uri="{0D108BD9-81ED-4DB2-BD59-A6C34878D82A}">
                    <a16:rowId xmlns:a16="http://schemas.microsoft.com/office/drawing/2014/main" val="3614922230"/>
                  </a:ext>
                </a:extLst>
              </a:tr>
              <a:tr h="618971">
                <a:tc>
                  <a:txBody>
                    <a:bodyPr/>
                    <a:lstStyle/>
                    <a:p>
                      <a:pPr algn="l" rtl="0" fontAlgn="ctr"/>
                      <a:r>
                        <a:rPr lang="en-US" sz="1000" b="1" i="0" u="none" strike="noStrike">
                          <a:solidFill>
                            <a:srgbClr val="000000"/>
                          </a:solidFill>
                          <a:effectLst/>
                          <a:latin typeface="Chivo" pitchFamily="2" charset="-94"/>
                        </a:rPr>
                        <a:t>55-64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BA6"/>
                    </a:solidFill>
                  </a:tcPr>
                </a:tc>
                <a:tc>
                  <a:txBody>
                    <a:bodyPr/>
                    <a:lstStyle/>
                    <a:p>
                      <a:pPr algn="ctr" rtl="0" fontAlgn="ctr"/>
                      <a:r>
                        <a:rPr lang="en-US" sz="1000" b="0" i="0" u="none" strike="noStrike">
                          <a:solidFill>
                            <a:srgbClr val="010205"/>
                          </a:solidFill>
                          <a:effectLst/>
                          <a:latin typeface="Chivo" pitchFamily="2" charset="-94"/>
                        </a:rPr>
                        <a:t>32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D87"/>
                    </a:solidFill>
                  </a:tcPr>
                </a:tc>
                <a:tc>
                  <a:txBody>
                    <a:bodyPr/>
                    <a:lstStyle/>
                    <a:p>
                      <a:pPr algn="ctr" rtl="0" fontAlgn="ctr"/>
                      <a:r>
                        <a:rPr lang="en-US" sz="1000" b="0" i="0" u="none" strike="noStrike">
                          <a:solidFill>
                            <a:srgbClr val="010205"/>
                          </a:solidFill>
                          <a:effectLst/>
                          <a:latin typeface="Chivo" pitchFamily="2" charset="-94"/>
                        </a:rPr>
                        <a:t>20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4B0"/>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8A4"/>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a:solidFill>
                            <a:srgbClr val="FFFFFF"/>
                          </a:solidFill>
                          <a:effectLst/>
                          <a:latin typeface="Chivo" pitchFamily="2" charset="-94"/>
                        </a:rPr>
                        <a:t>61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89AB5"/>
                    </a:solidFill>
                  </a:tcPr>
                </a:tc>
                <a:tc>
                  <a:txBody>
                    <a:bodyPr/>
                    <a:lstStyle/>
                    <a:p>
                      <a:pPr algn="ctr" rtl="0" fontAlgn="ctr"/>
                      <a:r>
                        <a:rPr lang="en-US" sz="1000" b="0" i="0" u="none" strike="noStrike">
                          <a:solidFill>
                            <a:srgbClr val="000000"/>
                          </a:solidFill>
                          <a:effectLst/>
                          <a:latin typeface="Chivo" pitchFamily="2" charset="-94"/>
                        </a:rPr>
                        <a:t>50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Chivo" pitchFamily="2" charset="-94"/>
                        </a:rPr>
                        <a:t>60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000000"/>
                          </a:solidFill>
                          <a:effectLst/>
                          <a:latin typeface="Chivo" pitchFamily="2" charset="-94"/>
                        </a:rPr>
                        <a:t>49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CEE"/>
                    </a:solidFill>
                  </a:tcPr>
                </a:tc>
                <a:tc>
                  <a:txBody>
                    <a:bodyPr/>
                    <a:lstStyle/>
                    <a:p>
                      <a:pPr algn="ctr" rtl="0" fontAlgn="ctr"/>
                      <a:r>
                        <a:rPr lang="en-US" sz="1000" b="0" i="0" u="none" strike="noStrike">
                          <a:solidFill>
                            <a:srgbClr val="000000"/>
                          </a:solidFill>
                          <a:effectLst/>
                          <a:latin typeface="Chivo" pitchFamily="2" charset="-94"/>
                        </a:rPr>
                        <a:t>57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B5C8"/>
                    </a:solidFill>
                  </a:tcPr>
                </a:tc>
                <a:tc>
                  <a:txBody>
                    <a:bodyPr/>
                    <a:lstStyle/>
                    <a:p>
                      <a:pPr algn="ctr" rtl="0" fontAlgn="ctr"/>
                      <a:r>
                        <a:rPr lang="en-US" sz="1000" b="0" i="0" u="none" strike="noStrike">
                          <a:solidFill>
                            <a:srgbClr val="000000"/>
                          </a:solidFill>
                          <a:effectLst/>
                          <a:latin typeface="Chivo" pitchFamily="2" charset="-94"/>
                        </a:rPr>
                        <a:t>55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FC0CF"/>
                    </a:solidFill>
                  </a:tcPr>
                </a:tc>
                <a:extLst>
                  <a:ext uri="{0D108BD9-81ED-4DB2-BD59-A6C34878D82A}">
                    <a16:rowId xmlns:a16="http://schemas.microsoft.com/office/drawing/2014/main" val="2503735313"/>
                  </a:ext>
                </a:extLst>
              </a:tr>
              <a:tr h="618971">
                <a:tc>
                  <a:txBody>
                    <a:bodyPr/>
                    <a:lstStyle/>
                    <a:p>
                      <a:pPr algn="l" rtl="0" fontAlgn="ctr"/>
                      <a:r>
                        <a:rPr lang="en-US" sz="1000" b="1" i="0" u="none" strike="noStrike">
                          <a:solidFill>
                            <a:srgbClr val="000000"/>
                          </a:solidFill>
                          <a:effectLst/>
                          <a:latin typeface="Chivo" pitchFamily="2" charset="-94"/>
                        </a:rPr>
                        <a:t>65+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A948E"/>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8A7A2"/>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8A9A4"/>
                    </a:solidFill>
                  </a:tcPr>
                </a:tc>
                <a:tc>
                  <a:txBody>
                    <a:bodyPr/>
                    <a:lstStyle/>
                    <a:p>
                      <a:pPr algn="ctr" rtl="0" fontAlgn="ctr"/>
                      <a:r>
                        <a:rPr lang="en-US" sz="1000" b="0" i="0" u="none" strike="noStrike">
                          <a:solidFill>
                            <a:srgbClr val="010205"/>
                          </a:solidFill>
                          <a:effectLst/>
                          <a:latin typeface="Chivo" pitchFamily="2" charset="-94"/>
                        </a:rPr>
                        <a:t>21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7B1AD"/>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F0EF"/>
                    </a:solidFill>
                  </a:tcPr>
                </a:tc>
                <a:tc>
                  <a:txBody>
                    <a:bodyPr/>
                    <a:lstStyle/>
                    <a:p>
                      <a:pPr algn="ctr" rtl="0" fontAlgn="ctr"/>
                      <a:r>
                        <a:rPr lang="en-US" sz="1000" b="0" i="0" u="none" strike="noStrike">
                          <a:solidFill>
                            <a:srgbClr val="000000"/>
                          </a:solidFill>
                          <a:effectLst/>
                          <a:latin typeface="Chivo" pitchFamily="2" charset="-94"/>
                        </a:rPr>
                        <a:t>57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B4B5C8"/>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BBBCCC"/>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6A8BE"/>
                    </a:solidFill>
                  </a:tcPr>
                </a:tc>
                <a:tc>
                  <a:txBody>
                    <a:bodyPr/>
                    <a:lstStyle/>
                    <a:p>
                      <a:pPr algn="ctr" rtl="0" fontAlgn="ctr"/>
                      <a:r>
                        <a:rPr lang="en-US" sz="1000" b="0" i="0" u="none" strike="noStrike" dirty="0">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6C7D4"/>
                    </a:solidFill>
                  </a:tcPr>
                </a:tc>
                <a:extLst>
                  <a:ext uri="{0D108BD9-81ED-4DB2-BD59-A6C34878D82A}">
                    <a16:rowId xmlns:a16="http://schemas.microsoft.com/office/drawing/2014/main" val="97731250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55"/>
          <p:cNvGrpSpPr/>
          <p:nvPr/>
        </p:nvGrpSpPr>
        <p:grpSpPr>
          <a:xfrm>
            <a:off x="0" y="10185450"/>
            <a:ext cx="7601575" cy="545400"/>
            <a:chOff x="0" y="10185450"/>
            <a:chExt cx="7601575" cy="545400"/>
          </a:xfrm>
        </p:grpSpPr>
        <p:grpSp>
          <p:nvGrpSpPr>
            <p:cNvPr id="817" name="Google Shape;817;p55"/>
            <p:cNvGrpSpPr/>
            <p:nvPr/>
          </p:nvGrpSpPr>
          <p:grpSpPr>
            <a:xfrm>
              <a:off x="0" y="10185450"/>
              <a:ext cx="7589400" cy="545400"/>
              <a:chOff x="0" y="9118650"/>
              <a:chExt cx="7589400" cy="545400"/>
            </a:xfrm>
          </p:grpSpPr>
          <p:sp>
            <p:nvSpPr>
              <p:cNvPr id="818" name="Google Shape;818;p5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820" name="Google Shape;820;p5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822" name="Google Shape;822;p55"/>
          <p:cNvSpPr txBox="1"/>
          <p:nvPr/>
        </p:nvSpPr>
        <p:spPr>
          <a:xfrm>
            <a:off x="263950" y="1104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33333"/>
              </a:solidFill>
              <a:latin typeface="Roboto"/>
              <a:ea typeface="Roboto"/>
              <a:cs typeface="Roboto"/>
              <a:sym typeface="Roboto"/>
            </a:endParaRPr>
          </a:p>
        </p:txBody>
      </p:sp>
      <p:sp>
        <p:nvSpPr>
          <p:cNvPr id="823" name="Google Shape;823;p55"/>
          <p:cNvSpPr txBox="1"/>
          <p:nvPr/>
        </p:nvSpPr>
        <p:spPr>
          <a:xfrm>
            <a:off x="3932250" y="9464050"/>
            <a:ext cx="3486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bugününe göre)</a:t>
            </a:r>
            <a:endParaRPr sz="900" b="0" i="1" u="none" strike="noStrike" cap="none" dirty="0">
              <a:solidFill>
                <a:srgbClr val="000000"/>
              </a:solidFill>
              <a:latin typeface="Chivo"/>
              <a:ea typeface="Chivo"/>
              <a:cs typeface="Chivo"/>
              <a:sym typeface="Chivo"/>
            </a:endParaRPr>
          </a:p>
        </p:txBody>
      </p:sp>
      <p:sp>
        <p:nvSpPr>
          <p:cNvPr id="824" name="Google Shape;824;p55"/>
          <p:cNvSpPr txBox="1"/>
          <p:nvPr/>
        </p:nvSpPr>
        <p:spPr>
          <a:xfrm>
            <a:off x="3854550" y="1193250"/>
            <a:ext cx="36423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geleceği: 1=Çok daha kötü, 5=Çok daha iyi)</a:t>
            </a:r>
            <a:endParaRPr sz="900" b="0" i="1" u="none" strike="noStrike" cap="none" dirty="0">
              <a:solidFill>
                <a:srgbClr val="000000"/>
              </a:solidFill>
              <a:latin typeface="Chivo"/>
              <a:ea typeface="Chivo"/>
              <a:cs typeface="Chivo"/>
              <a:sym typeface="Chivo"/>
            </a:endParaRPr>
          </a:p>
        </p:txBody>
      </p:sp>
      <p:grpSp>
        <p:nvGrpSpPr>
          <p:cNvPr id="825" name="Google Shape;825;p55"/>
          <p:cNvGrpSpPr/>
          <p:nvPr/>
        </p:nvGrpSpPr>
        <p:grpSpPr>
          <a:xfrm>
            <a:off x="0" y="0"/>
            <a:ext cx="7589400" cy="545400"/>
            <a:chOff x="0" y="0"/>
            <a:chExt cx="7589400" cy="545400"/>
          </a:xfrm>
        </p:grpSpPr>
        <p:sp>
          <p:nvSpPr>
            <p:cNvPr id="826" name="Google Shape;826;p55"/>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7" name="Google Shape;827;p55"/>
            <p:cNvGrpSpPr/>
            <p:nvPr/>
          </p:nvGrpSpPr>
          <p:grpSpPr>
            <a:xfrm>
              <a:off x="260650" y="57150"/>
              <a:ext cx="6806500" cy="431100"/>
              <a:chOff x="260650" y="57150"/>
              <a:chExt cx="6806500" cy="431100"/>
            </a:xfrm>
          </p:grpSpPr>
          <p:cxnSp>
            <p:nvCxnSpPr>
              <p:cNvPr id="828" name="Google Shape;828;p5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829" name="Google Shape;829;p55"/>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30" name="Google Shape;830;p55"/>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45</a:t>
            </a:fld>
            <a:endParaRPr sz="1700" b="0" i="0" u="none" strike="noStrike" cap="none">
              <a:solidFill>
                <a:schemeClr val="lt1"/>
              </a:solidFill>
              <a:latin typeface="Chivo"/>
              <a:ea typeface="Chivo"/>
              <a:cs typeface="Chivo"/>
              <a:sym typeface="Chivo"/>
            </a:endParaRPr>
          </a:p>
        </p:txBody>
      </p:sp>
      <p:sp>
        <p:nvSpPr>
          <p:cNvPr id="831" name="Google Shape;831;p55"/>
          <p:cNvSpPr txBox="1"/>
          <p:nvPr/>
        </p:nvSpPr>
        <p:spPr>
          <a:xfrm>
            <a:off x="263950" y="1104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33333"/>
              </a:solidFill>
              <a:latin typeface="Roboto"/>
              <a:ea typeface="Roboto"/>
              <a:cs typeface="Roboto"/>
              <a:sym typeface="Roboto"/>
            </a:endParaRPr>
          </a:p>
        </p:txBody>
      </p:sp>
      <p:sp>
        <p:nvSpPr>
          <p:cNvPr id="832" name="Google Shape;832;p55"/>
          <p:cNvSpPr txBox="1"/>
          <p:nvPr/>
        </p:nvSpPr>
        <p:spPr>
          <a:xfrm>
            <a:off x="263950" y="1104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33333"/>
              </a:solidFill>
              <a:latin typeface="Roboto"/>
              <a:ea typeface="Roboto"/>
              <a:cs typeface="Roboto"/>
              <a:sym typeface="Roboto"/>
            </a:endParaRPr>
          </a:p>
        </p:txBody>
      </p:sp>
      <p:sp>
        <p:nvSpPr>
          <p:cNvPr id="833" name="Google Shape;833;p55"/>
          <p:cNvSpPr txBox="1"/>
          <p:nvPr/>
        </p:nvSpPr>
        <p:spPr>
          <a:xfrm>
            <a:off x="263950" y="1094325"/>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34" name="Google Shape;834;p55"/>
          <p:cNvSpPr txBox="1"/>
          <p:nvPr/>
        </p:nvSpPr>
        <p:spPr>
          <a:xfrm>
            <a:off x="263950" y="1371600"/>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35" name="Google Shape;835;p55"/>
          <p:cNvSpPr txBox="1"/>
          <p:nvPr/>
        </p:nvSpPr>
        <p:spPr>
          <a:xfrm>
            <a:off x="239950" y="1493628"/>
            <a:ext cx="3398700" cy="9117850"/>
          </a:xfrm>
          <a:prstGeom prst="rect">
            <a:avLst/>
          </a:prstGeom>
          <a:noFill/>
          <a:ln>
            <a:noFill/>
          </a:ln>
        </p:spPr>
        <p:txBody>
          <a:bodyPr spcFirstLastPara="1" wrap="square" lIns="91425" tIns="91425" rIns="91425" bIns="91425" anchor="t" anchorCtr="0">
            <a:spAutoFit/>
          </a:bodyPr>
          <a:lstStyle/>
          <a:p>
            <a:pPr algn="just" rtl="0">
              <a:lnSpc>
                <a:spcPct val="150000"/>
              </a:lnSpc>
            </a:pP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istihdam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kırılımında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önümüzdeki</a:t>
            </a:r>
            <a:r>
              <a:rPr lang="en-US" sz="1300" b="1" i="0" u="none" strike="noStrike" dirty="0">
                <a:solidFill>
                  <a:srgbClr val="000000"/>
                </a:solidFill>
                <a:effectLst/>
                <a:latin typeface="Roboto" panose="02000000000000000000" pitchFamily="2" charset="0"/>
              </a:rPr>
              <a:t> 1 </a:t>
            </a:r>
            <a:r>
              <a:rPr lang="en-US" sz="1300" b="1" i="0" u="none" strike="noStrike" dirty="0" err="1">
                <a:solidFill>
                  <a:srgbClr val="000000"/>
                </a:solidFill>
                <a:effectLst/>
                <a:latin typeface="Roboto" panose="02000000000000000000" pitchFamily="2" charset="0"/>
              </a:rPr>
              <a:t>yıl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içerisinde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olacağını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düşünenlerin</a:t>
            </a:r>
            <a:r>
              <a:rPr lang="en-US" sz="1300" b="1" i="0" u="none" strike="noStrike" dirty="0">
                <a:solidFill>
                  <a:srgbClr val="000000"/>
                </a:solidFill>
                <a:effectLst/>
                <a:latin typeface="Roboto" panose="02000000000000000000" pitchFamily="2" charset="0"/>
              </a:rPr>
              <a:t> %21-%29 </a:t>
            </a:r>
            <a:r>
              <a:rPr lang="en-US" sz="1300" b="1" i="0" u="none" strike="noStrike" dirty="0" err="1">
                <a:solidFill>
                  <a:srgbClr val="000000"/>
                </a:solidFill>
                <a:effectLst/>
                <a:latin typeface="Roboto" panose="02000000000000000000" pitchFamily="2" charset="0"/>
              </a:rPr>
              <a:t>aralığında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değiştiğini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lnSpc>
                <a:spcPct val="150000"/>
              </a:lnSpc>
            </a:pPr>
            <a:br>
              <a:rPr lang="en-US" sz="1600" b="0" dirty="0">
                <a:effectLst/>
              </a:rPr>
            </a:br>
            <a:r>
              <a:rPr lang="en-US" sz="1300" b="0" i="0" u="none" strike="noStrike" dirty="0" err="1">
                <a:solidFill>
                  <a:srgbClr val="000000"/>
                </a:solidFill>
                <a:effectLst/>
                <a:latin typeface="Roboto" panose="02000000000000000000" pitchFamily="2" charset="0"/>
              </a:rPr>
              <a:t>Emekli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işsiz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sektör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çalışanları</a:t>
            </a:r>
            <a:r>
              <a:rPr lang="en-US" sz="1300" b="0" i="0" u="none" strike="noStrike" dirty="0">
                <a:solidFill>
                  <a:srgbClr val="000000"/>
                </a:solidFill>
                <a:effectLst/>
                <a:latin typeface="Roboto" panose="02000000000000000000" pitchFamily="2" charset="0"/>
              </a:rPr>
              <a:t> %29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gelecekte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olacağı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görüşünde</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lnSpc>
                <a:spcPct val="150000"/>
              </a:lnSpc>
            </a:pP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lnSpc>
                <a:spcPct val="150000"/>
              </a:lnSpc>
            </a:pP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umutlu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olanların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istihdam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sırasıyla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çalışmayanlar</a:t>
            </a:r>
            <a:r>
              <a:rPr lang="en-US" sz="1300" b="0" i="0" u="none" strike="noStrike" dirty="0">
                <a:solidFill>
                  <a:srgbClr val="000000"/>
                </a:solidFill>
                <a:effectLst/>
                <a:latin typeface="Roboto" panose="02000000000000000000" pitchFamily="2" charset="0"/>
              </a:rPr>
              <a:t> (%21)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yevmiyeli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a:t>
            </a:r>
            <a:r>
              <a:rPr lang="en-US" sz="1300" b="0" i="0" u="none" strike="noStrike" dirty="0">
                <a:solidFill>
                  <a:srgbClr val="000000"/>
                </a:solidFill>
                <a:effectLst/>
                <a:latin typeface="Roboto" panose="02000000000000000000" pitchFamily="2" charset="0"/>
              </a:rPr>
              <a:t> (%24)</a:t>
            </a:r>
            <a:endParaRPr lang="en-US" sz="1600" b="0" dirty="0">
              <a:effectLst/>
            </a:endParaRPr>
          </a:p>
          <a:p>
            <a:pPr algn="just" rtl="0">
              <a:lnSpc>
                <a:spcPct val="150000"/>
              </a:lnSpc>
            </a:pPr>
            <a:br>
              <a:rPr lang="en-US" sz="1600" b="0" dirty="0">
                <a:effectLst/>
              </a:rPr>
            </a:b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güncel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durumunu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değerlendirenler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geleceğe</a:t>
            </a:r>
            <a:r>
              <a:rPr lang="en-US" sz="1300" b="1" i="0" u="none" strike="noStrike" dirty="0">
                <a:solidFill>
                  <a:srgbClr val="000000"/>
                </a:solidFill>
                <a:effectLst/>
                <a:latin typeface="Roboto" panose="02000000000000000000" pitchFamily="2" charset="0"/>
              </a:rPr>
              <a:t> de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yaklaşıyor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lnSpc>
                <a:spcPct val="150000"/>
              </a:lnSpc>
            </a:pPr>
            <a:br>
              <a:rPr lang="en-US" sz="1300" b="1"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şeklinde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değerlendirenlerin</a:t>
            </a:r>
            <a:r>
              <a:rPr lang="en-US" sz="1300" b="0" i="0" u="none" strike="noStrike" dirty="0">
                <a:solidFill>
                  <a:srgbClr val="000000"/>
                </a:solidFill>
                <a:effectLst/>
                <a:latin typeface="Roboto" panose="02000000000000000000" pitchFamily="2" charset="0"/>
              </a:rPr>
              <a:t> %78’i </a:t>
            </a:r>
            <a:r>
              <a:rPr lang="en-US" sz="1300" b="0" i="0" u="none" strike="noStrike" dirty="0" err="1">
                <a:solidFill>
                  <a:srgbClr val="000000"/>
                </a:solidFill>
                <a:effectLst/>
                <a:latin typeface="Roboto" panose="02000000000000000000" pitchFamily="2" charset="0"/>
              </a:rPr>
              <a:t>gelecekte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olacağını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düşünürken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durumu</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görenlerde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yalnızca</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Toplumun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kıyasla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iyimser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söylemek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mümkün</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endParaRPr sz="1300" b="0"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BB92788C-5B81-B7D4-7445-43E32DEA5CB6}"/>
              </a:ext>
            </a:extLst>
          </p:cNvPr>
          <p:cNvGraphicFramePr>
            <a:graphicFrameLocks noGrp="1"/>
          </p:cNvGraphicFramePr>
          <p:nvPr>
            <p:extLst>
              <p:ext uri="{D42A27DB-BD31-4B8C-83A1-F6EECF244321}">
                <p14:modId xmlns:p14="http://schemas.microsoft.com/office/powerpoint/2010/main" val="2236412496"/>
              </p:ext>
            </p:extLst>
          </p:nvPr>
        </p:nvGraphicFramePr>
        <p:xfrm>
          <a:off x="3903662" y="1516350"/>
          <a:ext cx="3422227" cy="7947698"/>
        </p:xfrm>
        <a:graphic>
          <a:graphicData uri="http://schemas.openxmlformats.org/drawingml/2006/table">
            <a:tbl>
              <a:tblPr/>
              <a:tblGrid>
                <a:gridCol w="936487">
                  <a:extLst>
                    <a:ext uri="{9D8B030D-6E8A-4147-A177-3AD203B41FA5}">
                      <a16:colId xmlns:a16="http://schemas.microsoft.com/office/drawing/2014/main" val="4225193883"/>
                    </a:ext>
                  </a:extLst>
                </a:gridCol>
                <a:gridCol w="497148">
                  <a:extLst>
                    <a:ext uri="{9D8B030D-6E8A-4147-A177-3AD203B41FA5}">
                      <a16:colId xmlns:a16="http://schemas.microsoft.com/office/drawing/2014/main" val="677414421"/>
                    </a:ext>
                  </a:extLst>
                </a:gridCol>
                <a:gridCol w="497148">
                  <a:extLst>
                    <a:ext uri="{9D8B030D-6E8A-4147-A177-3AD203B41FA5}">
                      <a16:colId xmlns:a16="http://schemas.microsoft.com/office/drawing/2014/main" val="2062828351"/>
                    </a:ext>
                  </a:extLst>
                </a:gridCol>
                <a:gridCol w="497148">
                  <a:extLst>
                    <a:ext uri="{9D8B030D-6E8A-4147-A177-3AD203B41FA5}">
                      <a16:colId xmlns:a16="http://schemas.microsoft.com/office/drawing/2014/main" val="3269391384"/>
                    </a:ext>
                  </a:extLst>
                </a:gridCol>
                <a:gridCol w="497148">
                  <a:extLst>
                    <a:ext uri="{9D8B030D-6E8A-4147-A177-3AD203B41FA5}">
                      <a16:colId xmlns:a16="http://schemas.microsoft.com/office/drawing/2014/main" val="1010119802"/>
                    </a:ext>
                  </a:extLst>
                </a:gridCol>
                <a:gridCol w="497148">
                  <a:extLst>
                    <a:ext uri="{9D8B030D-6E8A-4147-A177-3AD203B41FA5}">
                      <a16:colId xmlns:a16="http://schemas.microsoft.com/office/drawing/2014/main" val="3750352426"/>
                    </a:ext>
                  </a:extLst>
                </a:gridCol>
              </a:tblGrid>
              <a:tr h="542213">
                <a:tc>
                  <a:txBody>
                    <a:bodyPr/>
                    <a:lstStyle/>
                    <a:p>
                      <a:pPr algn="ctr" rtl="0" fontAlgn="ctr"/>
                      <a:r>
                        <a:rPr lang="en-US" sz="1100" b="1" i="0" u="none" strike="noStrike">
                          <a:solidFill>
                            <a:srgbClr val="000000"/>
                          </a:solidFill>
                          <a:effectLst/>
                          <a:latin typeface="Chivo" pitchFamily="2" charset="-94"/>
                        </a:rPr>
                        <a:t>%</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018839026"/>
                  </a:ext>
                </a:extLst>
              </a:tr>
              <a:tr h="527944">
                <a:tc>
                  <a:txBody>
                    <a:bodyPr/>
                    <a:lstStyle/>
                    <a:p>
                      <a:pPr algn="l" rtl="0" fontAlgn="ctr"/>
                      <a:r>
                        <a:rPr lang="en-US" sz="800" b="1" i="0" u="none" strike="noStrike">
                          <a:solidFill>
                            <a:srgbClr val="000000"/>
                          </a:solidFill>
                          <a:effectLst/>
                          <a:latin typeface="Chivo" pitchFamily="2" charset="-94"/>
                        </a:rPr>
                        <a:t>Emekli, çalışmıyor</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B96"/>
                    </a:solidFill>
                  </a:tcPr>
                </a:tc>
                <a:tc>
                  <a:txBody>
                    <a:bodyPr/>
                    <a:lstStyle/>
                    <a:p>
                      <a:pPr algn="ctr" rtl="0" fontAlgn="ctr"/>
                      <a:r>
                        <a:rPr lang="en-US" sz="900" b="0" i="0" u="none" strike="noStrike">
                          <a:solidFill>
                            <a:srgbClr val="010205"/>
                          </a:solidFill>
                          <a:effectLst/>
                          <a:latin typeface="Chivo" pitchFamily="2" charset="-94"/>
                        </a:rPr>
                        <a:t>30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9994"/>
                    </a:solidFill>
                  </a:tcPr>
                </a:tc>
                <a:tc>
                  <a:txBody>
                    <a:bodyPr/>
                    <a:lstStyle/>
                    <a:p>
                      <a:pPr algn="ctr" rtl="0" fontAlgn="ctr"/>
                      <a:r>
                        <a:rPr lang="en-US" sz="900" b="0" i="0" u="none" strike="noStrike">
                          <a:solidFill>
                            <a:srgbClr val="010205"/>
                          </a:solidFill>
                          <a:effectLst/>
                          <a:latin typeface="Chivo" pitchFamily="2" charset="-94"/>
                        </a:rPr>
                        <a:t>21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B1AD"/>
                    </a:solidFill>
                  </a:tcPr>
                </a:tc>
                <a:tc>
                  <a:txBody>
                    <a:bodyPr/>
                    <a:lstStyle/>
                    <a:p>
                      <a:pPr algn="ctr" rtl="0" fontAlgn="ctr"/>
                      <a:r>
                        <a:rPr lang="en-US" sz="900" b="0" i="0" u="none" strike="noStrike">
                          <a:solidFill>
                            <a:srgbClr val="010205"/>
                          </a:solidFill>
                          <a:effectLst/>
                          <a:latin typeface="Chivo" pitchFamily="2" charset="-94"/>
                        </a:rPr>
                        <a:t>19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B4B1"/>
                    </a:solidFill>
                  </a:tcPr>
                </a:tc>
                <a:tc>
                  <a:txBody>
                    <a:bodyPr/>
                    <a:lstStyle/>
                    <a:p>
                      <a:pPr algn="ctr" rtl="0" fontAlgn="ctr"/>
                      <a:r>
                        <a:rPr lang="en-US" sz="900" b="0" i="0" u="none" strike="noStrike">
                          <a:solidFill>
                            <a:srgbClr val="010205"/>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5"/>
                    </a:solidFill>
                  </a:tcPr>
                </a:tc>
                <a:extLst>
                  <a:ext uri="{0D108BD9-81ED-4DB2-BD59-A6C34878D82A}">
                    <a16:rowId xmlns:a16="http://schemas.microsoft.com/office/drawing/2014/main" val="2126697764"/>
                  </a:ext>
                </a:extLst>
              </a:tr>
              <a:tr h="527944">
                <a:tc>
                  <a:txBody>
                    <a:bodyPr/>
                    <a:lstStyle/>
                    <a:p>
                      <a:pPr algn="l" rtl="0" fontAlgn="ctr"/>
                      <a:r>
                        <a:rPr lang="en-US" sz="800" b="1" i="0" u="none" strike="noStrike">
                          <a:solidFill>
                            <a:srgbClr val="000000"/>
                          </a:solidFill>
                          <a:effectLst/>
                          <a:latin typeface="Chivo" pitchFamily="2" charset="-94"/>
                        </a:rPr>
                        <a:t>Çalışmıyor,  iş aramıyor</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B0AC"/>
                    </a:solid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C97"/>
                    </a:solidFill>
                  </a:tcPr>
                </a:tc>
                <a:tc>
                  <a:txBody>
                    <a:bodyPr/>
                    <a:lstStyle/>
                    <a:p>
                      <a:pPr algn="ctr" rtl="0" fontAlgn="ctr"/>
                      <a:r>
                        <a:rPr lang="en-US" sz="900" b="0" i="0" u="none" strike="noStrike">
                          <a:solidFill>
                            <a:srgbClr val="010205"/>
                          </a:solidFill>
                          <a:effectLst/>
                          <a:latin typeface="Chivo" pitchFamily="2" charset="-94"/>
                        </a:rPr>
                        <a:t>30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9994"/>
                    </a:solidFill>
                  </a:tcPr>
                </a:tc>
                <a:tc>
                  <a:txBody>
                    <a:bodyPr/>
                    <a:lstStyle/>
                    <a:p>
                      <a:pPr algn="ctr" rtl="0" fontAlgn="ctr"/>
                      <a:r>
                        <a:rPr lang="en-US" sz="900" b="0" i="0" u="none" strike="noStrike">
                          <a:solidFill>
                            <a:srgbClr val="010205"/>
                          </a:solidFill>
                          <a:effectLst/>
                          <a:latin typeface="Chivo" pitchFamily="2" charset="-94"/>
                        </a:rPr>
                        <a:t>19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B7B3"/>
                    </a:solidFill>
                  </a:tcPr>
                </a:tc>
                <a:tc>
                  <a:txBody>
                    <a:bodyPr/>
                    <a:lstStyle/>
                    <a:p>
                      <a:pPr algn="ctr" rtl="0" fontAlgn="ctr"/>
                      <a:r>
                        <a:rPr lang="en-US" sz="900" b="0" i="0" u="none" strike="noStrike">
                          <a:solidFill>
                            <a:srgbClr val="010205"/>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3E3"/>
                    </a:solidFill>
                  </a:tcPr>
                </a:tc>
                <a:extLst>
                  <a:ext uri="{0D108BD9-81ED-4DB2-BD59-A6C34878D82A}">
                    <a16:rowId xmlns:a16="http://schemas.microsoft.com/office/drawing/2014/main" val="1340404711"/>
                  </a:ext>
                </a:extLst>
              </a:tr>
              <a:tr h="527944">
                <a:tc>
                  <a:txBody>
                    <a:bodyPr/>
                    <a:lstStyle/>
                    <a:p>
                      <a:pPr algn="l" rtl="0" fontAlgn="ctr"/>
                      <a:r>
                        <a:rPr lang="en-US" sz="800" b="1" i="0" u="none" strike="noStrike">
                          <a:solidFill>
                            <a:srgbClr val="000000"/>
                          </a:solidFill>
                          <a:effectLst/>
                          <a:latin typeface="Chivo" pitchFamily="2" charset="-94"/>
                        </a:rPr>
                        <a:t>İşsiz </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B96"/>
                    </a:solidFill>
                  </a:tcPr>
                </a:tc>
                <a:tc>
                  <a:txBody>
                    <a:bodyPr/>
                    <a:lstStyle/>
                    <a:p>
                      <a:pPr algn="ctr" rtl="0" fontAlgn="ctr"/>
                      <a:r>
                        <a:rPr lang="en-US" sz="900" b="0" i="0" u="none" strike="noStrike">
                          <a:solidFill>
                            <a:srgbClr val="010205"/>
                          </a:solidFill>
                          <a:effectLst/>
                          <a:latin typeface="Chivo" pitchFamily="2" charset="-94"/>
                        </a:rPr>
                        <a:t>39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19C"/>
                    </a:solidFill>
                  </a:tcPr>
                </a:tc>
                <a:tc>
                  <a:txBody>
                    <a:bodyPr/>
                    <a:lstStyle/>
                    <a:p>
                      <a:pPr algn="ctr" rtl="0" fontAlgn="ctr"/>
                      <a:r>
                        <a:rPr lang="en-US" sz="900" b="0" i="0" u="none" strike="noStrike">
                          <a:solidFill>
                            <a:srgbClr val="010205"/>
                          </a:solidFill>
                          <a:effectLst/>
                          <a:latin typeface="Chivo" pitchFamily="2" charset="-94"/>
                        </a:rPr>
                        <a:t>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DBDA"/>
                    </a:solidFill>
                  </a:tcPr>
                </a:tc>
                <a:tc>
                  <a:txBody>
                    <a:bodyPr/>
                    <a:lstStyle/>
                    <a:p>
                      <a:pPr algn="ctr" rtl="0" fontAlgn="ctr"/>
                      <a:r>
                        <a:rPr lang="en-US" sz="900" b="0" i="0" u="none" strike="noStrike">
                          <a:solidFill>
                            <a:srgbClr val="010205"/>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444273277"/>
                  </a:ext>
                </a:extLst>
              </a:tr>
              <a:tr h="527944">
                <a:tc>
                  <a:txBody>
                    <a:bodyPr/>
                    <a:lstStyle/>
                    <a:p>
                      <a:pPr algn="l" rtl="0" fontAlgn="ctr"/>
                      <a:r>
                        <a:rPr lang="en-US" sz="800" b="1" i="0" u="none" strike="noStrike">
                          <a:solidFill>
                            <a:srgbClr val="000000"/>
                          </a:solidFill>
                          <a:effectLst/>
                          <a:latin typeface="Chivo" pitchFamily="2" charset="-94"/>
                        </a:rPr>
                        <a:t>Kendi hesabına çalışan veya işveren</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19C"/>
                    </a:solidFill>
                  </a:tcPr>
                </a:tc>
                <a:tc>
                  <a:txBody>
                    <a:bodyPr/>
                    <a:lstStyle/>
                    <a:p>
                      <a:pPr algn="ctr" rtl="0" fontAlgn="ctr"/>
                      <a:r>
                        <a:rPr lang="en-US" sz="900" b="0" i="0" u="none" strike="noStrike">
                          <a:solidFill>
                            <a:srgbClr val="010205"/>
                          </a:solidFill>
                          <a:effectLst/>
                          <a:latin typeface="Chivo" pitchFamily="2" charset="-94"/>
                        </a:rPr>
                        <a:t>25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A6A2"/>
                    </a:solidFill>
                  </a:tcPr>
                </a:tc>
                <a:tc>
                  <a:txBody>
                    <a:bodyPr/>
                    <a:lstStyle/>
                    <a:p>
                      <a:pPr algn="ctr" rtl="0" fontAlgn="ctr"/>
                      <a:r>
                        <a:rPr lang="en-US" sz="900" b="0" i="0" u="none" strike="noStrike">
                          <a:solidFill>
                            <a:srgbClr val="010205"/>
                          </a:solidFill>
                          <a:effectLst/>
                          <a:latin typeface="Chivo" pitchFamily="2" charset="-94"/>
                        </a:rPr>
                        <a:t>28</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9F9A"/>
                    </a:solidFill>
                  </a:tcPr>
                </a:tc>
                <a:tc>
                  <a:txBody>
                    <a:bodyPr/>
                    <a:lstStyle/>
                    <a:p>
                      <a:pPr algn="ctr" rtl="0" fontAlgn="ctr"/>
                      <a:r>
                        <a:rPr lang="en-US" sz="900" b="0" i="0" u="none" strike="noStrike">
                          <a:solidFill>
                            <a:srgbClr val="010205"/>
                          </a:solidFill>
                          <a:effectLst/>
                          <a:latin typeface="Chivo" pitchFamily="2" charset="-94"/>
                        </a:rPr>
                        <a:t>17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BBB8"/>
                    </a:solidFill>
                  </a:tcPr>
                </a:tc>
                <a:tc>
                  <a:txBody>
                    <a:bodyPr/>
                    <a:lstStyle/>
                    <a:p>
                      <a:pPr algn="ctr" rtl="0" fontAlgn="ctr"/>
                      <a:r>
                        <a:rPr lang="en-US" sz="900" b="0" i="0" u="none" strike="noStrike">
                          <a:solidFill>
                            <a:srgbClr val="010205"/>
                          </a:solidFill>
                          <a:effectLst/>
                          <a:latin typeface="Chivo" pitchFamily="2" charset="-94"/>
                        </a:rPr>
                        <a:t>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DEDD"/>
                    </a:solidFill>
                  </a:tcPr>
                </a:tc>
                <a:extLst>
                  <a:ext uri="{0D108BD9-81ED-4DB2-BD59-A6C34878D82A}">
                    <a16:rowId xmlns:a16="http://schemas.microsoft.com/office/drawing/2014/main" val="1108228391"/>
                  </a:ext>
                </a:extLst>
              </a:tr>
              <a:tr h="527944">
                <a:tc>
                  <a:txBody>
                    <a:bodyPr/>
                    <a:lstStyle/>
                    <a:p>
                      <a:pPr algn="l" rtl="0" fontAlgn="ctr"/>
                      <a:r>
                        <a:rPr lang="en-US" sz="800" b="1" i="0" u="none" strike="noStrike">
                          <a:solidFill>
                            <a:srgbClr val="000000"/>
                          </a:solidFill>
                          <a:effectLst/>
                          <a:latin typeface="Chivo" pitchFamily="2" charset="-94"/>
                        </a:rPr>
                        <a:t>Maaşlı devlet çalışanı</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26</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A4A0"/>
                    </a:solid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C97"/>
                    </a:solidFill>
                  </a:tcPr>
                </a:tc>
                <a:tc>
                  <a:txBody>
                    <a:bodyPr/>
                    <a:lstStyle/>
                    <a:p>
                      <a:pPr algn="ctr" rtl="0" fontAlgn="ctr"/>
                      <a:r>
                        <a:rPr lang="en-US" sz="900" b="0" i="0" u="none" strike="noStrike">
                          <a:solidFill>
                            <a:srgbClr val="010205"/>
                          </a:solidFill>
                          <a:effectLst/>
                          <a:latin typeface="Chivo" pitchFamily="2" charset="-94"/>
                        </a:rPr>
                        <a:t>24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AAA5"/>
                    </a:solidFill>
                  </a:tcPr>
                </a:tc>
                <a:tc>
                  <a:txBody>
                    <a:bodyPr/>
                    <a:lstStyle/>
                    <a:p>
                      <a:pPr algn="ctr" rtl="0" fontAlgn="ctr"/>
                      <a:r>
                        <a:rPr lang="en-US" sz="900" b="0" i="0" u="none" strike="noStrike">
                          <a:solidFill>
                            <a:srgbClr val="010205"/>
                          </a:solidFill>
                          <a:effectLst/>
                          <a:latin typeface="Chivo" pitchFamily="2" charset="-94"/>
                        </a:rPr>
                        <a:t>20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B3B0"/>
                    </a:solidFill>
                  </a:tcPr>
                </a:tc>
                <a:tc>
                  <a:txBody>
                    <a:bodyPr/>
                    <a:lstStyle/>
                    <a:p>
                      <a:pPr algn="ctr" rtl="0" fontAlgn="ctr"/>
                      <a:r>
                        <a:rPr lang="en-US" sz="900" b="0" i="0" u="none" strike="noStrike">
                          <a:solidFill>
                            <a:srgbClr val="010205"/>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2E1"/>
                    </a:solidFill>
                  </a:tcPr>
                </a:tc>
                <a:extLst>
                  <a:ext uri="{0D108BD9-81ED-4DB2-BD59-A6C34878D82A}">
                    <a16:rowId xmlns:a16="http://schemas.microsoft.com/office/drawing/2014/main" val="4190581731"/>
                  </a:ext>
                </a:extLst>
              </a:tr>
              <a:tr h="527944">
                <a:tc>
                  <a:txBody>
                    <a:bodyPr/>
                    <a:lstStyle/>
                    <a:p>
                      <a:pPr algn="l" rtl="0" fontAlgn="ctr"/>
                      <a:r>
                        <a:rPr lang="en-US" sz="800" b="1" i="0" u="none" strike="noStrike">
                          <a:solidFill>
                            <a:srgbClr val="000000"/>
                          </a:solidFill>
                          <a:effectLst/>
                          <a:latin typeface="Chivo" pitchFamily="2" charset="-94"/>
                        </a:rPr>
                        <a:t>Öğrenci</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19C"/>
                    </a:solidFill>
                  </a:tcPr>
                </a:tc>
                <a:tc>
                  <a:txBody>
                    <a:bodyPr/>
                    <a:lstStyle/>
                    <a:p>
                      <a:pPr algn="ctr" rtl="0" fontAlgn="ctr"/>
                      <a:r>
                        <a:rPr lang="en-US" sz="900" b="0" i="0" u="none" strike="noStrike">
                          <a:solidFill>
                            <a:srgbClr val="010205"/>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958F"/>
                    </a:solidFill>
                  </a:tcPr>
                </a:tc>
                <a:tc>
                  <a:txBody>
                    <a:bodyPr/>
                    <a:lstStyle/>
                    <a:p>
                      <a:pPr algn="ctr" rtl="0" fontAlgn="ctr"/>
                      <a:r>
                        <a:rPr lang="en-US" sz="900" b="0" i="0" u="none" strike="noStrike">
                          <a:solidFill>
                            <a:srgbClr val="010205"/>
                          </a:solidFill>
                          <a:effectLst/>
                          <a:latin typeface="Chivo" pitchFamily="2" charset="-94"/>
                        </a:rPr>
                        <a:t>37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881"/>
                    </a:solidFill>
                  </a:tcPr>
                </a:tc>
                <a:tc>
                  <a:txBody>
                    <a:bodyPr/>
                    <a:lstStyle/>
                    <a:p>
                      <a:pPr algn="ctr" rtl="0" fontAlgn="ctr"/>
                      <a:r>
                        <a:rPr lang="en-US" sz="900" b="0" i="0" u="none" strike="noStrike">
                          <a:solidFill>
                            <a:srgbClr val="010205"/>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DBDA"/>
                    </a:solidFill>
                  </a:tcPr>
                </a:tc>
                <a:tc>
                  <a:txBody>
                    <a:bodyPr/>
                    <a:lstStyle/>
                    <a:p>
                      <a:pPr algn="ctr" rtl="0" fontAlgn="ctr"/>
                      <a:r>
                        <a:rPr lang="en-US" sz="900" b="0" i="0" u="none" strike="noStrike">
                          <a:solidFill>
                            <a:srgbClr val="010205"/>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913082320"/>
                  </a:ext>
                </a:extLst>
              </a:tr>
              <a:tr h="527944">
                <a:tc>
                  <a:txBody>
                    <a:bodyPr/>
                    <a:lstStyle/>
                    <a:p>
                      <a:pPr algn="l" rtl="0" fontAlgn="ctr"/>
                      <a:r>
                        <a:rPr lang="en-US" sz="800" b="1" i="0" u="none" strike="noStrike">
                          <a:solidFill>
                            <a:srgbClr val="000000"/>
                          </a:solidFill>
                          <a:effectLst/>
                          <a:latin typeface="Chivo" pitchFamily="2" charset="-94"/>
                        </a:rPr>
                        <a:t>Ücretli özel sektör çalışanı</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C97"/>
                    </a:solidFill>
                  </a:tcPr>
                </a:tc>
                <a:tc>
                  <a:txBody>
                    <a:bodyPr/>
                    <a:lstStyle/>
                    <a:p>
                      <a:pPr algn="ctr" rtl="0" fontAlgn="ctr"/>
                      <a:r>
                        <a:rPr lang="en-US" sz="900" b="0" i="0" u="none" strike="noStrike">
                          <a:solidFill>
                            <a:srgbClr val="010205"/>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958F"/>
                    </a:solid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29D"/>
                    </a:solidFill>
                  </a:tcPr>
                </a:tc>
                <a:tc>
                  <a:txBody>
                    <a:bodyPr/>
                    <a:lstStyle/>
                    <a:p>
                      <a:pPr algn="ctr" rtl="0" fontAlgn="ctr"/>
                      <a:r>
                        <a:rPr lang="en-US" sz="900" b="0" i="0" u="none" strike="noStrike">
                          <a:solidFill>
                            <a:srgbClr val="010205"/>
                          </a:solidFill>
                          <a:effectLst/>
                          <a:latin typeface="Chivo" pitchFamily="2" charset="-94"/>
                        </a:rPr>
                        <a:t>11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AC8"/>
                    </a:solidFill>
                  </a:tcPr>
                </a:tc>
                <a:tc>
                  <a:txBody>
                    <a:bodyPr/>
                    <a:lstStyle/>
                    <a:p>
                      <a:pPr algn="ctr" rtl="0" fontAlgn="ctr"/>
                      <a:r>
                        <a:rPr lang="en-US" sz="900" b="0" i="0" u="none" strike="noStrike">
                          <a:solidFill>
                            <a:srgbClr val="010205"/>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3E3"/>
                    </a:solidFill>
                  </a:tcPr>
                </a:tc>
                <a:extLst>
                  <a:ext uri="{0D108BD9-81ED-4DB2-BD59-A6C34878D82A}">
                    <a16:rowId xmlns:a16="http://schemas.microsoft.com/office/drawing/2014/main" val="1602026357"/>
                  </a:ext>
                </a:extLst>
              </a:tr>
              <a:tr h="527944">
                <a:tc>
                  <a:txBody>
                    <a:bodyPr/>
                    <a:lstStyle/>
                    <a:p>
                      <a:pPr algn="l" rtl="0" fontAlgn="ctr"/>
                      <a:r>
                        <a:rPr lang="en-US" sz="800" b="1" i="0" u="none" strike="noStrike">
                          <a:solidFill>
                            <a:srgbClr val="000000"/>
                          </a:solidFill>
                          <a:effectLst/>
                          <a:latin typeface="Chivo" pitchFamily="2" charset="-94"/>
                        </a:rPr>
                        <a:t>Günlük/yevmiyeli çalışan</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AAA6"/>
                    </a:solidFill>
                  </a:tcPr>
                </a:tc>
                <a:tc>
                  <a:txBody>
                    <a:bodyPr/>
                    <a:lstStyle/>
                    <a:p>
                      <a:pPr algn="ctr" rtl="0" fontAlgn="ctr"/>
                      <a:r>
                        <a:rPr lang="en-US" sz="900" b="0" i="0" u="none" strike="noStrike">
                          <a:solidFill>
                            <a:srgbClr val="010205"/>
                          </a:solidFill>
                          <a:effectLst/>
                          <a:latin typeface="Chivo" pitchFamily="2" charset="-94"/>
                        </a:rPr>
                        <a:t>34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8F89"/>
                    </a:solidFill>
                  </a:tcPr>
                </a:tc>
                <a:tc>
                  <a:txBody>
                    <a:bodyPr/>
                    <a:lstStyle/>
                    <a:p>
                      <a:pPr algn="ctr" rtl="0" fontAlgn="ctr"/>
                      <a:r>
                        <a:rPr lang="en-US" sz="900" b="0" i="0" u="none" strike="noStrike">
                          <a:solidFill>
                            <a:srgbClr val="010205"/>
                          </a:solidFill>
                          <a:effectLst/>
                          <a:latin typeface="Chivo" pitchFamily="2" charset="-94"/>
                        </a:rPr>
                        <a:t>25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A5A1"/>
                    </a:solidFill>
                  </a:tcPr>
                </a:tc>
                <a:tc>
                  <a:txBody>
                    <a:bodyPr/>
                    <a:lstStyle/>
                    <a:p>
                      <a:pPr algn="ctr" rtl="0" fontAlgn="ctr"/>
                      <a:r>
                        <a:rPr lang="en-US" sz="900" b="0" i="0" u="none" strike="noStrike">
                          <a:solidFill>
                            <a:srgbClr val="010205"/>
                          </a:solidFill>
                          <a:effectLst/>
                          <a:latin typeface="Chivo" pitchFamily="2" charset="-94"/>
                        </a:rPr>
                        <a:t>17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0BAB7"/>
                    </a:solidFill>
                  </a:tcPr>
                </a:tc>
                <a:tc>
                  <a:txBody>
                    <a:bodyPr/>
                    <a:lstStyle/>
                    <a:p>
                      <a:pPr algn="ctr" rtl="0" fontAlgn="ctr"/>
                      <a:r>
                        <a:rPr lang="en-US" sz="900" b="0" i="0" u="none" strike="noStrike">
                          <a:solidFill>
                            <a:srgbClr val="010205"/>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7E6E6"/>
                    </a:solidFill>
                  </a:tcPr>
                </a:tc>
                <a:extLst>
                  <a:ext uri="{0D108BD9-81ED-4DB2-BD59-A6C34878D82A}">
                    <a16:rowId xmlns:a16="http://schemas.microsoft.com/office/drawing/2014/main" val="2862352774"/>
                  </a:ext>
                </a:extLst>
              </a:tr>
              <a:tr h="542213">
                <a:tc>
                  <a:txBody>
                    <a:bodyPr/>
                    <a:lstStyle/>
                    <a:p>
                      <a:pPr algn="ctr" rtl="0" fontAlgn="ctr"/>
                      <a:r>
                        <a:rPr lang="en-US" sz="1000" b="1" i="0" u="none" strike="noStrike">
                          <a:solidFill>
                            <a:srgbClr val="000000"/>
                          </a:solidFill>
                          <a:effectLst/>
                          <a:latin typeface="Chivo" pitchFamily="2" charset="-94"/>
                        </a:rPr>
                        <a:t>(%)</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2880430226"/>
                  </a:ext>
                </a:extLst>
              </a:tr>
              <a:tr h="527944">
                <a:tc>
                  <a:txBody>
                    <a:bodyPr/>
                    <a:lstStyle/>
                    <a:p>
                      <a:pPr algn="l" rtl="0" fontAlgn="ctr"/>
                      <a:r>
                        <a:rPr lang="en-US" sz="800" b="1" i="0" u="none" strike="noStrike">
                          <a:solidFill>
                            <a:srgbClr val="000000"/>
                          </a:solidFill>
                          <a:effectLst/>
                          <a:latin typeface="Chivo" pitchFamily="2" charset="-94"/>
                        </a:rPr>
                        <a:t>Çok kötü</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44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900" b="0" i="0" u="none" strike="noStrike">
                          <a:solidFill>
                            <a:srgbClr val="000000"/>
                          </a:solidFill>
                          <a:effectLst/>
                          <a:latin typeface="Chivo" pitchFamily="2" charset="-94"/>
                        </a:rPr>
                        <a:t>34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8A9BF"/>
                    </a:solidFill>
                  </a:tcPr>
                </a:tc>
                <a:tc>
                  <a:txBody>
                    <a:bodyPr/>
                    <a:lstStyle/>
                    <a:p>
                      <a:pPr algn="ctr" rtl="0" fontAlgn="ctr"/>
                      <a:r>
                        <a:rPr lang="en-US" sz="900" b="0" i="0" u="none" strike="noStrike">
                          <a:solidFill>
                            <a:srgbClr val="000000"/>
                          </a:solidFill>
                          <a:effectLst/>
                          <a:latin typeface="Chivo" pitchFamily="2" charset="-94"/>
                        </a:rPr>
                        <a:t>18</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CCD8"/>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9EC"/>
                    </a:solidFill>
                  </a:tcPr>
                </a:tc>
                <a:tc>
                  <a:txBody>
                    <a:bodyPr/>
                    <a:lstStyle/>
                    <a:p>
                      <a:pPr algn="ctr" rtl="0" fontAlgn="ctr"/>
                      <a:r>
                        <a:rPr lang="en-US" sz="900" b="0" i="0" u="none" strike="noStrike">
                          <a:solidFill>
                            <a:srgbClr val="000000"/>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324595088"/>
                  </a:ext>
                </a:extLst>
              </a:tr>
              <a:tr h="527944">
                <a:tc>
                  <a:txBody>
                    <a:bodyPr/>
                    <a:lstStyle/>
                    <a:p>
                      <a:pPr algn="l" rtl="0" fontAlgn="ctr"/>
                      <a:r>
                        <a:rPr lang="en-US" sz="800" b="1" i="0" u="none" strike="noStrike">
                          <a:solidFill>
                            <a:srgbClr val="000000"/>
                          </a:solidFill>
                          <a:effectLst/>
                          <a:latin typeface="Chivo" pitchFamily="2" charset="-94"/>
                        </a:rPr>
                        <a:t>Kötü</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tc>
                  <a:txBody>
                    <a:bodyPr/>
                    <a:lstStyle/>
                    <a:p>
                      <a:pPr algn="ctr" rtl="0" fontAlgn="ctr"/>
                      <a:r>
                        <a:rPr lang="en-US" sz="900" b="0" i="0" u="none" strike="noStrike">
                          <a:solidFill>
                            <a:srgbClr val="000000"/>
                          </a:solidFill>
                          <a:effectLst/>
                          <a:latin typeface="Chivo" pitchFamily="2" charset="-94"/>
                        </a:rPr>
                        <a:t>43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395B1"/>
                    </a:solidFill>
                  </a:tcPr>
                </a:tc>
                <a:tc>
                  <a:txBody>
                    <a:bodyPr/>
                    <a:lstStyle/>
                    <a:p>
                      <a:pPr algn="ctr" rtl="0" fontAlgn="ctr"/>
                      <a:r>
                        <a:rPr lang="en-US" sz="900" b="0" i="0" u="none" strike="noStrike">
                          <a:solidFill>
                            <a:srgbClr val="000000"/>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CAEC2"/>
                    </a:solidFill>
                  </a:tcPr>
                </a:tc>
                <a:tc>
                  <a:txBody>
                    <a:bodyPr/>
                    <a:lstStyle/>
                    <a:p>
                      <a:pPr algn="ctr" rtl="0" fontAlgn="ctr"/>
                      <a:r>
                        <a:rPr lang="en-US" sz="900" b="0" i="0" u="none" strike="noStrike">
                          <a:solidFill>
                            <a:srgbClr val="000000"/>
                          </a:solidFill>
                          <a:effectLst/>
                          <a:latin typeface="Chivo" pitchFamily="2" charset="-94"/>
                        </a:rPr>
                        <a:t>14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3D4DD"/>
                    </a:solidFill>
                  </a:tcPr>
                </a:tc>
                <a:tc>
                  <a:txBody>
                    <a:bodyPr/>
                    <a:lstStyle/>
                    <a:p>
                      <a:pPr algn="ctr" rtl="0" fontAlgn="ctr"/>
                      <a:r>
                        <a:rPr lang="en-US" sz="900" b="0" i="0" u="none" strike="noStrike">
                          <a:solidFill>
                            <a:srgbClr val="000000"/>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2F2"/>
                    </a:solidFill>
                  </a:tcPr>
                </a:tc>
                <a:extLst>
                  <a:ext uri="{0D108BD9-81ED-4DB2-BD59-A6C34878D82A}">
                    <a16:rowId xmlns:a16="http://schemas.microsoft.com/office/drawing/2014/main" val="965883347"/>
                  </a:ext>
                </a:extLst>
              </a:tr>
              <a:tr h="527944">
                <a:tc>
                  <a:txBody>
                    <a:bodyPr/>
                    <a:lstStyle/>
                    <a:p>
                      <a:pPr algn="l" rtl="0" fontAlgn="ctr"/>
                      <a:r>
                        <a:rPr lang="en-US" sz="800" b="1" i="0" u="none" strike="noStrike">
                          <a:solidFill>
                            <a:srgbClr val="000000"/>
                          </a:solidFill>
                          <a:effectLst/>
                          <a:latin typeface="Chivo" pitchFamily="2" charset="-94"/>
                        </a:rPr>
                        <a:t>Ne iyi ne kötü</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EFF0"/>
                    </a:solidFill>
                  </a:tcPr>
                </a:tc>
                <a:tc>
                  <a:txBody>
                    <a:bodyPr/>
                    <a:lstStyle/>
                    <a:p>
                      <a:pPr algn="ctr" rtl="0" fontAlgn="ctr"/>
                      <a:r>
                        <a:rPr lang="en-US" sz="900" b="0" i="0" u="none" strike="noStrike">
                          <a:solidFill>
                            <a:srgbClr val="000000"/>
                          </a:solidFill>
                          <a:effectLst/>
                          <a:latin typeface="Chivo" pitchFamily="2" charset="-94"/>
                        </a:rPr>
                        <a:t>11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BE2"/>
                    </a:solidFill>
                  </a:tcPr>
                </a:tc>
                <a:tc>
                  <a:txBody>
                    <a:bodyPr/>
                    <a:lstStyle/>
                    <a:p>
                      <a:pPr algn="ctr" rtl="0" fontAlgn="ctr"/>
                      <a:r>
                        <a:rPr lang="en-US" sz="900" b="0" i="0" u="none" strike="noStrike">
                          <a:solidFill>
                            <a:srgbClr val="000000"/>
                          </a:solidFill>
                          <a:effectLst/>
                          <a:latin typeface="Chivo" pitchFamily="2" charset="-94"/>
                        </a:rPr>
                        <a:t>49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689A9"/>
                    </a:solidFill>
                  </a:tcPr>
                </a:tc>
                <a:tc>
                  <a:txBody>
                    <a:bodyPr/>
                    <a:lstStyle/>
                    <a:p>
                      <a:pPr algn="ctr" rtl="0" fontAlgn="ctr"/>
                      <a:r>
                        <a:rPr lang="en-US" sz="900" b="0" i="0" u="none" strike="noStrike">
                          <a:solidFill>
                            <a:srgbClr val="000000"/>
                          </a:solidFill>
                          <a:effectLst/>
                          <a:latin typeface="Chivo" pitchFamily="2" charset="-94"/>
                        </a:rPr>
                        <a:t>38</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A"/>
                    </a:solidFill>
                  </a:tcPr>
                </a:tc>
                <a:tc>
                  <a:txBody>
                    <a:bodyPr/>
                    <a:lstStyle/>
                    <a:p>
                      <a:pPr algn="ctr" rtl="0" fontAlgn="ctr"/>
                      <a:r>
                        <a:rPr lang="en-US" sz="900" b="0" i="0" u="none" strike="noStrike">
                          <a:solidFill>
                            <a:srgbClr val="000000"/>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F0F1"/>
                    </a:solidFill>
                  </a:tcPr>
                </a:tc>
                <a:extLst>
                  <a:ext uri="{0D108BD9-81ED-4DB2-BD59-A6C34878D82A}">
                    <a16:rowId xmlns:a16="http://schemas.microsoft.com/office/drawing/2014/main" val="554003874"/>
                  </a:ext>
                </a:extLst>
              </a:tr>
              <a:tr h="527944">
                <a:tc>
                  <a:txBody>
                    <a:bodyPr/>
                    <a:lstStyle/>
                    <a:p>
                      <a:pPr algn="l" rtl="0" fontAlgn="ctr"/>
                      <a:r>
                        <a:rPr lang="en-US" sz="800" b="1" i="0" u="none" strike="noStrike">
                          <a:solidFill>
                            <a:srgbClr val="000000"/>
                          </a:solidFill>
                          <a:effectLst/>
                          <a:latin typeface="Chivo" pitchFamily="2" charset="-94"/>
                        </a:rPr>
                        <a:t>İyi</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9EC"/>
                    </a:solidFill>
                  </a:tcPr>
                </a:tc>
                <a:tc>
                  <a:txBody>
                    <a:bodyPr/>
                    <a:lstStyle/>
                    <a:p>
                      <a:pPr algn="ctr" rtl="0" fontAlgn="ctr"/>
                      <a:r>
                        <a:rPr lang="en-US" sz="900" b="0" i="0" u="none" strike="noStrike">
                          <a:solidFill>
                            <a:srgbClr val="000000"/>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3B4C7"/>
                    </a:solidFill>
                  </a:tcPr>
                </a:tc>
                <a:tc>
                  <a:txBody>
                    <a:bodyPr/>
                    <a:lstStyle/>
                    <a:p>
                      <a:pPr algn="ctr" rtl="0" fontAlgn="ctr"/>
                      <a:r>
                        <a:rPr lang="en-US" sz="900" b="0" i="0" u="none" strike="noStrike">
                          <a:solidFill>
                            <a:srgbClr val="FFFFFF"/>
                          </a:solidFill>
                          <a:effectLst/>
                          <a:latin typeface="Chivo" pitchFamily="2" charset="-94"/>
                        </a:rPr>
                        <a:t>63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9EC"/>
                    </a:solidFill>
                  </a:tcPr>
                </a:tc>
                <a:extLst>
                  <a:ext uri="{0D108BD9-81ED-4DB2-BD59-A6C34878D82A}">
                    <a16:rowId xmlns:a16="http://schemas.microsoft.com/office/drawing/2014/main" val="4250829628"/>
                  </a:ext>
                </a:extLst>
              </a:tr>
              <a:tr h="527944">
                <a:tc>
                  <a:txBody>
                    <a:bodyPr/>
                    <a:lstStyle/>
                    <a:p>
                      <a:pPr algn="l" rtl="0" fontAlgn="ctr"/>
                      <a:r>
                        <a:rPr lang="en-US" sz="800" b="1" i="0" u="none" strike="noStrike">
                          <a:solidFill>
                            <a:srgbClr val="000000"/>
                          </a:solidFill>
                          <a:effectLst/>
                          <a:latin typeface="Chivo" pitchFamily="2" charset="-94"/>
                        </a:rPr>
                        <a:t>Çok iyi</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0D1DB"/>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AEBED"/>
                    </a:solidFill>
                  </a:tcPr>
                </a:tc>
                <a:tc>
                  <a:txBody>
                    <a:bodyPr/>
                    <a:lstStyle/>
                    <a:p>
                      <a:pPr algn="ctr" rtl="0" fontAlgn="ctr"/>
                      <a:r>
                        <a:rPr lang="en-US" sz="900" b="0" i="0" u="none" strike="noStrike">
                          <a:solidFill>
                            <a:srgbClr val="000000"/>
                          </a:solidFill>
                          <a:effectLst/>
                          <a:latin typeface="Chivo" pitchFamily="2" charset="-94"/>
                        </a:rPr>
                        <a:t>14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4D5DE"/>
                    </a:solidFill>
                  </a:tcPr>
                </a:tc>
                <a:tc>
                  <a:txBody>
                    <a:bodyPr/>
                    <a:lstStyle/>
                    <a:p>
                      <a:pPr algn="ctr" rtl="0" fontAlgn="ctr"/>
                      <a:r>
                        <a:rPr lang="en-US" sz="900" b="0" i="0" u="none" strike="noStrike">
                          <a:solidFill>
                            <a:srgbClr val="000000"/>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CAEC2"/>
                    </a:solidFill>
                  </a:tcPr>
                </a:tc>
                <a:tc>
                  <a:txBody>
                    <a:bodyPr/>
                    <a:lstStyle/>
                    <a:p>
                      <a:pPr algn="ctr" rtl="0" fontAlgn="ctr"/>
                      <a:r>
                        <a:rPr lang="en-US" sz="900" b="0" i="0" u="none" strike="noStrike" dirty="0">
                          <a:solidFill>
                            <a:srgbClr val="000000"/>
                          </a:solidFill>
                          <a:effectLst/>
                          <a:latin typeface="Chivo" pitchFamily="2" charset="-94"/>
                        </a:rPr>
                        <a:t>35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4A6BD"/>
                    </a:solidFill>
                  </a:tcPr>
                </a:tc>
                <a:extLst>
                  <a:ext uri="{0D108BD9-81ED-4DB2-BD59-A6C34878D82A}">
                    <a16:rowId xmlns:a16="http://schemas.microsoft.com/office/drawing/2014/main" val="60869567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20DF7353-0569-8046-CB8E-428ACA2B637D}"/>
            </a:ext>
          </a:extLst>
        </p:cNvPr>
        <p:cNvGrpSpPr/>
        <p:nvPr/>
      </p:nvGrpSpPr>
      <p:grpSpPr>
        <a:xfrm>
          <a:off x="0" y="0"/>
          <a:ext cx="0" cy="0"/>
          <a:chOff x="0" y="0"/>
          <a:chExt cx="0" cy="0"/>
        </a:xfrm>
      </p:grpSpPr>
      <p:grpSp>
        <p:nvGrpSpPr>
          <p:cNvPr id="790" name="Google Shape;790;p54">
            <a:extLst>
              <a:ext uri="{FF2B5EF4-FFF2-40B4-BE49-F238E27FC236}">
                <a16:creationId xmlns:a16="http://schemas.microsoft.com/office/drawing/2014/main" id="{BA91FCE9-BDB9-B06A-ED9F-544D071C8B79}"/>
              </a:ext>
            </a:extLst>
          </p:cNvPr>
          <p:cNvGrpSpPr/>
          <p:nvPr/>
        </p:nvGrpSpPr>
        <p:grpSpPr>
          <a:xfrm>
            <a:off x="0" y="10185450"/>
            <a:ext cx="7601575" cy="545400"/>
            <a:chOff x="0" y="10185450"/>
            <a:chExt cx="7601575" cy="545400"/>
          </a:xfrm>
        </p:grpSpPr>
        <p:grpSp>
          <p:nvGrpSpPr>
            <p:cNvPr id="791" name="Google Shape;791;p54">
              <a:extLst>
                <a:ext uri="{FF2B5EF4-FFF2-40B4-BE49-F238E27FC236}">
                  <a16:creationId xmlns:a16="http://schemas.microsoft.com/office/drawing/2014/main" id="{A2FAF3AA-94DA-9892-8DA8-502AE22286EF}"/>
                </a:ext>
              </a:extLst>
            </p:cNvPr>
            <p:cNvGrpSpPr/>
            <p:nvPr/>
          </p:nvGrpSpPr>
          <p:grpSpPr>
            <a:xfrm>
              <a:off x="0" y="10185450"/>
              <a:ext cx="7589400" cy="545400"/>
              <a:chOff x="0" y="9118650"/>
              <a:chExt cx="7589400" cy="545400"/>
            </a:xfrm>
          </p:grpSpPr>
          <p:sp>
            <p:nvSpPr>
              <p:cNvPr id="792" name="Google Shape;792;p54">
                <a:extLst>
                  <a:ext uri="{FF2B5EF4-FFF2-40B4-BE49-F238E27FC236}">
                    <a16:creationId xmlns:a16="http://schemas.microsoft.com/office/drawing/2014/main" id="{C656F690-170C-610B-4374-FA525C0B8D85}"/>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4">
                <a:extLst>
                  <a:ext uri="{FF2B5EF4-FFF2-40B4-BE49-F238E27FC236}">
                    <a16:creationId xmlns:a16="http://schemas.microsoft.com/office/drawing/2014/main" id="{3F728D44-CA26-ED25-F411-7D554DFFF696}"/>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94" name="Google Shape;794;p54">
              <a:extLst>
                <a:ext uri="{FF2B5EF4-FFF2-40B4-BE49-F238E27FC236}">
                  <a16:creationId xmlns:a16="http://schemas.microsoft.com/office/drawing/2014/main" id="{9D67AD1C-9C4A-8AA5-A35B-FD26BCBE7116}"/>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95" name="Google Shape;795;p54">
            <a:extLst>
              <a:ext uri="{FF2B5EF4-FFF2-40B4-BE49-F238E27FC236}">
                <a16:creationId xmlns:a16="http://schemas.microsoft.com/office/drawing/2014/main" id="{BADD632C-EDF6-90BF-DC66-2CC16216CF8C}"/>
              </a:ext>
            </a:extLst>
          </p:cNvPr>
          <p:cNvGrpSpPr/>
          <p:nvPr/>
        </p:nvGrpSpPr>
        <p:grpSpPr>
          <a:xfrm>
            <a:off x="0" y="0"/>
            <a:ext cx="7589400" cy="545400"/>
            <a:chOff x="0" y="0"/>
            <a:chExt cx="7589400" cy="545400"/>
          </a:xfrm>
        </p:grpSpPr>
        <p:sp>
          <p:nvSpPr>
            <p:cNvPr id="796" name="Google Shape;796;p54">
              <a:extLst>
                <a:ext uri="{FF2B5EF4-FFF2-40B4-BE49-F238E27FC236}">
                  <a16:creationId xmlns:a16="http://schemas.microsoft.com/office/drawing/2014/main" id="{C0A44891-030E-6B83-5AEB-243822CBFB70}"/>
                </a:ext>
              </a:extLst>
            </p:cNvPr>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4">
              <a:extLst>
                <a:ext uri="{FF2B5EF4-FFF2-40B4-BE49-F238E27FC236}">
                  <a16:creationId xmlns:a16="http://schemas.microsoft.com/office/drawing/2014/main" id="{8A948178-5BB9-311F-8C0F-96C6BC3B7DE7}"/>
                </a:ext>
              </a:extLst>
            </p:cNvPr>
            <p:cNvGrpSpPr/>
            <p:nvPr/>
          </p:nvGrpSpPr>
          <p:grpSpPr>
            <a:xfrm>
              <a:off x="260650" y="57150"/>
              <a:ext cx="6806500" cy="431100"/>
              <a:chOff x="260650" y="57150"/>
              <a:chExt cx="6806500" cy="431100"/>
            </a:xfrm>
          </p:grpSpPr>
          <p:cxnSp>
            <p:nvCxnSpPr>
              <p:cNvPr id="798" name="Google Shape;798;p54">
                <a:extLst>
                  <a:ext uri="{FF2B5EF4-FFF2-40B4-BE49-F238E27FC236}">
                    <a16:creationId xmlns:a16="http://schemas.microsoft.com/office/drawing/2014/main" id="{F8F92D8D-DD9F-26B2-140B-B7FC6C433355}"/>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9" name="Google Shape;799;p54">
                <a:extLst>
                  <a:ext uri="{FF2B5EF4-FFF2-40B4-BE49-F238E27FC236}">
                    <a16:creationId xmlns:a16="http://schemas.microsoft.com/office/drawing/2014/main" id="{542020E9-5D3C-100D-0AEE-9AB59B51F5C4}"/>
                  </a:ext>
                </a:extLst>
              </p:cNvPr>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00" name="Google Shape;800;p54">
            <a:extLst>
              <a:ext uri="{FF2B5EF4-FFF2-40B4-BE49-F238E27FC236}">
                <a16:creationId xmlns:a16="http://schemas.microsoft.com/office/drawing/2014/main" id="{26838042-DBAF-0A7C-65F8-A8E1E0FA8D4E}"/>
              </a:ext>
            </a:extLst>
          </p:cNvPr>
          <p:cNvSpPr txBox="1"/>
          <p:nvPr/>
        </p:nvSpPr>
        <p:spPr>
          <a:xfrm>
            <a:off x="265113" y="2377328"/>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rgbClr val="333333"/>
              </a:solidFill>
              <a:latin typeface="Roboto"/>
              <a:ea typeface="Roboto"/>
              <a:cs typeface="Roboto"/>
              <a:sym typeface="Roboto"/>
            </a:endParaRPr>
          </a:p>
        </p:txBody>
      </p:sp>
      <p:sp>
        <p:nvSpPr>
          <p:cNvPr id="801" name="Google Shape;801;p54">
            <a:extLst>
              <a:ext uri="{FF2B5EF4-FFF2-40B4-BE49-F238E27FC236}">
                <a16:creationId xmlns:a16="http://schemas.microsoft.com/office/drawing/2014/main" id="{7F74A174-6A17-9C1A-DA89-40299F475D81}"/>
              </a:ext>
            </a:extLst>
          </p:cNvPr>
          <p:cNvSpPr txBox="1"/>
          <p:nvPr/>
        </p:nvSpPr>
        <p:spPr>
          <a:xfrm>
            <a:off x="39215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Roboto"/>
              <a:ea typeface="Roboto"/>
              <a:cs typeface="Roboto"/>
              <a:sym typeface="Roboto"/>
            </a:endParaRPr>
          </a:p>
        </p:txBody>
      </p:sp>
      <p:sp>
        <p:nvSpPr>
          <p:cNvPr id="802" name="Google Shape;802;p54">
            <a:extLst>
              <a:ext uri="{FF2B5EF4-FFF2-40B4-BE49-F238E27FC236}">
                <a16:creationId xmlns:a16="http://schemas.microsoft.com/office/drawing/2014/main" id="{D8672D65-6D3E-88C6-58CF-180789BB1345}"/>
              </a:ext>
            </a:extLst>
          </p:cNvPr>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46</a:t>
            </a:fld>
            <a:endParaRPr sz="1700" b="0" i="0" u="none" strike="noStrike" cap="none">
              <a:solidFill>
                <a:schemeClr val="lt1"/>
              </a:solidFill>
              <a:latin typeface="Chivo"/>
              <a:ea typeface="Chivo"/>
              <a:cs typeface="Chivo"/>
              <a:sym typeface="Chivo"/>
            </a:endParaRPr>
          </a:p>
        </p:txBody>
      </p:sp>
      <p:sp>
        <p:nvSpPr>
          <p:cNvPr id="805" name="Google Shape;805;p54">
            <a:extLst>
              <a:ext uri="{FF2B5EF4-FFF2-40B4-BE49-F238E27FC236}">
                <a16:creationId xmlns:a16="http://schemas.microsoft.com/office/drawing/2014/main" id="{3B72F6DD-F364-CE52-8816-05F606832C85}"/>
              </a:ext>
            </a:extLst>
          </p:cNvPr>
          <p:cNvSpPr txBox="1"/>
          <p:nvPr/>
        </p:nvSpPr>
        <p:spPr>
          <a:xfrm>
            <a:off x="3906475" y="6061350"/>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7" name="Google Shape;807;p54">
            <a:extLst>
              <a:ext uri="{FF2B5EF4-FFF2-40B4-BE49-F238E27FC236}">
                <a16:creationId xmlns:a16="http://schemas.microsoft.com/office/drawing/2014/main" id="{69127D3A-EF5E-533B-286B-10334F5FEA85}"/>
              </a:ext>
            </a:extLst>
          </p:cNvPr>
          <p:cNvSpPr txBox="1"/>
          <p:nvPr/>
        </p:nvSpPr>
        <p:spPr>
          <a:xfrm>
            <a:off x="263950" y="613432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8" name="Google Shape;808;p54">
            <a:extLst>
              <a:ext uri="{FF2B5EF4-FFF2-40B4-BE49-F238E27FC236}">
                <a16:creationId xmlns:a16="http://schemas.microsoft.com/office/drawing/2014/main" id="{244C0965-9E1E-B627-4D44-BEA31511EABF}"/>
              </a:ext>
            </a:extLst>
          </p:cNvPr>
          <p:cNvSpPr txBox="1"/>
          <p:nvPr/>
        </p:nvSpPr>
        <p:spPr>
          <a:xfrm>
            <a:off x="3943000" y="6122250"/>
            <a:ext cx="33798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09" name="Google Shape;809;p54">
            <a:extLst>
              <a:ext uri="{FF2B5EF4-FFF2-40B4-BE49-F238E27FC236}">
                <a16:creationId xmlns:a16="http://schemas.microsoft.com/office/drawing/2014/main" id="{A4B31E5B-3834-9087-DDE0-3BDD7287EFF1}"/>
              </a:ext>
            </a:extLst>
          </p:cNvPr>
          <p:cNvSpPr txBox="1"/>
          <p:nvPr/>
        </p:nvSpPr>
        <p:spPr>
          <a:xfrm>
            <a:off x="257574" y="6283047"/>
            <a:ext cx="7059973" cy="4002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aphicFrame>
        <p:nvGraphicFramePr>
          <p:cNvPr id="3" name="inflation_expectation">
            <a:extLst>
              <a:ext uri="{FF2B5EF4-FFF2-40B4-BE49-F238E27FC236}">
                <a16:creationId xmlns:a16="http://schemas.microsoft.com/office/drawing/2014/main" id="{F5D8245E-A585-CC89-09FA-A41BA1C30986}"/>
              </a:ext>
            </a:extLst>
          </p:cNvPr>
          <p:cNvGraphicFramePr>
            <a:graphicFrameLocks/>
          </p:cNvGraphicFramePr>
          <p:nvPr>
            <p:extLst>
              <p:ext uri="{D42A27DB-BD31-4B8C-83A1-F6EECF244321}">
                <p14:modId xmlns:p14="http://schemas.microsoft.com/office/powerpoint/2010/main" val="286402447"/>
              </p:ext>
            </p:extLst>
          </p:nvPr>
        </p:nvGraphicFramePr>
        <p:xfrm>
          <a:off x="284276" y="2000130"/>
          <a:ext cx="7059974" cy="36898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869;p57">
            <a:extLst>
              <a:ext uri="{FF2B5EF4-FFF2-40B4-BE49-F238E27FC236}">
                <a16:creationId xmlns:a16="http://schemas.microsoft.com/office/drawing/2014/main" id="{F30AD6AE-B13B-4D2E-76B7-9F3F2AFB377B}"/>
              </a:ext>
            </a:extLst>
          </p:cNvPr>
          <p:cNvGraphicFramePr/>
          <p:nvPr>
            <p:extLst>
              <p:ext uri="{D42A27DB-BD31-4B8C-83A1-F6EECF244321}">
                <p14:modId xmlns:p14="http://schemas.microsoft.com/office/powerpoint/2010/main" val="119880919"/>
              </p:ext>
            </p:extLst>
          </p:nvPr>
        </p:nvGraphicFramePr>
        <p:xfrm>
          <a:off x="284276" y="1328100"/>
          <a:ext cx="7050225" cy="379002"/>
        </p:xfrm>
        <a:graphic>
          <a:graphicData uri="http://schemas.openxmlformats.org/drawingml/2006/table">
            <a:tbl>
              <a:tblPr>
                <a:noFill/>
                <a:tableStyleId>{354274A8-8CDC-4FB1-AA4F-696C39C6ED5F}</a:tableStyleId>
              </a:tblPr>
              <a:tblGrid>
                <a:gridCol w="7050225">
                  <a:extLst>
                    <a:ext uri="{9D8B030D-6E8A-4147-A177-3AD203B41FA5}">
                      <a16:colId xmlns:a16="http://schemas.microsoft.com/office/drawing/2014/main" val="20000"/>
                    </a:ext>
                  </a:extLst>
                </a:gridCol>
              </a:tblGrid>
              <a:tr h="345825">
                <a:tc>
                  <a:txBody>
                    <a:bodyPr/>
                    <a:lstStyle/>
                    <a:p>
                      <a:pPr marL="0" marR="0" lvl="0" indent="0" algn="l" rtl="0">
                        <a:lnSpc>
                          <a:spcPct val="115000"/>
                        </a:lnSpc>
                        <a:spcBef>
                          <a:spcPts val="0"/>
                        </a:spcBef>
                        <a:spcAft>
                          <a:spcPts val="0"/>
                        </a:spcAft>
                        <a:buClr>
                          <a:schemeClr val="dk1"/>
                        </a:buClr>
                        <a:buSzPts val="1100"/>
                        <a:buFont typeface="Arial"/>
                        <a:buNone/>
                      </a:pPr>
                      <a:r>
                        <a:rPr lang="tr-TR" sz="1200" b="1" u="none" strike="noStrike" cap="none" dirty="0">
                          <a:latin typeface="Chivo"/>
                          <a:ea typeface="Chivo"/>
                          <a:cs typeface="Chivo"/>
                          <a:sym typeface="Chivo"/>
                        </a:rPr>
                        <a:t>Sizce enflasyon 1 yıl sonra yüzde kaç olacak (%)</a:t>
                      </a:r>
                      <a:endParaRPr sz="1200" b="1" u="none" strike="noStrike" cap="none" dirty="0">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262B6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Google Shape;809;p54">
            <a:extLst>
              <a:ext uri="{FF2B5EF4-FFF2-40B4-BE49-F238E27FC236}">
                <a16:creationId xmlns:a16="http://schemas.microsoft.com/office/drawing/2014/main" id="{13DF68B4-0C4E-E46A-84B5-74CF77BB1D9E}"/>
              </a:ext>
            </a:extLst>
          </p:cNvPr>
          <p:cNvSpPr txBox="1"/>
          <p:nvPr/>
        </p:nvSpPr>
        <p:spPr>
          <a:xfrm>
            <a:off x="284276" y="6253800"/>
            <a:ext cx="7059974" cy="1458831"/>
          </a:xfrm>
          <a:prstGeom prst="rect">
            <a:avLst/>
          </a:prstGeom>
          <a:noFill/>
          <a:ln>
            <a:noFill/>
          </a:ln>
        </p:spPr>
        <p:txBody>
          <a:bodyPr spcFirstLastPara="1" wrap="square" lIns="91425" tIns="91425" rIns="91425" bIns="91425" anchor="t" anchorCtr="0">
            <a:spAutoFit/>
          </a:bodyPr>
          <a:lstStyle/>
          <a:p>
            <a:pPr algn="just">
              <a:lnSpc>
                <a:spcPct val="115000"/>
              </a:lnSpc>
              <a:buSzPts val="1300"/>
            </a:pPr>
            <a:r>
              <a:rPr lang="en-US" sz="1200" b="1" dirty="0" err="1">
                <a:effectLst/>
                <a:latin typeface="Roboto" panose="02000000000000000000" pitchFamily="2" charset="0"/>
                <a:ea typeface="Roboto" panose="02000000000000000000" pitchFamily="2" charset="0"/>
              </a:rPr>
              <a:t>Toplam</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örneklemde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katılımcıların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yaklaşık</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üçte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biri</a:t>
            </a:r>
            <a:r>
              <a:rPr lang="en-US" sz="1200" b="1" dirty="0">
                <a:effectLst/>
                <a:latin typeface="Roboto" panose="02000000000000000000" pitchFamily="2" charset="0"/>
                <a:ea typeface="Roboto" panose="02000000000000000000" pitchFamily="2" charset="0"/>
              </a:rPr>
              <a:t> (%33,</a:t>
            </a:r>
            <a:r>
              <a:rPr lang="tr-TR" sz="1200" b="1" dirty="0">
                <a:effectLst/>
                <a:latin typeface="Roboto" panose="02000000000000000000" pitchFamily="2" charset="0"/>
                <a:ea typeface="Roboto" panose="02000000000000000000" pitchFamily="2" charset="0"/>
              </a:rPr>
              <a:t>5</a:t>
            </a:r>
            <a:r>
              <a:rPr lang="en-US" sz="1200" b="1" dirty="0">
                <a:effectLst/>
                <a:latin typeface="Roboto" panose="02000000000000000000" pitchFamily="2" charset="0"/>
                <a:ea typeface="Roboto" panose="02000000000000000000" pitchFamily="2" charset="0"/>
              </a:rPr>
              <a:t>) 2025 </a:t>
            </a:r>
            <a:r>
              <a:rPr lang="en-US" sz="1200" b="1" dirty="0" err="1">
                <a:effectLst/>
                <a:latin typeface="Roboto" panose="02000000000000000000" pitchFamily="2" charset="0"/>
                <a:ea typeface="Roboto" panose="02000000000000000000" pitchFamily="2" charset="0"/>
              </a:rPr>
              <a:t>aralık</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ayı</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için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yıllık</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enflasyon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oranına</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dair</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bir</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tahminde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bulun</a:t>
            </a:r>
            <a:r>
              <a:rPr lang="en-US" sz="1200" b="1" dirty="0">
                <a:effectLst/>
                <a:latin typeface="Roboto" panose="02000000000000000000" pitchFamily="2" charset="0"/>
                <a:ea typeface="Roboto" panose="02000000000000000000" pitchFamily="2" charset="0"/>
              </a:rPr>
              <a:t>(a)</a:t>
            </a:r>
            <a:r>
              <a:rPr lang="en-US" sz="1200" b="1" dirty="0" err="1">
                <a:effectLst/>
                <a:latin typeface="Roboto" panose="02000000000000000000" pitchFamily="2" charset="0"/>
                <a:ea typeface="Roboto" panose="02000000000000000000" pitchFamily="2" charset="0"/>
              </a:rPr>
              <a:t>mazken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geri</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kalan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çoğunluk</a:t>
            </a:r>
            <a:r>
              <a:rPr lang="en-US" sz="1200" b="1" dirty="0">
                <a:effectLst/>
                <a:latin typeface="Roboto" panose="02000000000000000000" pitchFamily="2" charset="0"/>
                <a:ea typeface="Roboto" panose="02000000000000000000" pitchFamily="2" charset="0"/>
              </a:rPr>
              <a:t> (%66,5) net </a:t>
            </a:r>
            <a:r>
              <a:rPr lang="en-US" sz="1200" b="1" dirty="0" err="1">
                <a:effectLst/>
                <a:latin typeface="Roboto" panose="02000000000000000000" pitchFamily="2" charset="0"/>
                <a:ea typeface="Roboto" panose="02000000000000000000" pitchFamily="2" charset="0"/>
              </a:rPr>
              <a:t>bir</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beklenti</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ifade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etmiştir</a:t>
            </a:r>
            <a:r>
              <a:rPr lang="en-US" sz="1200" b="1" dirty="0">
                <a:effectLst/>
                <a:latin typeface="Roboto" panose="02000000000000000000" pitchFamily="2" charset="0"/>
                <a:ea typeface="Roboto" panose="02000000000000000000" pitchFamily="2" charset="0"/>
              </a:rPr>
              <a:t>. </a:t>
            </a:r>
            <a:endParaRPr lang="tr-TR" sz="1200" b="1" dirty="0">
              <a:effectLst/>
              <a:latin typeface="Roboto" panose="02000000000000000000" pitchFamily="2" charset="0"/>
              <a:ea typeface="Roboto" panose="02000000000000000000" pitchFamily="2" charset="0"/>
            </a:endParaRPr>
          </a:p>
          <a:p>
            <a:pPr algn="just">
              <a:lnSpc>
                <a:spcPct val="115000"/>
              </a:lnSpc>
              <a:buSzPts val="1300"/>
            </a:pPr>
            <a:endParaRPr lang="tr-TR" sz="1200" b="1" dirty="0">
              <a:latin typeface="Roboto" panose="02000000000000000000" pitchFamily="2" charset="0"/>
              <a:ea typeface="Roboto" panose="02000000000000000000" pitchFamily="2" charset="0"/>
            </a:endParaRPr>
          </a:p>
          <a:p>
            <a:pPr algn="just">
              <a:lnSpc>
                <a:spcPct val="115000"/>
              </a:lnSpc>
              <a:buSzPts val="1300"/>
            </a:pPr>
            <a:r>
              <a:rPr lang="en-US" sz="1200" dirty="0" err="1">
                <a:effectLst/>
                <a:latin typeface="Roboto" panose="02000000000000000000" pitchFamily="2" charset="0"/>
                <a:ea typeface="Roboto" panose="02000000000000000000" pitchFamily="2" charset="0"/>
              </a:rPr>
              <a:t>Yukarıdaki</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grafikte</a:t>
            </a:r>
            <a:r>
              <a:rPr lang="en-US" sz="1200" dirty="0">
                <a:effectLst/>
                <a:latin typeface="Roboto" panose="02000000000000000000" pitchFamily="2" charset="0"/>
                <a:ea typeface="Roboto" panose="02000000000000000000" pitchFamily="2" charset="0"/>
              </a:rPr>
              <a:t> de 12 ay </a:t>
            </a:r>
            <a:r>
              <a:rPr lang="en-US" sz="1200" dirty="0" err="1">
                <a:effectLst/>
                <a:latin typeface="Roboto" panose="02000000000000000000" pitchFamily="2" charset="0"/>
                <a:ea typeface="Roboto" panose="02000000000000000000" pitchFamily="2" charset="0"/>
              </a:rPr>
              <a:t>sonrası</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için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yıllık</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enflasyon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beklentilerini</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beyan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eden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katılımcıların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tahminlerinin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dağılımı</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bulunuyor</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beklentiler</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büyük</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ölçüde</a:t>
            </a:r>
            <a:r>
              <a:rPr lang="en-US" sz="1200" dirty="0">
                <a:effectLst/>
                <a:latin typeface="Roboto" panose="02000000000000000000" pitchFamily="2" charset="0"/>
                <a:ea typeface="Roboto" panose="02000000000000000000" pitchFamily="2" charset="0"/>
              </a:rPr>
              <a:t> %40–%80 </a:t>
            </a:r>
            <a:r>
              <a:rPr lang="en-US" sz="1200" dirty="0" err="1">
                <a:effectLst/>
                <a:latin typeface="Roboto" panose="02000000000000000000" pitchFamily="2" charset="0"/>
                <a:ea typeface="Roboto" panose="02000000000000000000" pitchFamily="2" charset="0"/>
              </a:rPr>
              <a:t>aralığında</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yoğunlaşırken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ortanca</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değer</a:t>
            </a:r>
            <a:r>
              <a:rPr lang="en-US" sz="1200" dirty="0">
                <a:effectLst/>
                <a:latin typeface="Roboto" panose="02000000000000000000" pitchFamily="2" charset="0"/>
                <a:ea typeface="Roboto" panose="02000000000000000000" pitchFamily="2" charset="0"/>
              </a:rPr>
              <a:t> %60 </a:t>
            </a:r>
            <a:r>
              <a:rPr lang="en-US" sz="1200" dirty="0" err="1">
                <a:effectLst/>
                <a:latin typeface="Roboto" panose="02000000000000000000" pitchFamily="2" charset="0"/>
                <a:ea typeface="Roboto" panose="02000000000000000000" pitchFamily="2" charset="0"/>
              </a:rPr>
              <a:t>ve</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ağırlıklı</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ortalama</a:t>
            </a:r>
            <a:r>
              <a:rPr lang="en-US" sz="1200" dirty="0">
                <a:effectLst/>
                <a:latin typeface="Roboto" panose="02000000000000000000" pitchFamily="2" charset="0"/>
                <a:ea typeface="Roboto" panose="02000000000000000000" pitchFamily="2" charset="0"/>
              </a:rPr>
              <a:t> </a:t>
            </a:r>
            <a:r>
              <a:rPr lang="en-US" sz="1200" b="1" dirty="0">
                <a:effectLst/>
                <a:latin typeface="Roboto" panose="02000000000000000000" pitchFamily="2" charset="0"/>
                <a:ea typeface="Roboto" panose="02000000000000000000" pitchFamily="2" charset="0"/>
              </a:rPr>
              <a:t>%64,6 </a:t>
            </a:r>
            <a:r>
              <a:rPr lang="en-US" sz="1200" dirty="0" err="1">
                <a:effectLst/>
                <a:latin typeface="Roboto" panose="02000000000000000000" pitchFamily="2" charset="0"/>
                <a:ea typeface="Roboto" panose="02000000000000000000" pitchFamily="2" charset="0"/>
              </a:rPr>
              <a:t>civarında</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seyrediyor</a:t>
            </a:r>
            <a:r>
              <a:rPr lang="en-US" sz="1200" dirty="0">
                <a:effectLst/>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103372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1B9B757C-0EC6-BC93-2ED1-0A031A3B1741}"/>
            </a:ext>
          </a:extLst>
        </p:cNvPr>
        <p:cNvGrpSpPr/>
        <p:nvPr/>
      </p:nvGrpSpPr>
      <p:grpSpPr>
        <a:xfrm>
          <a:off x="0" y="0"/>
          <a:ext cx="0" cy="0"/>
          <a:chOff x="0" y="0"/>
          <a:chExt cx="0" cy="0"/>
        </a:xfrm>
      </p:grpSpPr>
      <p:grpSp>
        <p:nvGrpSpPr>
          <p:cNvPr id="790" name="Google Shape;790;p54">
            <a:extLst>
              <a:ext uri="{FF2B5EF4-FFF2-40B4-BE49-F238E27FC236}">
                <a16:creationId xmlns:a16="http://schemas.microsoft.com/office/drawing/2014/main" id="{EF84C790-16CD-AD2C-EA0F-2BD1B58AAD59}"/>
              </a:ext>
            </a:extLst>
          </p:cNvPr>
          <p:cNvGrpSpPr/>
          <p:nvPr/>
        </p:nvGrpSpPr>
        <p:grpSpPr>
          <a:xfrm>
            <a:off x="0" y="10185450"/>
            <a:ext cx="7601575" cy="545400"/>
            <a:chOff x="0" y="10185450"/>
            <a:chExt cx="7601575" cy="545400"/>
          </a:xfrm>
        </p:grpSpPr>
        <p:grpSp>
          <p:nvGrpSpPr>
            <p:cNvPr id="791" name="Google Shape;791;p54">
              <a:extLst>
                <a:ext uri="{FF2B5EF4-FFF2-40B4-BE49-F238E27FC236}">
                  <a16:creationId xmlns:a16="http://schemas.microsoft.com/office/drawing/2014/main" id="{854BFDDA-DFD5-1FF5-AA9B-4FE88365CA39}"/>
                </a:ext>
              </a:extLst>
            </p:cNvPr>
            <p:cNvGrpSpPr/>
            <p:nvPr/>
          </p:nvGrpSpPr>
          <p:grpSpPr>
            <a:xfrm>
              <a:off x="0" y="10185450"/>
              <a:ext cx="7589400" cy="545400"/>
              <a:chOff x="0" y="9118650"/>
              <a:chExt cx="7589400" cy="545400"/>
            </a:xfrm>
          </p:grpSpPr>
          <p:sp>
            <p:nvSpPr>
              <p:cNvPr id="792" name="Google Shape;792;p54">
                <a:extLst>
                  <a:ext uri="{FF2B5EF4-FFF2-40B4-BE49-F238E27FC236}">
                    <a16:creationId xmlns:a16="http://schemas.microsoft.com/office/drawing/2014/main" id="{6E829A93-1AEA-7E68-6589-FC4E8D3D8A06}"/>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4">
                <a:extLst>
                  <a:ext uri="{FF2B5EF4-FFF2-40B4-BE49-F238E27FC236}">
                    <a16:creationId xmlns:a16="http://schemas.microsoft.com/office/drawing/2014/main" id="{92BEBB3B-08C2-FBA0-F231-3DEE5BB2AE35}"/>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94" name="Google Shape;794;p54">
              <a:extLst>
                <a:ext uri="{FF2B5EF4-FFF2-40B4-BE49-F238E27FC236}">
                  <a16:creationId xmlns:a16="http://schemas.microsoft.com/office/drawing/2014/main" id="{7EF0BEFE-C08F-BEA3-6ADD-E0C23045FEEE}"/>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95" name="Google Shape;795;p54">
            <a:extLst>
              <a:ext uri="{FF2B5EF4-FFF2-40B4-BE49-F238E27FC236}">
                <a16:creationId xmlns:a16="http://schemas.microsoft.com/office/drawing/2014/main" id="{0F4C1CDF-A620-0454-CAA5-81FDA4E6E2CD}"/>
              </a:ext>
            </a:extLst>
          </p:cNvPr>
          <p:cNvGrpSpPr/>
          <p:nvPr/>
        </p:nvGrpSpPr>
        <p:grpSpPr>
          <a:xfrm>
            <a:off x="0" y="0"/>
            <a:ext cx="7589400" cy="545400"/>
            <a:chOff x="0" y="0"/>
            <a:chExt cx="7589400" cy="545400"/>
          </a:xfrm>
        </p:grpSpPr>
        <p:sp>
          <p:nvSpPr>
            <p:cNvPr id="796" name="Google Shape;796;p54">
              <a:extLst>
                <a:ext uri="{FF2B5EF4-FFF2-40B4-BE49-F238E27FC236}">
                  <a16:creationId xmlns:a16="http://schemas.microsoft.com/office/drawing/2014/main" id="{BFB5CB78-283B-3D0B-A872-D40077EB9BD3}"/>
                </a:ext>
              </a:extLst>
            </p:cNvPr>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4">
              <a:extLst>
                <a:ext uri="{FF2B5EF4-FFF2-40B4-BE49-F238E27FC236}">
                  <a16:creationId xmlns:a16="http://schemas.microsoft.com/office/drawing/2014/main" id="{D076EB54-74DD-6887-6FB1-C42F5640CA4D}"/>
                </a:ext>
              </a:extLst>
            </p:cNvPr>
            <p:cNvGrpSpPr/>
            <p:nvPr/>
          </p:nvGrpSpPr>
          <p:grpSpPr>
            <a:xfrm>
              <a:off x="260650" y="57150"/>
              <a:ext cx="6806500" cy="431100"/>
              <a:chOff x="260650" y="57150"/>
              <a:chExt cx="6806500" cy="431100"/>
            </a:xfrm>
          </p:grpSpPr>
          <p:cxnSp>
            <p:nvCxnSpPr>
              <p:cNvPr id="798" name="Google Shape;798;p54">
                <a:extLst>
                  <a:ext uri="{FF2B5EF4-FFF2-40B4-BE49-F238E27FC236}">
                    <a16:creationId xmlns:a16="http://schemas.microsoft.com/office/drawing/2014/main" id="{0254E08C-8DE1-8206-9A4D-78F688CEBB5B}"/>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9" name="Google Shape;799;p54">
                <a:extLst>
                  <a:ext uri="{FF2B5EF4-FFF2-40B4-BE49-F238E27FC236}">
                    <a16:creationId xmlns:a16="http://schemas.microsoft.com/office/drawing/2014/main" id="{0727F335-4DF0-47F3-2B6E-A75C9F01528C}"/>
                  </a:ext>
                </a:extLst>
              </p:cNvPr>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00" name="Google Shape;800;p54">
            <a:extLst>
              <a:ext uri="{FF2B5EF4-FFF2-40B4-BE49-F238E27FC236}">
                <a16:creationId xmlns:a16="http://schemas.microsoft.com/office/drawing/2014/main" id="{DCDC22B2-135E-FC05-8117-7AA343C7F156}"/>
              </a:ext>
            </a:extLst>
          </p:cNvPr>
          <p:cNvSpPr txBox="1"/>
          <p:nvPr/>
        </p:nvSpPr>
        <p:spPr>
          <a:xfrm>
            <a:off x="265112" y="2248600"/>
            <a:ext cx="6928167" cy="11681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rgbClr val="333333"/>
              </a:solidFill>
              <a:latin typeface="Roboto"/>
              <a:ea typeface="Roboto"/>
              <a:cs typeface="Roboto"/>
              <a:sym typeface="Roboto"/>
            </a:endParaRPr>
          </a:p>
        </p:txBody>
      </p:sp>
      <p:sp>
        <p:nvSpPr>
          <p:cNvPr id="801" name="Google Shape;801;p54">
            <a:extLst>
              <a:ext uri="{FF2B5EF4-FFF2-40B4-BE49-F238E27FC236}">
                <a16:creationId xmlns:a16="http://schemas.microsoft.com/office/drawing/2014/main" id="{D422ADEC-AFA7-D850-4AB6-E27A692AB25F}"/>
              </a:ext>
            </a:extLst>
          </p:cNvPr>
          <p:cNvSpPr txBox="1"/>
          <p:nvPr/>
        </p:nvSpPr>
        <p:spPr>
          <a:xfrm>
            <a:off x="39215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Roboto"/>
              <a:ea typeface="Roboto"/>
              <a:cs typeface="Roboto"/>
              <a:sym typeface="Roboto"/>
            </a:endParaRPr>
          </a:p>
        </p:txBody>
      </p:sp>
      <p:sp>
        <p:nvSpPr>
          <p:cNvPr id="802" name="Google Shape;802;p54">
            <a:extLst>
              <a:ext uri="{FF2B5EF4-FFF2-40B4-BE49-F238E27FC236}">
                <a16:creationId xmlns:a16="http://schemas.microsoft.com/office/drawing/2014/main" id="{E1CB7A54-D4D6-44B0-A803-B733A5B9BC60}"/>
              </a:ext>
            </a:extLst>
          </p:cNvPr>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47</a:t>
            </a:fld>
            <a:endParaRPr sz="1700" b="0" i="0" u="none" strike="noStrike" cap="none">
              <a:solidFill>
                <a:schemeClr val="lt1"/>
              </a:solidFill>
              <a:latin typeface="Chivo"/>
              <a:ea typeface="Chivo"/>
              <a:cs typeface="Chivo"/>
              <a:sym typeface="Chivo"/>
            </a:endParaRPr>
          </a:p>
        </p:txBody>
      </p:sp>
      <p:sp>
        <p:nvSpPr>
          <p:cNvPr id="805" name="Google Shape;805;p54">
            <a:extLst>
              <a:ext uri="{FF2B5EF4-FFF2-40B4-BE49-F238E27FC236}">
                <a16:creationId xmlns:a16="http://schemas.microsoft.com/office/drawing/2014/main" id="{1426C83C-9948-C7AF-3BB6-C9EFBBFE9507}"/>
              </a:ext>
            </a:extLst>
          </p:cNvPr>
          <p:cNvSpPr txBox="1"/>
          <p:nvPr/>
        </p:nvSpPr>
        <p:spPr>
          <a:xfrm>
            <a:off x="3906475" y="6061350"/>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7" name="Google Shape;807;p54">
            <a:extLst>
              <a:ext uri="{FF2B5EF4-FFF2-40B4-BE49-F238E27FC236}">
                <a16:creationId xmlns:a16="http://schemas.microsoft.com/office/drawing/2014/main" id="{1683527F-A2BD-9063-0BF3-77ECC8C60553}"/>
              </a:ext>
            </a:extLst>
          </p:cNvPr>
          <p:cNvSpPr txBox="1"/>
          <p:nvPr/>
        </p:nvSpPr>
        <p:spPr>
          <a:xfrm>
            <a:off x="263950" y="613432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8" name="Google Shape;808;p54">
            <a:extLst>
              <a:ext uri="{FF2B5EF4-FFF2-40B4-BE49-F238E27FC236}">
                <a16:creationId xmlns:a16="http://schemas.microsoft.com/office/drawing/2014/main" id="{E5F53979-55BA-923B-D9DD-3E46B65BA9BA}"/>
              </a:ext>
            </a:extLst>
          </p:cNvPr>
          <p:cNvSpPr txBox="1"/>
          <p:nvPr/>
        </p:nvSpPr>
        <p:spPr>
          <a:xfrm>
            <a:off x="3943000" y="6122250"/>
            <a:ext cx="33798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09" name="Google Shape;809;p54">
            <a:extLst>
              <a:ext uri="{FF2B5EF4-FFF2-40B4-BE49-F238E27FC236}">
                <a16:creationId xmlns:a16="http://schemas.microsoft.com/office/drawing/2014/main" id="{24BC7A3D-60E6-BA1F-F0BA-A1DAD06B2EA2}"/>
              </a:ext>
            </a:extLst>
          </p:cNvPr>
          <p:cNvSpPr txBox="1"/>
          <p:nvPr/>
        </p:nvSpPr>
        <p:spPr>
          <a:xfrm>
            <a:off x="242500" y="611477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aphicFrame>
        <p:nvGraphicFramePr>
          <p:cNvPr id="5" name="Table 4">
            <a:extLst>
              <a:ext uri="{FF2B5EF4-FFF2-40B4-BE49-F238E27FC236}">
                <a16:creationId xmlns:a16="http://schemas.microsoft.com/office/drawing/2014/main" id="{8C9E7EE7-6D48-4F8D-92BB-153649139EF0}"/>
              </a:ext>
            </a:extLst>
          </p:cNvPr>
          <p:cNvGraphicFramePr>
            <a:graphicFrameLocks noGrp="1"/>
          </p:cNvGraphicFramePr>
          <p:nvPr>
            <p:extLst>
              <p:ext uri="{D42A27DB-BD31-4B8C-83A1-F6EECF244321}">
                <p14:modId xmlns:p14="http://schemas.microsoft.com/office/powerpoint/2010/main" val="175110250"/>
              </p:ext>
            </p:extLst>
          </p:nvPr>
        </p:nvGraphicFramePr>
        <p:xfrm>
          <a:off x="295750" y="1231085"/>
          <a:ext cx="7048500" cy="868680"/>
        </p:xfrm>
        <a:graphic>
          <a:graphicData uri="http://schemas.openxmlformats.org/drawingml/2006/table">
            <a:tbl>
              <a:tblPr/>
              <a:tblGrid>
                <a:gridCol w="1778000">
                  <a:extLst>
                    <a:ext uri="{9D8B030D-6E8A-4147-A177-3AD203B41FA5}">
                      <a16:colId xmlns:a16="http://schemas.microsoft.com/office/drawing/2014/main" val="3343498249"/>
                    </a:ext>
                  </a:extLst>
                </a:gridCol>
                <a:gridCol w="1054100">
                  <a:extLst>
                    <a:ext uri="{9D8B030D-6E8A-4147-A177-3AD203B41FA5}">
                      <a16:colId xmlns:a16="http://schemas.microsoft.com/office/drawing/2014/main" val="3296154195"/>
                    </a:ext>
                  </a:extLst>
                </a:gridCol>
                <a:gridCol w="1054100">
                  <a:extLst>
                    <a:ext uri="{9D8B030D-6E8A-4147-A177-3AD203B41FA5}">
                      <a16:colId xmlns:a16="http://schemas.microsoft.com/office/drawing/2014/main" val="1899676860"/>
                    </a:ext>
                  </a:extLst>
                </a:gridCol>
                <a:gridCol w="1054100">
                  <a:extLst>
                    <a:ext uri="{9D8B030D-6E8A-4147-A177-3AD203B41FA5}">
                      <a16:colId xmlns:a16="http://schemas.microsoft.com/office/drawing/2014/main" val="2145166353"/>
                    </a:ext>
                  </a:extLst>
                </a:gridCol>
                <a:gridCol w="1054100">
                  <a:extLst>
                    <a:ext uri="{9D8B030D-6E8A-4147-A177-3AD203B41FA5}">
                      <a16:colId xmlns:a16="http://schemas.microsoft.com/office/drawing/2014/main" val="2459832159"/>
                    </a:ext>
                  </a:extLst>
                </a:gridCol>
                <a:gridCol w="1054100">
                  <a:extLst>
                    <a:ext uri="{9D8B030D-6E8A-4147-A177-3AD203B41FA5}">
                      <a16:colId xmlns:a16="http://schemas.microsoft.com/office/drawing/2014/main" val="1954749189"/>
                    </a:ext>
                  </a:extLst>
                </a:gridCol>
              </a:tblGrid>
              <a:tr h="388620">
                <a:tc>
                  <a:txBody>
                    <a:bodyPr/>
                    <a:lstStyle/>
                    <a:p>
                      <a:pPr algn="ctr" rtl="0" fontAlgn="ctr"/>
                      <a:r>
                        <a:rPr lang="en-US" sz="1300" b="1" i="0" u="none" strike="noStrike">
                          <a:solidFill>
                            <a:srgbClr val="002060"/>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DEM Parti / YSP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İYİ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4123736065"/>
                  </a:ext>
                </a:extLst>
              </a:tr>
              <a:tr h="480060">
                <a:tc>
                  <a:txBody>
                    <a:bodyPr/>
                    <a:lstStyle/>
                    <a:p>
                      <a:pPr algn="l" rtl="0" fontAlgn="ctr"/>
                      <a:r>
                        <a:rPr lang="en-US" sz="1000" b="1" i="0" u="none" strike="noStrike" dirty="0">
                          <a:solidFill>
                            <a:srgbClr val="000000"/>
                          </a:solidFill>
                          <a:effectLst/>
                          <a:latin typeface="Chivo" pitchFamily="2" charset="-94"/>
                        </a:rPr>
                        <a:t>Ort. </a:t>
                      </a:r>
                      <a:r>
                        <a:rPr lang="en-US" sz="1000" b="1" i="0" u="none" strike="noStrike" dirty="0" err="1">
                          <a:solidFill>
                            <a:srgbClr val="000000"/>
                          </a:solidFill>
                          <a:effectLst/>
                          <a:latin typeface="Chivo" pitchFamily="2" charset="-94"/>
                        </a:rPr>
                        <a:t>Enflasyon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Beklentisi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EBEA"/>
                    </a:solidFill>
                  </a:tcPr>
                </a:tc>
                <a:tc>
                  <a:txBody>
                    <a:bodyPr/>
                    <a:lstStyle/>
                    <a:p>
                      <a:pPr algn="ctr" rtl="0" fontAlgn="ctr"/>
                      <a:r>
                        <a:rPr lang="en-US" sz="1100" b="0" i="0" u="none" strike="noStrike">
                          <a:solidFill>
                            <a:srgbClr val="010205"/>
                          </a:solidFill>
                          <a:effectLst/>
                          <a:latin typeface="Chivo" pitchFamily="2" charset="-94"/>
                        </a:rPr>
                        <a:t>76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C817A"/>
                    </a:solidFill>
                  </a:tcPr>
                </a:tc>
                <a:tc>
                  <a:txBody>
                    <a:bodyPr/>
                    <a:lstStyle/>
                    <a:p>
                      <a:pPr algn="ctr" rtl="0" fontAlgn="ctr"/>
                      <a:r>
                        <a:rPr lang="en-US" sz="1100" b="0" i="0" u="none" strike="noStrike">
                          <a:solidFill>
                            <a:srgbClr val="010205"/>
                          </a:solidFill>
                          <a:effectLst/>
                          <a:latin typeface="Chivo" pitchFamily="2" charset="-94"/>
                        </a:rPr>
                        <a:t>76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B827B"/>
                    </a:solidFill>
                  </a:tcPr>
                </a:tc>
                <a:tc>
                  <a:txBody>
                    <a:bodyPr/>
                    <a:lstStyle/>
                    <a:p>
                      <a:pPr algn="ctr" rtl="0" fontAlgn="ctr"/>
                      <a:r>
                        <a:rPr lang="en-US" sz="1100" b="0" i="0" u="none" strike="noStrike">
                          <a:solidFill>
                            <a:srgbClr val="010205"/>
                          </a:solidFill>
                          <a:effectLst/>
                          <a:latin typeface="Chivo" pitchFamily="2" charset="-94"/>
                        </a:rPr>
                        <a:t>71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A9690"/>
                    </a:solidFill>
                  </a:tcPr>
                </a:tc>
                <a:tc>
                  <a:txBody>
                    <a:bodyPr/>
                    <a:lstStyle/>
                    <a:p>
                      <a:pPr algn="ctr" rtl="0" fontAlgn="ctr"/>
                      <a:r>
                        <a:rPr lang="en-US" sz="1100" b="0" i="0" u="none" strike="noStrike" dirty="0">
                          <a:solidFill>
                            <a:srgbClr val="010205"/>
                          </a:solidFill>
                          <a:effectLst/>
                          <a:latin typeface="Chivo" pitchFamily="2" charset="-94"/>
                        </a:rPr>
                        <a:t>49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F2F2"/>
                    </a:solidFill>
                  </a:tcPr>
                </a:tc>
                <a:extLst>
                  <a:ext uri="{0D108BD9-81ED-4DB2-BD59-A6C34878D82A}">
                    <a16:rowId xmlns:a16="http://schemas.microsoft.com/office/drawing/2014/main" val="6358973"/>
                  </a:ext>
                </a:extLst>
              </a:tr>
            </a:tbl>
          </a:graphicData>
        </a:graphic>
      </p:graphicFrame>
      <p:graphicFrame>
        <p:nvGraphicFramePr>
          <p:cNvPr id="8" name="Table 7">
            <a:extLst>
              <a:ext uri="{FF2B5EF4-FFF2-40B4-BE49-F238E27FC236}">
                <a16:creationId xmlns:a16="http://schemas.microsoft.com/office/drawing/2014/main" id="{B21AA561-9CC8-F905-8522-0EC1AA02222F}"/>
              </a:ext>
            </a:extLst>
          </p:cNvPr>
          <p:cNvGraphicFramePr>
            <a:graphicFrameLocks noGrp="1"/>
          </p:cNvGraphicFramePr>
          <p:nvPr>
            <p:extLst>
              <p:ext uri="{D42A27DB-BD31-4B8C-83A1-F6EECF244321}">
                <p14:modId xmlns:p14="http://schemas.microsoft.com/office/powerpoint/2010/main" val="4224995750"/>
              </p:ext>
            </p:extLst>
          </p:nvPr>
        </p:nvGraphicFramePr>
        <p:xfrm>
          <a:off x="257968" y="6968362"/>
          <a:ext cx="7072313" cy="1302195"/>
        </p:xfrm>
        <a:graphic>
          <a:graphicData uri="http://schemas.openxmlformats.org/drawingml/2006/table">
            <a:tbl>
              <a:tblPr/>
              <a:tblGrid>
                <a:gridCol w="1231497">
                  <a:extLst>
                    <a:ext uri="{9D8B030D-6E8A-4147-A177-3AD203B41FA5}">
                      <a16:colId xmlns:a16="http://schemas.microsoft.com/office/drawing/2014/main" val="2752705415"/>
                    </a:ext>
                  </a:extLst>
                </a:gridCol>
                <a:gridCol w="730102">
                  <a:extLst>
                    <a:ext uri="{9D8B030D-6E8A-4147-A177-3AD203B41FA5}">
                      <a16:colId xmlns:a16="http://schemas.microsoft.com/office/drawing/2014/main" val="2981248686"/>
                    </a:ext>
                  </a:extLst>
                </a:gridCol>
                <a:gridCol w="730102">
                  <a:extLst>
                    <a:ext uri="{9D8B030D-6E8A-4147-A177-3AD203B41FA5}">
                      <a16:colId xmlns:a16="http://schemas.microsoft.com/office/drawing/2014/main" val="3260488360"/>
                    </a:ext>
                  </a:extLst>
                </a:gridCol>
                <a:gridCol w="730102">
                  <a:extLst>
                    <a:ext uri="{9D8B030D-6E8A-4147-A177-3AD203B41FA5}">
                      <a16:colId xmlns:a16="http://schemas.microsoft.com/office/drawing/2014/main" val="1813529187"/>
                    </a:ext>
                  </a:extLst>
                </a:gridCol>
                <a:gridCol w="730102">
                  <a:extLst>
                    <a:ext uri="{9D8B030D-6E8A-4147-A177-3AD203B41FA5}">
                      <a16:colId xmlns:a16="http://schemas.microsoft.com/office/drawing/2014/main" val="774144329"/>
                    </a:ext>
                  </a:extLst>
                </a:gridCol>
                <a:gridCol w="730102">
                  <a:extLst>
                    <a:ext uri="{9D8B030D-6E8A-4147-A177-3AD203B41FA5}">
                      <a16:colId xmlns:a16="http://schemas.microsoft.com/office/drawing/2014/main" val="1809827808"/>
                    </a:ext>
                  </a:extLst>
                </a:gridCol>
                <a:gridCol w="730102">
                  <a:extLst>
                    <a:ext uri="{9D8B030D-6E8A-4147-A177-3AD203B41FA5}">
                      <a16:colId xmlns:a16="http://schemas.microsoft.com/office/drawing/2014/main" val="436094046"/>
                    </a:ext>
                  </a:extLst>
                </a:gridCol>
                <a:gridCol w="730102">
                  <a:extLst>
                    <a:ext uri="{9D8B030D-6E8A-4147-A177-3AD203B41FA5}">
                      <a16:colId xmlns:a16="http://schemas.microsoft.com/office/drawing/2014/main" val="1033515380"/>
                    </a:ext>
                  </a:extLst>
                </a:gridCol>
                <a:gridCol w="730102">
                  <a:extLst>
                    <a:ext uri="{9D8B030D-6E8A-4147-A177-3AD203B41FA5}">
                      <a16:colId xmlns:a16="http://schemas.microsoft.com/office/drawing/2014/main" val="481285272"/>
                    </a:ext>
                  </a:extLst>
                </a:gridCol>
              </a:tblGrid>
              <a:tr h="782655">
                <a:tc>
                  <a:txBody>
                    <a:bodyPr/>
                    <a:lstStyle/>
                    <a:p>
                      <a:pPr algn="ctr" rtl="0" fontAlgn="ctr"/>
                      <a:r>
                        <a:rPr lang="en-US" sz="1000" b="1" i="0" u="none" strike="noStrike" dirty="0">
                          <a:solidFill>
                            <a:srgbClr val="002060"/>
                          </a:solidFill>
                          <a:effectLst/>
                          <a:latin typeface="Chivo" pitchFamily="2" charset="-94"/>
                        </a:rPr>
                        <a:t>%</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Çalışmıyor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aramıyor</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İşsiz</a:t>
                      </a:r>
                      <a:r>
                        <a:rPr lang="en-US" sz="900" b="1" i="0" u="none" strike="noStrike" dirty="0">
                          <a:solidFill>
                            <a:srgbClr val="000000"/>
                          </a:solidFill>
                          <a:effectLst/>
                          <a:latin typeface="Chivo" pitchFamily="2" charset="-94"/>
                        </a:rPr>
                        <a:t> </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Maaşlı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devlet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Ücretli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özel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sektör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734486236"/>
                  </a:ext>
                </a:extLst>
              </a:tr>
              <a:tr h="519540">
                <a:tc>
                  <a:txBody>
                    <a:bodyPr/>
                    <a:lstStyle/>
                    <a:p>
                      <a:pPr algn="l" rtl="0" fontAlgn="ctr"/>
                      <a:r>
                        <a:rPr lang="en-US" sz="1000" b="1" i="0" u="none" strike="noStrike" cap="none" dirty="0">
                          <a:solidFill>
                            <a:srgbClr val="000000"/>
                          </a:solidFill>
                          <a:effectLst/>
                          <a:latin typeface="Chivo" pitchFamily="2" charset="-94"/>
                          <a:ea typeface="+mn-ea"/>
                          <a:cs typeface="+mn-cs"/>
                          <a:sym typeface="Arial"/>
                        </a:rPr>
                        <a:t>Ort. </a:t>
                      </a:r>
                      <a:r>
                        <a:rPr lang="en-US" sz="1000" b="1" i="0" u="none" strike="noStrike" cap="none" dirty="0" err="1">
                          <a:solidFill>
                            <a:srgbClr val="000000"/>
                          </a:solidFill>
                          <a:effectLst/>
                          <a:latin typeface="Chivo" pitchFamily="2" charset="-94"/>
                          <a:ea typeface="+mn-ea"/>
                          <a:cs typeface="+mn-cs"/>
                          <a:sym typeface="Arial"/>
                        </a:rPr>
                        <a:t>Enflasyon</a:t>
                      </a:r>
                      <a:r>
                        <a:rPr lang="en-US" sz="1000" b="1" i="0" u="none" strike="noStrike" cap="none" dirty="0">
                          <a:solidFill>
                            <a:srgbClr val="000000"/>
                          </a:solidFill>
                          <a:effectLst/>
                          <a:latin typeface="Chivo" pitchFamily="2" charset="-94"/>
                          <a:ea typeface="+mn-ea"/>
                          <a:cs typeface="+mn-cs"/>
                          <a:sym typeface="Arial"/>
                        </a:rPr>
                        <a:t> </a:t>
                      </a:r>
                      <a:r>
                        <a:rPr lang="en-US" sz="1000" b="1" i="0" u="none" strike="noStrike" cap="none" dirty="0" err="1">
                          <a:solidFill>
                            <a:srgbClr val="000000"/>
                          </a:solidFill>
                          <a:effectLst/>
                          <a:latin typeface="Chivo" pitchFamily="2" charset="-94"/>
                          <a:ea typeface="+mn-ea"/>
                          <a:cs typeface="+mn-cs"/>
                          <a:sym typeface="Arial"/>
                        </a:rPr>
                        <a:t>Beklentisi</a:t>
                      </a:r>
                      <a:endParaRPr lang="en-US" sz="1000" b="1" i="0" u="none" strike="noStrike" cap="none" dirty="0">
                        <a:solidFill>
                          <a:srgbClr val="000000"/>
                        </a:solidFill>
                        <a:effectLst/>
                        <a:latin typeface="Chivo" pitchFamily="2" charset="-94"/>
                        <a:ea typeface="+mn-ea"/>
                        <a:cs typeface="+mn-cs"/>
                        <a:sym typeface="Arial"/>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noFill/>
                  </a:tcPr>
                </a:tc>
                <a:tc>
                  <a:txBody>
                    <a:bodyPr/>
                    <a:lstStyle/>
                    <a:p>
                      <a:pPr algn="ctr" rtl="0" fontAlgn="ctr"/>
                      <a:r>
                        <a:rPr lang="en-US" sz="900" b="0" i="0" u="none" strike="noStrike" dirty="0">
                          <a:solidFill>
                            <a:srgbClr val="010205"/>
                          </a:solidFill>
                          <a:effectLst/>
                          <a:latin typeface="Chivo" pitchFamily="2" charset="-94"/>
                        </a:rPr>
                        <a:t>65</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AEAFC3"/>
                    </a:solidFill>
                  </a:tcPr>
                </a:tc>
                <a:tc>
                  <a:txBody>
                    <a:bodyPr/>
                    <a:lstStyle/>
                    <a:p>
                      <a:pPr algn="ctr" rtl="0" fontAlgn="ctr"/>
                      <a:r>
                        <a:rPr lang="en-US" sz="900" b="0" i="0" u="none" strike="noStrike" dirty="0">
                          <a:solidFill>
                            <a:srgbClr val="010205"/>
                          </a:solidFill>
                          <a:effectLst/>
                          <a:latin typeface="Chivo" pitchFamily="2" charset="-94"/>
                        </a:rPr>
                        <a:t>61</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7E7EA"/>
                    </a:solidFill>
                  </a:tcPr>
                </a:tc>
                <a:tc>
                  <a:txBody>
                    <a:bodyPr/>
                    <a:lstStyle/>
                    <a:p>
                      <a:pPr algn="ctr" rtl="0" fontAlgn="ctr"/>
                      <a:r>
                        <a:rPr lang="en-US" sz="900" b="0" i="0" u="none" strike="noStrike" dirty="0">
                          <a:solidFill>
                            <a:srgbClr val="FFFFFF"/>
                          </a:solidFill>
                          <a:effectLst/>
                          <a:latin typeface="Chivo" pitchFamily="2" charset="-94"/>
                        </a:rPr>
                        <a:t>69</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676A93"/>
                    </a:solidFill>
                  </a:tcPr>
                </a:tc>
                <a:tc>
                  <a:txBody>
                    <a:bodyPr/>
                    <a:lstStyle/>
                    <a:p>
                      <a:pPr algn="ctr" rtl="0" fontAlgn="ctr"/>
                      <a:r>
                        <a:rPr lang="en-US" sz="900" b="0" i="0" u="none" strike="noStrike" dirty="0">
                          <a:solidFill>
                            <a:srgbClr val="010205"/>
                          </a:solidFill>
                          <a:effectLst/>
                          <a:latin typeface="Chivo" pitchFamily="2" charset="-94"/>
                        </a:rPr>
                        <a:t>65</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A2A4BB"/>
                    </a:solidFill>
                  </a:tcPr>
                </a:tc>
                <a:tc>
                  <a:txBody>
                    <a:bodyPr/>
                    <a:lstStyle/>
                    <a:p>
                      <a:pPr algn="ctr" rtl="0" fontAlgn="ctr"/>
                      <a:r>
                        <a:rPr lang="en-US" sz="900" b="0" i="0" u="none" strike="noStrike" dirty="0">
                          <a:solidFill>
                            <a:srgbClr val="010205"/>
                          </a:solidFill>
                          <a:effectLst/>
                          <a:latin typeface="Chivo" pitchFamily="2" charset="-94"/>
                        </a:rPr>
                        <a:t>61</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0E0E6"/>
                    </a:solidFill>
                  </a:tcPr>
                </a:tc>
                <a:tc>
                  <a:txBody>
                    <a:bodyPr/>
                    <a:lstStyle/>
                    <a:p>
                      <a:pPr algn="ctr" rtl="0" fontAlgn="ctr"/>
                      <a:r>
                        <a:rPr lang="en-US" sz="900" b="0" i="0" u="none" strike="noStrike" dirty="0">
                          <a:solidFill>
                            <a:srgbClr val="010205"/>
                          </a:solidFill>
                          <a:effectLst/>
                          <a:latin typeface="Chivo" pitchFamily="2" charset="-94"/>
                        </a:rPr>
                        <a:t>60</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F2F2"/>
                    </a:solidFill>
                  </a:tcPr>
                </a:tc>
                <a:tc>
                  <a:txBody>
                    <a:bodyPr/>
                    <a:lstStyle/>
                    <a:p>
                      <a:pPr algn="ctr" rtl="0" fontAlgn="ctr"/>
                      <a:r>
                        <a:rPr lang="en-US" sz="900" b="0" i="0" u="none" strike="noStrike" dirty="0">
                          <a:solidFill>
                            <a:srgbClr val="FFFFFF"/>
                          </a:solidFill>
                          <a:effectLst/>
                          <a:latin typeface="Chivo" pitchFamily="2" charset="-94"/>
                        </a:rPr>
                        <a:t>68</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777A9E"/>
                    </a:solidFill>
                  </a:tcPr>
                </a:tc>
                <a:tc>
                  <a:txBody>
                    <a:bodyPr/>
                    <a:lstStyle/>
                    <a:p>
                      <a:pPr algn="ctr" rtl="0" fontAlgn="ctr"/>
                      <a:r>
                        <a:rPr lang="en-US" sz="900" b="0" i="0" u="none" strike="noStrike" dirty="0">
                          <a:solidFill>
                            <a:srgbClr val="010205"/>
                          </a:solidFill>
                          <a:effectLst/>
                          <a:latin typeface="Chivo" pitchFamily="2" charset="-94"/>
                        </a:rPr>
                        <a:t>65</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9FA1B9"/>
                    </a:solidFill>
                  </a:tcPr>
                </a:tc>
                <a:extLst>
                  <a:ext uri="{0D108BD9-81ED-4DB2-BD59-A6C34878D82A}">
                    <a16:rowId xmlns:a16="http://schemas.microsoft.com/office/drawing/2014/main" val="1426549014"/>
                  </a:ext>
                </a:extLst>
              </a:tr>
            </a:tbl>
          </a:graphicData>
        </a:graphic>
      </p:graphicFrame>
      <p:graphicFrame>
        <p:nvGraphicFramePr>
          <p:cNvPr id="2" name="Table 1">
            <a:extLst>
              <a:ext uri="{FF2B5EF4-FFF2-40B4-BE49-F238E27FC236}">
                <a16:creationId xmlns:a16="http://schemas.microsoft.com/office/drawing/2014/main" id="{21864F3C-F2FA-B97E-44F5-3EC3320E3C95}"/>
              </a:ext>
            </a:extLst>
          </p:cNvPr>
          <p:cNvGraphicFramePr>
            <a:graphicFrameLocks noGrp="1"/>
          </p:cNvGraphicFramePr>
          <p:nvPr>
            <p:extLst>
              <p:ext uri="{D42A27DB-BD31-4B8C-83A1-F6EECF244321}">
                <p14:modId xmlns:p14="http://schemas.microsoft.com/office/powerpoint/2010/main" val="1086711095"/>
              </p:ext>
            </p:extLst>
          </p:nvPr>
        </p:nvGraphicFramePr>
        <p:xfrm>
          <a:off x="295750" y="4145959"/>
          <a:ext cx="7048502" cy="960120"/>
        </p:xfrm>
        <a:graphic>
          <a:graphicData uri="http://schemas.openxmlformats.org/drawingml/2006/table">
            <a:tbl>
              <a:tblPr/>
              <a:tblGrid>
                <a:gridCol w="1773494">
                  <a:extLst>
                    <a:ext uri="{9D8B030D-6E8A-4147-A177-3AD203B41FA5}">
                      <a16:colId xmlns:a16="http://schemas.microsoft.com/office/drawing/2014/main" val="3675931279"/>
                    </a:ext>
                  </a:extLst>
                </a:gridCol>
                <a:gridCol w="879168">
                  <a:extLst>
                    <a:ext uri="{9D8B030D-6E8A-4147-A177-3AD203B41FA5}">
                      <a16:colId xmlns:a16="http://schemas.microsoft.com/office/drawing/2014/main" val="3529503443"/>
                    </a:ext>
                  </a:extLst>
                </a:gridCol>
                <a:gridCol w="879168">
                  <a:extLst>
                    <a:ext uri="{9D8B030D-6E8A-4147-A177-3AD203B41FA5}">
                      <a16:colId xmlns:a16="http://schemas.microsoft.com/office/drawing/2014/main" val="2578514626"/>
                    </a:ext>
                  </a:extLst>
                </a:gridCol>
                <a:gridCol w="879168">
                  <a:extLst>
                    <a:ext uri="{9D8B030D-6E8A-4147-A177-3AD203B41FA5}">
                      <a16:colId xmlns:a16="http://schemas.microsoft.com/office/drawing/2014/main" val="1198899958"/>
                    </a:ext>
                  </a:extLst>
                </a:gridCol>
                <a:gridCol w="879168">
                  <a:extLst>
                    <a:ext uri="{9D8B030D-6E8A-4147-A177-3AD203B41FA5}">
                      <a16:colId xmlns:a16="http://schemas.microsoft.com/office/drawing/2014/main" val="3805345231"/>
                    </a:ext>
                  </a:extLst>
                </a:gridCol>
                <a:gridCol w="879168">
                  <a:extLst>
                    <a:ext uri="{9D8B030D-6E8A-4147-A177-3AD203B41FA5}">
                      <a16:colId xmlns:a16="http://schemas.microsoft.com/office/drawing/2014/main" val="3313136375"/>
                    </a:ext>
                  </a:extLst>
                </a:gridCol>
                <a:gridCol w="879168">
                  <a:extLst>
                    <a:ext uri="{9D8B030D-6E8A-4147-A177-3AD203B41FA5}">
                      <a16:colId xmlns:a16="http://schemas.microsoft.com/office/drawing/2014/main" val="528659053"/>
                    </a:ext>
                  </a:extLst>
                </a:gridCol>
              </a:tblGrid>
              <a:tr h="297180">
                <a:tc>
                  <a:txBody>
                    <a:bodyPr/>
                    <a:lstStyle/>
                    <a:p>
                      <a:pPr algn="ctr" rtl="0" fontAlgn="ctr"/>
                      <a:r>
                        <a:rPr lang="en-US" sz="1300" b="1" i="0" u="none" strike="noStrike">
                          <a:solidFill>
                            <a:srgbClr val="002060"/>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18-24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25-34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35-44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45-54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55-64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65 ve üstü</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161006903"/>
                  </a:ext>
                </a:extLst>
              </a:tr>
              <a:tr h="662940">
                <a:tc>
                  <a:txBody>
                    <a:bodyPr/>
                    <a:lstStyle/>
                    <a:p>
                      <a:pPr algn="l" rtl="0" fontAlgn="ctr"/>
                      <a:r>
                        <a:rPr lang="en-US" sz="1000" b="1" i="0" u="none" strike="noStrike" dirty="0">
                          <a:solidFill>
                            <a:srgbClr val="000000"/>
                          </a:solidFill>
                          <a:effectLst/>
                          <a:latin typeface="Chivo" pitchFamily="2" charset="-94"/>
                        </a:rPr>
                        <a:t>Ort. </a:t>
                      </a:r>
                      <a:r>
                        <a:rPr lang="en-US" sz="1000" b="1" i="0" u="none" strike="noStrike" dirty="0" err="1">
                          <a:solidFill>
                            <a:srgbClr val="000000"/>
                          </a:solidFill>
                          <a:effectLst/>
                          <a:latin typeface="Chivo" pitchFamily="2" charset="-94"/>
                        </a:rPr>
                        <a:t>Enflasyon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Beklentisi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61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66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9C9DB7"/>
                    </a:solidFill>
                  </a:tcPr>
                </a:tc>
                <a:tc>
                  <a:txBody>
                    <a:bodyPr/>
                    <a:lstStyle/>
                    <a:p>
                      <a:pPr algn="ctr" rtl="0" fontAlgn="ctr"/>
                      <a:r>
                        <a:rPr lang="en-US" sz="1100" b="0" i="0" u="none" strike="noStrike">
                          <a:solidFill>
                            <a:srgbClr val="000000"/>
                          </a:solidFill>
                          <a:effectLst/>
                          <a:latin typeface="Chivo" pitchFamily="2" charset="-94"/>
                        </a:rPr>
                        <a:t>63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D0D0DB"/>
                    </a:solidFill>
                  </a:tcPr>
                </a:tc>
                <a:tc>
                  <a:txBody>
                    <a:bodyPr/>
                    <a:lstStyle/>
                    <a:p>
                      <a:pPr algn="ctr" rtl="0" fontAlgn="ctr"/>
                      <a:r>
                        <a:rPr lang="en-US" sz="1100" b="0" i="0" u="none" strike="noStrike">
                          <a:solidFill>
                            <a:srgbClr val="000000"/>
                          </a:solidFill>
                          <a:effectLst/>
                          <a:latin typeface="Chivo" pitchFamily="2" charset="-94"/>
                        </a:rPr>
                        <a:t>65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ADAEC3"/>
                    </a:solidFill>
                  </a:tcPr>
                </a:tc>
                <a:tc>
                  <a:txBody>
                    <a:bodyPr/>
                    <a:lstStyle/>
                    <a:p>
                      <a:pPr algn="ctr" rtl="0" fontAlgn="ctr"/>
                      <a:r>
                        <a:rPr lang="en-US" sz="1100" b="0" i="0" u="none" strike="noStrike">
                          <a:solidFill>
                            <a:srgbClr val="000000"/>
                          </a:solidFill>
                          <a:effectLst/>
                          <a:latin typeface="Chivo" pitchFamily="2" charset="-94"/>
                        </a:rPr>
                        <a:t>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BEBFCF"/>
                    </a:solidFill>
                  </a:tcPr>
                </a:tc>
                <a:tc>
                  <a:txBody>
                    <a:bodyPr/>
                    <a:lstStyle/>
                    <a:p>
                      <a:pPr algn="ctr" rtl="0" fontAlgn="ctr"/>
                      <a:r>
                        <a:rPr lang="en-US" sz="1100" b="0" i="0" u="none" strike="noStrike" dirty="0">
                          <a:solidFill>
                            <a:srgbClr val="FFFFFF"/>
                          </a:solidFill>
                          <a:effectLst/>
                          <a:latin typeface="Chivo" pitchFamily="2" charset="-94"/>
                        </a:rPr>
                        <a:t>69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676A93"/>
                    </a:solidFill>
                  </a:tcPr>
                </a:tc>
                <a:extLst>
                  <a:ext uri="{0D108BD9-81ED-4DB2-BD59-A6C34878D82A}">
                    <a16:rowId xmlns:a16="http://schemas.microsoft.com/office/drawing/2014/main" val="2131183159"/>
                  </a:ext>
                </a:extLst>
              </a:tr>
            </a:tbl>
          </a:graphicData>
        </a:graphic>
      </p:graphicFrame>
      <p:sp>
        <p:nvSpPr>
          <p:cNvPr id="3" name="Google Shape;800;p54">
            <a:extLst>
              <a:ext uri="{FF2B5EF4-FFF2-40B4-BE49-F238E27FC236}">
                <a16:creationId xmlns:a16="http://schemas.microsoft.com/office/drawing/2014/main" id="{515C86B6-C670-91F3-330B-B96CA7C81378}"/>
              </a:ext>
            </a:extLst>
          </p:cNvPr>
          <p:cNvSpPr txBox="1"/>
          <p:nvPr/>
        </p:nvSpPr>
        <p:spPr>
          <a:xfrm>
            <a:off x="265112" y="2377328"/>
            <a:ext cx="7086673" cy="1384964"/>
          </a:xfrm>
          <a:prstGeom prst="rect">
            <a:avLst/>
          </a:prstGeom>
          <a:noFill/>
          <a:ln>
            <a:noFill/>
          </a:ln>
        </p:spPr>
        <p:txBody>
          <a:bodyPr spcFirstLastPara="1" wrap="square" lIns="91425" tIns="91425" rIns="91425" bIns="91425" anchor="t" anchorCtr="0">
            <a:spAutoFit/>
          </a:bodyPr>
          <a:lstStyle/>
          <a:p>
            <a:pPr algn="just">
              <a:buClr>
                <a:schemeClr val="dk1"/>
              </a:buClr>
              <a:buSzPts val="1100"/>
            </a:pPr>
            <a:r>
              <a:rPr lang="en-US" sz="1300" dirty="0" err="1">
                <a:effectLst/>
                <a:latin typeface="Roboto" panose="02000000000000000000" pitchFamily="2" charset="0"/>
                <a:ea typeface="Roboto" panose="02000000000000000000" pitchFamily="2" charset="0"/>
              </a:rPr>
              <a:t>Katılımcıların</a:t>
            </a:r>
            <a:r>
              <a:rPr lang="en-US" sz="1300" dirty="0">
                <a:effectLst/>
                <a:latin typeface="Roboto" panose="02000000000000000000" pitchFamily="2" charset="0"/>
                <a:ea typeface="Roboto" panose="02000000000000000000" pitchFamily="2" charset="0"/>
              </a:rPr>
              <a:t> 2023 </a:t>
            </a:r>
            <a:r>
              <a:rPr lang="en-US" sz="1300" dirty="0" err="1">
                <a:effectLst/>
                <a:latin typeface="Roboto" panose="02000000000000000000" pitchFamily="2" charset="0"/>
                <a:ea typeface="Roboto" panose="02000000000000000000" pitchFamily="2" charset="0"/>
              </a:rPr>
              <a:t>seçimlerindeki</a:t>
            </a:r>
            <a:r>
              <a:rPr lang="en-US" sz="1300" dirty="0">
                <a:effectLst/>
                <a:latin typeface="Roboto" panose="02000000000000000000" pitchFamily="2" charset="0"/>
                <a:ea typeface="Roboto" panose="02000000000000000000" pitchFamily="2" charset="0"/>
              </a:rPr>
              <a:t> oy </a:t>
            </a:r>
            <a:r>
              <a:rPr lang="en-US" sz="1300" dirty="0" err="1">
                <a:effectLst/>
                <a:latin typeface="Roboto" panose="02000000000000000000" pitchFamily="2" charset="0"/>
                <a:ea typeface="Roboto" panose="02000000000000000000" pitchFamily="2" charset="0"/>
              </a:rPr>
              <a:t>tercihlerine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a:t>
            </a:r>
            <a:r>
              <a:rPr lang="en-US" sz="1300" dirty="0">
                <a:effectLst/>
                <a:latin typeface="Roboto" panose="02000000000000000000" pitchFamily="2" charset="0"/>
                <a:ea typeface="Roboto" panose="02000000000000000000" pitchFamily="2" charset="0"/>
              </a:rPr>
              <a:t> 12 ay </a:t>
            </a:r>
            <a:r>
              <a:rPr lang="en-US" sz="1300" dirty="0" err="1">
                <a:effectLst/>
                <a:latin typeface="Roboto" panose="02000000000000000000" pitchFamily="2" charset="0"/>
                <a:ea typeface="Roboto" panose="02000000000000000000" pitchFamily="2" charset="0"/>
              </a:rPr>
              <a:t>sonrası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enflasyon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beklentilerine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baktığımızda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beklentilerdeki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ayrışma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çarpıcıdır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Örneğin</a:t>
            </a:r>
            <a:r>
              <a:rPr lang="en-US" sz="1300" dirty="0">
                <a:effectLst/>
                <a:latin typeface="Roboto" panose="02000000000000000000" pitchFamily="2" charset="0"/>
                <a:ea typeface="Roboto" panose="02000000000000000000" pitchFamily="2" charset="0"/>
              </a:rPr>
              <a:t> AK Parti </a:t>
            </a:r>
            <a:r>
              <a:rPr lang="en-US" sz="1300" dirty="0" err="1">
                <a:effectLst/>
                <a:latin typeface="Roboto" panose="02000000000000000000" pitchFamily="2" charset="0"/>
                <a:ea typeface="Roboto" panose="02000000000000000000" pitchFamily="2" charset="0"/>
              </a:rPr>
              <a:t>ve</a:t>
            </a:r>
            <a:r>
              <a:rPr lang="en-US" sz="1300" dirty="0">
                <a:effectLst/>
                <a:latin typeface="Roboto" panose="02000000000000000000" pitchFamily="2" charset="0"/>
                <a:ea typeface="Roboto" panose="02000000000000000000" pitchFamily="2" charset="0"/>
              </a:rPr>
              <a:t> MHP </a:t>
            </a:r>
            <a:r>
              <a:rPr lang="en-US" sz="1300" dirty="0" err="1">
                <a:effectLst/>
                <a:latin typeface="Roboto" panose="02000000000000000000" pitchFamily="2" charset="0"/>
                <a:ea typeface="Roboto" panose="02000000000000000000" pitchFamily="2" charset="0"/>
              </a:rPr>
              <a:t>seçmenlerinin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(%51 </a:t>
            </a:r>
            <a:r>
              <a:rPr lang="en-US" sz="1300" dirty="0" err="1">
                <a:effectLst/>
                <a:latin typeface="Roboto" panose="02000000000000000000" pitchFamily="2" charset="0"/>
                <a:ea typeface="Roboto" panose="02000000000000000000" pitchFamily="2" charset="0"/>
              </a:rPr>
              <a:t>ve</a:t>
            </a:r>
            <a:r>
              <a:rPr lang="en-US" sz="1300" dirty="0">
                <a:effectLst/>
                <a:latin typeface="Roboto" panose="02000000000000000000" pitchFamily="2" charset="0"/>
                <a:ea typeface="Roboto" panose="02000000000000000000" pitchFamily="2" charset="0"/>
              </a:rPr>
              <a:t> %49 </a:t>
            </a:r>
            <a:r>
              <a:rPr lang="en-US" sz="1300" dirty="0" err="1">
                <a:effectLst/>
                <a:latin typeface="Roboto" panose="02000000000000000000" pitchFamily="2" charset="0"/>
                <a:ea typeface="Roboto" panose="02000000000000000000" pitchFamily="2" charset="0"/>
              </a:rPr>
              <a:t>civarı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göreceli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olarak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daha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düşükken</a:t>
            </a:r>
            <a:r>
              <a:rPr lang="en-US" sz="1300" dirty="0">
                <a:effectLst/>
                <a:latin typeface="Roboto" panose="02000000000000000000" pitchFamily="2" charset="0"/>
                <a:ea typeface="Roboto" panose="02000000000000000000" pitchFamily="2" charset="0"/>
              </a:rPr>
              <a:t> CHP, DEM Parti/YSP, İyi Parti </a:t>
            </a:r>
            <a:r>
              <a:rPr lang="en-US" sz="1300" dirty="0" err="1">
                <a:effectLst/>
                <a:latin typeface="Roboto" panose="02000000000000000000" pitchFamily="2" charset="0"/>
                <a:ea typeface="Roboto" panose="02000000000000000000" pitchFamily="2" charset="0"/>
              </a:rPr>
              <a:t>gibi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muhalefet</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cephesindeki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seçmenlerin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(%71-76 </a:t>
            </a:r>
            <a:r>
              <a:rPr lang="en-US" sz="1300" dirty="0" err="1">
                <a:effectLst/>
                <a:latin typeface="Roboto" panose="02000000000000000000" pitchFamily="2" charset="0"/>
                <a:ea typeface="Roboto" panose="02000000000000000000" pitchFamily="2" charset="0"/>
              </a:rPr>
              <a:t>bandında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belirgin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şekilde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daha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yüksektir</a:t>
            </a:r>
            <a:r>
              <a:rPr lang="en-US" sz="1300" dirty="0">
                <a:effectLst/>
                <a:latin typeface="Roboto" panose="02000000000000000000" pitchFamily="2" charset="0"/>
                <a:ea typeface="Roboto" panose="02000000000000000000" pitchFamily="2" charset="0"/>
              </a:rPr>
              <a:t>. </a:t>
            </a:r>
          </a:p>
          <a:p>
            <a:pPr marL="0" marR="0" lvl="0" indent="0" algn="l" rtl="0">
              <a:lnSpc>
                <a:spcPct val="100000"/>
              </a:lnSpc>
              <a:spcBef>
                <a:spcPts val="0"/>
              </a:spcBef>
              <a:spcAft>
                <a:spcPts val="0"/>
              </a:spcAft>
              <a:buClr>
                <a:schemeClr val="dk1"/>
              </a:buClr>
              <a:buSzPts val="1100"/>
              <a:buFont typeface="Arial"/>
              <a:buNone/>
            </a:pPr>
            <a:endParaRPr sz="1300" b="1" i="0" u="none" strike="noStrike" cap="none" dirty="0">
              <a:solidFill>
                <a:srgbClr val="333333"/>
              </a:solidFill>
              <a:latin typeface="Roboto"/>
              <a:ea typeface="Roboto"/>
              <a:cs typeface="Roboto"/>
              <a:sym typeface="Roboto"/>
            </a:endParaRPr>
          </a:p>
        </p:txBody>
      </p:sp>
      <p:sp>
        <p:nvSpPr>
          <p:cNvPr id="4" name="TextBox 3">
            <a:extLst>
              <a:ext uri="{FF2B5EF4-FFF2-40B4-BE49-F238E27FC236}">
                <a16:creationId xmlns:a16="http://schemas.microsoft.com/office/drawing/2014/main" id="{9ABE1E6D-A5E7-83FB-1FF8-F2A40BF24742}"/>
              </a:ext>
            </a:extLst>
          </p:cNvPr>
          <p:cNvSpPr txBox="1"/>
          <p:nvPr/>
        </p:nvSpPr>
        <p:spPr>
          <a:xfrm>
            <a:off x="295750" y="5535847"/>
            <a:ext cx="7093763" cy="1092607"/>
          </a:xfrm>
          <a:prstGeom prst="rect">
            <a:avLst/>
          </a:prstGeom>
          <a:noFill/>
        </p:spPr>
        <p:txBody>
          <a:bodyPr wrap="square" rtlCol="0">
            <a:spAutoFit/>
          </a:bodyPr>
          <a:lstStyle/>
          <a:p>
            <a:pPr algn="just"/>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gruplarına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a:t>
            </a:r>
            <a:r>
              <a:rPr lang="en-US" sz="1300" dirty="0">
                <a:effectLst/>
                <a:latin typeface="Roboto" panose="02000000000000000000" pitchFamily="2" charset="0"/>
                <a:ea typeface="Roboto" panose="02000000000000000000" pitchFamily="2" charset="0"/>
              </a:rPr>
              <a:t> 12 ay </a:t>
            </a:r>
            <a:r>
              <a:rPr lang="en-US" sz="1300" dirty="0" err="1">
                <a:effectLst/>
                <a:latin typeface="Roboto" panose="02000000000000000000" pitchFamily="2" charset="0"/>
                <a:ea typeface="Roboto" panose="02000000000000000000" pitchFamily="2" charset="0"/>
              </a:rPr>
              <a:t>sonrası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enflasyon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incelendiğinde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genç</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grubu</a:t>
            </a:r>
            <a:r>
              <a:rPr lang="en-US" sz="1300" dirty="0">
                <a:effectLst/>
                <a:latin typeface="Roboto" panose="02000000000000000000" pitchFamily="2" charset="0"/>
                <a:ea typeface="Roboto" panose="02000000000000000000" pitchFamily="2" charset="0"/>
              </a:rPr>
              <a:t> (%18-24: 61,4) </a:t>
            </a:r>
            <a:r>
              <a:rPr lang="en-US" sz="1300" dirty="0" err="1">
                <a:effectLst/>
                <a:latin typeface="Roboto" panose="02000000000000000000" pitchFamily="2" charset="0"/>
                <a:ea typeface="Roboto" panose="02000000000000000000" pitchFamily="2" charset="0"/>
              </a:rPr>
              <a:t>ile</a:t>
            </a:r>
            <a:r>
              <a:rPr lang="en-US" sz="1300" dirty="0">
                <a:effectLst/>
                <a:latin typeface="Roboto" panose="02000000000000000000" pitchFamily="2" charset="0"/>
                <a:ea typeface="Roboto" panose="02000000000000000000" pitchFamily="2" charset="0"/>
              </a:rPr>
              <a:t> 65 </a:t>
            </a:r>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ve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üzeri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katılımcıların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beklentisi</a:t>
            </a:r>
            <a:r>
              <a:rPr lang="en-US" sz="1300" dirty="0">
                <a:effectLst/>
                <a:latin typeface="Roboto" panose="02000000000000000000" pitchFamily="2" charset="0"/>
                <a:ea typeface="Roboto" panose="02000000000000000000" pitchFamily="2" charset="0"/>
              </a:rPr>
              <a:t> (%68,6) </a:t>
            </a:r>
            <a:r>
              <a:rPr lang="en-US" sz="1300" dirty="0" err="1">
                <a:effectLst/>
                <a:latin typeface="Roboto" panose="02000000000000000000" pitchFamily="2" charset="0"/>
                <a:ea typeface="Roboto" panose="02000000000000000000" pitchFamily="2" charset="0"/>
              </a:rPr>
              <a:t>arasında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belirgin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ayrışma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gözlenmektedir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Diğer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gruplarının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ise</a:t>
            </a:r>
            <a:r>
              <a:rPr lang="en-US" sz="1300" dirty="0">
                <a:effectLst/>
                <a:latin typeface="Roboto" panose="02000000000000000000" pitchFamily="2" charset="0"/>
                <a:ea typeface="Roboto" panose="02000000000000000000" pitchFamily="2" charset="0"/>
              </a:rPr>
              <a:t> %63-66 </a:t>
            </a:r>
            <a:r>
              <a:rPr lang="en-US" sz="1300" dirty="0" err="1">
                <a:effectLst/>
                <a:latin typeface="Roboto" panose="02000000000000000000" pitchFamily="2" charset="0"/>
                <a:ea typeface="Roboto" panose="02000000000000000000" pitchFamily="2" charset="0"/>
              </a:rPr>
              <a:t>aralığında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seyrederek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görece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birbirine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yakın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dağılım</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sergilemektedir</a:t>
            </a:r>
            <a:r>
              <a:rPr lang="en-US" sz="1300" dirty="0">
                <a:effectLst/>
                <a:latin typeface="Roboto" panose="02000000000000000000" pitchFamily="2" charset="0"/>
                <a:ea typeface="Roboto" panose="02000000000000000000" pitchFamily="2" charset="0"/>
              </a:rPr>
              <a:t>.</a:t>
            </a:r>
          </a:p>
          <a:p>
            <a:endParaRPr lang="en-TR" sz="1300" dirty="0"/>
          </a:p>
        </p:txBody>
      </p:sp>
      <p:sp>
        <p:nvSpPr>
          <p:cNvPr id="6" name="TextBox 5">
            <a:extLst>
              <a:ext uri="{FF2B5EF4-FFF2-40B4-BE49-F238E27FC236}">
                <a16:creationId xmlns:a16="http://schemas.microsoft.com/office/drawing/2014/main" id="{20010A97-A935-B41E-BA00-FEC0532D4B8A}"/>
              </a:ext>
            </a:extLst>
          </p:cNvPr>
          <p:cNvSpPr txBox="1"/>
          <p:nvPr/>
        </p:nvSpPr>
        <p:spPr>
          <a:xfrm>
            <a:off x="257967" y="8572118"/>
            <a:ext cx="7086283" cy="1092607"/>
          </a:xfrm>
          <a:prstGeom prst="rect">
            <a:avLst/>
          </a:prstGeom>
          <a:noFill/>
        </p:spPr>
        <p:txBody>
          <a:bodyPr wrap="square" rtlCol="0">
            <a:spAutoFit/>
          </a:bodyPr>
          <a:lstStyle/>
          <a:p>
            <a:r>
              <a:rPr lang="en-US" sz="1300" dirty="0" err="1">
                <a:effectLst/>
                <a:latin typeface="Roboto" panose="02000000000000000000" pitchFamily="2" charset="0"/>
                <a:ea typeface="Roboto" panose="02000000000000000000" pitchFamily="2" charset="0"/>
              </a:rPr>
              <a:t>İstihdam</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gruplarına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enflasyon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değişkenlik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göstermektedir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Örneğin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işsizler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a:t>
            </a:r>
            <a:r>
              <a:rPr lang="en-US" sz="1300" dirty="0">
                <a:effectLst/>
                <a:latin typeface="Roboto" panose="02000000000000000000" pitchFamily="2" charset="0"/>
                <a:ea typeface="Roboto" panose="02000000000000000000" pitchFamily="2" charset="0"/>
              </a:rPr>
              <a:t> %69 </a:t>
            </a:r>
            <a:r>
              <a:rPr lang="en-US" sz="1300" dirty="0" err="1">
                <a:effectLst/>
                <a:latin typeface="Roboto" panose="02000000000000000000" pitchFamily="2" charset="0"/>
                <a:ea typeface="Roboto" panose="02000000000000000000" pitchFamily="2" charset="0"/>
              </a:rPr>
              <a:t>ile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beklentilerde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üst</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seviyeye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çıkarken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öğrenciler</a:t>
            </a:r>
            <a:r>
              <a:rPr lang="en-US" sz="1300" dirty="0">
                <a:effectLst/>
                <a:latin typeface="Roboto" panose="02000000000000000000" pitchFamily="2" charset="0"/>
                <a:ea typeface="Roboto" panose="02000000000000000000" pitchFamily="2" charset="0"/>
              </a:rPr>
              <a:t> %60 </a:t>
            </a:r>
            <a:r>
              <a:rPr lang="en-US" sz="1300" dirty="0" err="1">
                <a:effectLst/>
                <a:latin typeface="Roboto" panose="02000000000000000000" pitchFamily="2" charset="0"/>
                <a:ea typeface="Roboto" panose="02000000000000000000" pitchFamily="2" charset="0"/>
              </a:rPr>
              <a:t>gibi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nispeten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daha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düşük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sergilemektedir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Ücretli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özel</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sektör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çalışanları</a:t>
            </a:r>
            <a:r>
              <a:rPr lang="en-US" sz="1300" dirty="0">
                <a:effectLst/>
                <a:latin typeface="Roboto" panose="02000000000000000000" pitchFamily="2" charset="0"/>
                <a:ea typeface="Roboto" panose="02000000000000000000" pitchFamily="2" charset="0"/>
              </a:rPr>
              <a:t> (%68) </a:t>
            </a:r>
            <a:r>
              <a:rPr lang="en-US" sz="1300" dirty="0" err="1">
                <a:effectLst/>
                <a:latin typeface="Roboto" panose="02000000000000000000" pitchFamily="2" charset="0"/>
                <a:ea typeface="Roboto" panose="02000000000000000000" pitchFamily="2" charset="0"/>
              </a:rPr>
              <a:t>ile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maaşlı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devlet</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çalışanları</a:t>
            </a:r>
            <a:r>
              <a:rPr lang="en-US" sz="1300" dirty="0">
                <a:effectLst/>
                <a:latin typeface="Roboto" panose="02000000000000000000" pitchFamily="2" charset="0"/>
                <a:ea typeface="Roboto" panose="02000000000000000000" pitchFamily="2" charset="0"/>
              </a:rPr>
              <a:t> (%61) </a:t>
            </a:r>
            <a:r>
              <a:rPr lang="en-US" sz="1300" dirty="0" err="1">
                <a:effectLst/>
                <a:latin typeface="Roboto" panose="02000000000000000000" pitchFamily="2" charset="0"/>
                <a:ea typeface="Roboto" panose="02000000000000000000" pitchFamily="2" charset="0"/>
              </a:rPr>
              <a:t>arasındaki</a:t>
            </a:r>
            <a:r>
              <a:rPr lang="en-US" sz="1300" dirty="0">
                <a:effectLst/>
                <a:latin typeface="Roboto" panose="02000000000000000000" pitchFamily="2" charset="0"/>
                <a:ea typeface="Roboto" panose="02000000000000000000" pitchFamily="2" charset="0"/>
              </a:rPr>
              <a:t> fark da </a:t>
            </a:r>
            <a:r>
              <a:rPr lang="en-US" sz="1300" dirty="0" err="1">
                <a:effectLst/>
                <a:latin typeface="Roboto" panose="02000000000000000000" pitchFamily="2" charset="0"/>
                <a:ea typeface="Roboto" panose="02000000000000000000" pitchFamily="2" charset="0"/>
              </a:rPr>
              <a:t>belirgindir</a:t>
            </a:r>
            <a:r>
              <a:rPr lang="en-US" sz="1300" dirty="0">
                <a:effectLst/>
                <a:latin typeface="Roboto" panose="02000000000000000000" pitchFamily="2" charset="0"/>
                <a:ea typeface="Roboto" panose="02000000000000000000" pitchFamily="2" charset="0"/>
              </a:rPr>
              <a:t>. </a:t>
            </a:r>
          </a:p>
          <a:p>
            <a:endParaRPr lang="en-TR" sz="1300" dirty="0"/>
          </a:p>
        </p:txBody>
      </p:sp>
    </p:spTree>
    <p:extLst>
      <p:ext uri="{BB962C8B-B14F-4D97-AF65-F5344CB8AC3E}">
        <p14:creationId xmlns:p14="http://schemas.microsoft.com/office/powerpoint/2010/main" val="2189625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56"/>
          <p:cNvSpPr txBox="1"/>
          <p:nvPr/>
        </p:nvSpPr>
        <p:spPr>
          <a:xfrm>
            <a:off x="260645" y="1094322"/>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841" name="Google Shape;841;p56"/>
          <p:cNvSpPr txBox="1"/>
          <p:nvPr/>
        </p:nvSpPr>
        <p:spPr>
          <a:xfrm>
            <a:off x="3906375" y="1094325"/>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434343"/>
              </a:solidFill>
              <a:latin typeface="Roboto"/>
              <a:ea typeface="Roboto"/>
              <a:cs typeface="Roboto"/>
              <a:sym typeface="Roboto"/>
            </a:endParaRPr>
          </a:p>
        </p:txBody>
      </p:sp>
      <p:sp>
        <p:nvSpPr>
          <p:cNvPr id="842" name="Google Shape;842;p56"/>
          <p:cNvSpPr txBox="1"/>
          <p:nvPr/>
        </p:nvSpPr>
        <p:spPr>
          <a:xfrm>
            <a:off x="260650" y="1094325"/>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434343"/>
              </a:solidFill>
              <a:latin typeface="Roboto"/>
              <a:ea typeface="Roboto"/>
              <a:cs typeface="Roboto"/>
              <a:sym typeface="Roboto"/>
            </a:endParaRPr>
          </a:p>
        </p:txBody>
      </p:sp>
      <p:sp>
        <p:nvSpPr>
          <p:cNvPr id="843" name="Google Shape;843;p56"/>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48</a:t>
            </a:fld>
            <a:endParaRPr sz="1700" b="0" i="0" u="none" strike="noStrike" cap="none">
              <a:solidFill>
                <a:schemeClr val="lt1"/>
              </a:solidFill>
              <a:latin typeface="Chivo"/>
              <a:ea typeface="Chivo"/>
              <a:cs typeface="Chivo"/>
              <a:sym typeface="Chivo"/>
            </a:endParaRPr>
          </a:p>
        </p:txBody>
      </p:sp>
      <p:sp>
        <p:nvSpPr>
          <p:cNvPr id="844" name="Google Shape;844;p56"/>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48</a:t>
            </a:fld>
            <a:endParaRPr sz="1700" b="0" i="0" u="none" strike="noStrike" cap="none">
              <a:solidFill>
                <a:schemeClr val="lt1"/>
              </a:solidFill>
              <a:latin typeface="Chivo"/>
              <a:ea typeface="Chivo"/>
              <a:cs typeface="Chivo"/>
              <a:sym typeface="Chivo"/>
            </a:endParaRPr>
          </a:p>
        </p:txBody>
      </p:sp>
      <p:pic>
        <p:nvPicPr>
          <p:cNvPr id="845" name="Google Shape;845;p56"/>
          <p:cNvPicPr preferRelativeResize="0"/>
          <p:nvPr/>
        </p:nvPicPr>
        <p:blipFill rotWithShape="1">
          <a:blip r:embed="rId3">
            <a:alphaModFix/>
          </a:blip>
          <a:srcRect/>
          <a:stretch/>
        </p:blipFill>
        <p:spPr>
          <a:xfrm>
            <a:off x="0" y="1"/>
            <a:ext cx="7589526" cy="10697804"/>
          </a:xfrm>
          <a:prstGeom prst="rect">
            <a:avLst/>
          </a:prstGeom>
          <a:noFill/>
          <a:ln>
            <a:noFill/>
          </a:ln>
        </p:spPr>
      </p:pic>
      <p:sp>
        <p:nvSpPr>
          <p:cNvPr id="846" name="Google Shape;846;p56"/>
          <p:cNvSpPr txBox="1"/>
          <p:nvPr/>
        </p:nvSpPr>
        <p:spPr>
          <a:xfrm>
            <a:off x="457200" y="7559500"/>
            <a:ext cx="5669700" cy="249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4200" b="0" i="0" u="none" strike="noStrike" cap="none">
                <a:solidFill>
                  <a:schemeClr val="lt1"/>
                </a:solidFill>
                <a:latin typeface="Chivo Black"/>
                <a:ea typeface="Chivo Black"/>
                <a:cs typeface="Chivo Black"/>
                <a:sym typeface="Chivo Black"/>
              </a:rPr>
              <a:t>GEÇİNEBİLİYOR MUSUNUZ?</a:t>
            </a:r>
            <a:endParaRPr sz="4200" b="0" i="0" u="none" strike="noStrike" cap="none">
              <a:solidFill>
                <a:schemeClr val="lt1"/>
              </a:solidFill>
              <a:latin typeface="Chivo Black"/>
              <a:ea typeface="Chivo Black"/>
              <a:cs typeface="Chivo Black"/>
              <a:sym typeface="Chivo Black"/>
            </a:endParaRPr>
          </a:p>
        </p:txBody>
      </p:sp>
      <p:sp>
        <p:nvSpPr>
          <p:cNvPr id="847" name="Google Shape;847;p56"/>
          <p:cNvSpPr txBox="1"/>
          <p:nvPr/>
        </p:nvSpPr>
        <p:spPr>
          <a:xfrm>
            <a:off x="457200" y="7007850"/>
            <a:ext cx="3882000" cy="61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EBE2E6"/>
                </a:solidFill>
                <a:latin typeface="Chivo ExtraLight"/>
                <a:ea typeface="Chivo ExtraLight"/>
                <a:cs typeface="Chivo ExtraLight"/>
                <a:sym typeface="Chivo ExtraLight"/>
              </a:rPr>
              <a:t>S Ü R E K L İ   T A K İ P:</a:t>
            </a:r>
            <a:endParaRPr sz="2400" b="0" i="0" u="none" strike="noStrike" cap="none">
              <a:solidFill>
                <a:srgbClr val="EBE2E6"/>
              </a:solidFill>
              <a:latin typeface="Chivo ExtraLight"/>
              <a:ea typeface="Chivo ExtraLight"/>
              <a:cs typeface="Chivo ExtraLight"/>
              <a:sym typeface="Chivo Extra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7"/>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853" name="Google Shape;853;p57"/>
          <p:cNvGrpSpPr/>
          <p:nvPr/>
        </p:nvGrpSpPr>
        <p:grpSpPr>
          <a:xfrm>
            <a:off x="0" y="10185450"/>
            <a:ext cx="7601575" cy="545400"/>
            <a:chOff x="0" y="10185450"/>
            <a:chExt cx="7601575" cy="545400"/>
          </a:xfrm>
        </p:grpSpPr>
        <p:grpSp>
          <p:nvGrpSpPr>
            <p:cNvPr id="854" name="Google Shape;854;p57"/>
            <p:cNvGrpSpPr/>
            <p:nvPr/>
          </p:nvGrpSpPr>
          <p:grpSpPr>
            <a:xfrm>
              <a:off x="0" y="10185450"/>
              <a:ext cx="7589400" cy="545400"/>
              <a:chOff x="0" y="9118650"/>
              <a:chExt cx="7589400" cy="545400"/>
            </a:xfrm>
          </p:grpSpPr>
          <p:sp>
            <p:nvSpPr>
              <p:cNvPr id="855" name="Google Shape;855;p5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5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857" name="Google Shape;857;p5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858" name="Google Shape;858;p57"/>
          <p:cNvGrpSpPr/>
          <p:nvPr/>
        </p:nvGrpSpPr>
        <p:grpSpPr>
          <a:xfrm>
            <a:off x="0" y="0"/>
            <a:ext cx="7589400" cy="545400"/>
            <a:chOff x="0" y="0"/>
            <a:chExt cx="7589400" cy="545400"/>
          </a:xfrm>
        </p:grpSpPr>
        <p:sp>
          <p:nvSpPr>
            <p:cNvPr id="859" name="Google Shape;859;p57"/>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0" name="Google Shape;860;p57"/>
            <p:cNvGrpSpPr/>
            <p:nvPr/>
          </p:nvGrpSpPr>
          <p:grpSpPr>
            <a:xfrm>
              <a:off x="260650" y="57150"/>
              <a:ext cx="7068300" cy="431100"/>
              <a:chOff x="260650" y="57150"/>
              <a:chExt cx="7068300" cy="431100"/>
            </a:xfrm>
          </p:grpSpPr>
          <p:cxnSp>
            <p:nvCxnSpPr>
              <p:cNvPr id="861" name="Google Shape;861;p5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862" name="Google Shape;862;p57"/>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863" name="Google Shape;863;p57"/>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49</a:t>
            </a:fld>
            <a:endParaRPr sz="1700" b="0" i="0" u="none" strike="noStrike" cap="none">
              <a:solidFill>
                <a:schemeClr val="lt1"/>
              </a:solidFill>
              <a:latin typeface="Chivo"/>
              <a:ea typeface="Chivo"/>
              <a:cs typeface="Chivo"/>
              <a:sym typeface="Chivo"/>
            </a:endParaRPr>
          </a:p>
        </p:txBody>
      </p:sp>
      <p:sp>
        <p:nvSpPr>
          <p:cNvPr id="864" name="Google Shape;864;p57"/>
          <p:cNvSpPr txBox="1"/>
          <p:nvPr/>
        </p:nvSpPr>
        <p:spPr>
          <a:xfrm>
            <a:off x="3800800" y="3962400"/>
            <a:ext cx="35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7"/>
          <p:cNvSpPr txBox="1"/>
          <p:nvPr/>
        </p:nvSpPr>
        <p:spPr>
          <a:xfrm>
            <a:off x="3841975" y="3957525"/>
            <a:ext cx="348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866" name="Google Shape;866;p57"/>
          <p:cNvSpPr txBox="1"/>
          <p:nvPr/>
        </p:nvSpPr>
        <p:spPr>
          <a:xfrm>
            <a:off x="3931925" y="58330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68" name="Google Shape;868;p57"/>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graphicFrame>
        <p:nvGraphicFramePr>
          <p:cNvPr id="869" name="Google Shape;869;p57"/>
          <p:cNvGraphicFramePr/>
          <p:nvPr/>
        </p:nvGraphicFramePr>
        <p:xfrm>
          <a:off x="269588" y="1146513"/>
          <a:ext cx="7050225" cy="379002"/>
        </p:xfrm>
        <a:graphic>
          <a:graphicData uri="http://schemas.openxmlformats.org/drawingml/2006/table">
            <a:tbl>
              <a:tblPr>
                <a:noFill/>
                <a:tableStyleId>{354274A8-8CDC-4FB1-AA4F-696C39C6ED5F}</a:tableStyleId>
              </a:tblPr>
              <a:tblGrid>
                <a:gridCol w="7050225">
                  <a:extLst>
                    <a:ext uri="{9D8B030D-6E8A-4147-A177-3AD203B41FA5}">
                      <a16:colId xmlns:a16="http://schemas.microsoft.com/office/drawing/2014/main" val="20000"/>
                    </a:ext>
                  </a:extLst>
                </a:gridCol>
              </a:tblGrid>
              <a:tr h="345825">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dirty="0">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dirty="0">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 name="TextBox 5">
            <a:extLst>
              <a:ext uri="{FF2B5EF4-FFF2-40B4-BE49-F238E27FC236}">
                <a16:creationId xmlns:a16="http://schemas.microsoft.com/office/drawing/2014/main" id="{065B6052-320D-2E7A-9218-637919ADC2F5}"/>
              </a:ext>
            </a:extLst>
          </p:cNvPr>
          <p:cNvSpPr txBox="1"/>
          <p:nvPr/>
        </p:nvSpPr>
        <p:spPr>
          <a:xfrm>
            <a:off x="284276" y="6625444"/>
            <a:ext cx="7035537" cy="1292662"/>
          </a:xfrm>
          <a:prstGeom prst="rect">
            <a:avLst/>
          </a:prstGeom>
          <a:noFill/>
        </p:spPr>
        <p:txBody>
          <a:bodyPr wrap="square">
            <a:spAutoFit/>
          </a:bodyPr>
          <a:lstStyle/>
          <a:p>
            <a:pPr algn="just" rtl="0"/>
            <a:r>
              <a:rPr lang="en-US" sz="1300" b="1" i="0" u="none" strike="noStrike" cap="none" dirty="0" err="1">
                <a:solidFill>
                  <a:schemeClr val="tx1"/>
                </a:solidFill>
                <a:latin typeface="Roboto"/>
                <a:ea typeface="Roboto"/>
                <a:cs typeface="Roboto"/>
                <a:sym typeface="Roboto"/>
              </a:rPr>
              <a:t>Katılımcıların</a:t>
            </a:r>
            <a:r>
              <a:rPr lang="en-US" sz="1300" b="1" i="0" u="none" strike="noStrike" cap="none" dirty="0">
                <a:solidFill>
                  <a:schemeClr val="tx1"/>
                </a:solidFill>
                <a:latin typeface="Roboto"/>
                <a:ea typeface="Roboto"/>
                <a:cs typeface="Roboto"/>
                <a:sym typeface="Roboto"/>
              </a:rPr>
              <a:t> %57 </a:t>
            </a:r>
            <a:r>
              <a:rPr lang="en-US" sz="1300" b="1" i="0" u="none" strike="noStrike" cap="none" dirty="0" err="1">
                <a:solidFill>
                  <a:schemeClr val="tx1"/>
                </a:solidFill>
                <a:latin typeface="Roboto"/>
                <a:ea typeface="Roboto"/>
                <a:cs typeface="Roboto"/>
                <a:sym typeface="Roboto"/>
              </a:rPr>
              <a:t>oranındaki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çoğunluğu</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Aralık</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ayında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gelirinin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giderini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karşılamadığını</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söyledi</a:t>
            </a:r>
            <a:r>
              <a:rPr lang="en-US" sz="1300" b="1" i="0" u="none" strike="noStrike" cap="none" dirty="0">
                <a:solidFill>
                  <a:schemeClr val="tx1"/>
                </a:solidFill>
                <a:latin typeface="Roboto"/>
                <a:ea typeface="Roboto"/>
                <a:cs typeface="Roboto"/>
                <a:sym typeface="Roboto"/>
              </a:rPr>
              <a:t>. Bu  </a:t>
            </a:r>
            <a:r>
              <a:rPr lang="en-US" sz="1300" b="1" i="0" u="none" strike="noStrike" cap="none" dirty="0" err="1">
                <a:solidFill>
                  <a:schemeClr val="tx1"/>
                </a:solidFill>
                <a:latin typeface="Roboto"/>
                <a:ea typeface="Roboto"/>
                <a:cs typeface="Roboto"/>
                <a:sym typeface="Roboto"/>
              </a:rPr>
              <a:t>oran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Kasım</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ayına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göre</a:t>
            </a:r>
            <a:r>
              <a:rPr lang="en-US" sz="1300" b="1" i="0" u="none" strike="noStrike" cap="none" dirty="0">
                <a:solidFill>
                  <a:schemeClr val="tx1"/>
                </a:solidFill>
                <a:latin typeface="Roboto"/>
                <a:ea typeface="Roboto"/>
                <a:cs typeface="Roboto"/>
                <a:sym typeface="Roboto"/>
              </a:rPr>
              <a:t> 1 </a:t>
            </a:r>
            <a:r>
              <a:rPr lang="en-US" sz="1300" b="1" i="0" u="none" strike="noStrike" cap="none" dirty="0" err="1">
                <a:solidFill>
                  <a:schemeClr val="tx1"/>
                </a:solidFill>
                <a:latin typeface="Roboto"/>
                <a:ea typeface="Roboto"/>
                <a:cs typeface="Roboto"/>
                <a:sym typeface="Roboto"/>
              </a:rPr>
              <a:t>puan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artış</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gösteriyor</a:t>
            </a:r>
            <a:r>
              <a:rPr lang="en-US" sz="1300" b="1" i="0" u="none" strike="noStrike" cap="none" dirty="0">
                <a:solidFill>
                  <a:schemeClr val="tx1"/>
                </a:solidFill>
                <a:latin typeface="Roboto"/>
                <a:ea typeface="Roboto"/>
                <a:cs typeface="Roboto"/>
                <a:sym typeface="Roboto"/>
              </a:rPr>
              <a:t>.</a:t>
            </a:r>
            <a:endParaRPr lang="tr-TR" sz="1300" b="1" i="0" u="none" strike="noStrike" cap="none" dirty="0">
              <a:solidFill>
                <a:schemeClr val="tx1"/>
              </a:solidFill>
              <a:latin typeface="Roboto"/>
              <a:ea typeface="Roboto"/>
              <a:cs typeface="Roboto"/>
              <a:sym typeface="Roboto"/>
            </a:endParaRPr>
          </a:p>
          <a:p>
            <a:pPr algn="just" rtl="0"/>
            <a:endParaRPr lang="tr-TR" sz="1300" dirty="0">
              <a:solidFill>
                <a:schemeClr val="tx1"/>
              </a:solidFill>
              <a:latin typeface="Roboto"/>
              <a:ea typeface="Roboto"/>
              <a:cs typeface="Roboto"/>
              <a:sym typeface="Roboto"/>
            </a:endParaRPr>
          </a:p>
          <a:p>
            <a:pPr algn="just" rtl="0"/>
            <a:r>
              <a:rPr lang="en-US" sz="1300" b="0" i="0" u="none" strike="noStrike" cap="none" dirty="0" err="1">
                <a:solidFill>
                  <a:schemeClr val="tx1"/>
                </a:solidFill>
                <a:latin typeface="Roboto"/>
                <a:ea typeface="Roboto"/>
                <a:cs typeface="Roboto"/>
                <a:sym typeface="Roboto"/>
              </a:rPr>
              <a:t>Gelirim</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giderimi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ucu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ucuna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karşıladı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yanıtı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Aralık</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ayında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artış</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göstererek</a:t>
            </a:r>
            <a:r>
              <a:rPr lang="en-US" sz="1300" b="0" i="0" u="none" strike="noStrike" cap="none" dirty="0">
                <a:solidFill>
                  <a:schemeClr val="tx1"/>
                </a:solidFill>
                <a:latin typeface="Roboto"/>
                <a:ea typeface="Roboto"/>
                <a:cs typeface="Roboto"/>
                <a:sym typeface="Roboto"/>
              </a:rPr>
              <a:t> %28 </a:t>
            </a:r>
            <a:r>
              <a:rPr lang="en-US" sz="1300" b="0" i="0" u="none" strike="noStrike" cap="none" dirty="0" err="1">
                <a:solidFill>
                  <a:schemeClr val="tx1"/>
                </a:solidFill>
                <a:latin typeface="Roboto"/>
                <a:ea typeface="Roboto"/>
                <a:cs typeface="Roboto"/>
                <a:sym typeface="Roboto"/>
              </a:rPr>
              <a:t>seviyesine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ulaştı</a:t>
            </a:r>
            <a:r>
              <a:rPr lang="en-US" sz="1300" b="0" i="0" u="none" strike="noStrike" cap="none" dirty="0">
                <a:solidFill>
                  <a:schemeClr val="tx1"/>
                </a:solidFill>
                <a:latin typeface="Roboto"/>
                <a:ea typeface="Roboto"/>
                <a:cs typeface="Roboto"/>
                <a:sym typeface="Roboto"/>
              </a:rPr>
              <a:t>.</a:t>
            </a:r>
            <a:r>
              <a:rPr lang="tr-TR"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Gelirim</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giderimi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fazlasıyla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karşıladı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yanıtını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veren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katılımcılarda</a:t>
            </a:r>
            <a:r>
              <a:rPr lang="en-US" sz="1300" b="0" i="0" u="none" strike="noStrike" cap="none" dirty="0">
                <a:solidFill>
                  <a:schemeClr val="tx1"/>
                </a:solidFill>
                <a:latin typeface="Roboto"/>
                <a:ea typeface="Roboto"/>
                <a:cs typeface="Roboto"/>
                <a:sym typeface="Roboto"/>
              </a:rPr>
              <a:t> da </a:t>
            </a:r>
            <a:r>
              <a:rPr lang="en-US" sz="1300" b="0" i="0" u="none" strike="noStrike" cap="none" dirty="0" err="1">
                <a:solidFill>
                  <a:schemeClr val="tx1"/>
                </a:solidFill>
                <a:latin typeface="Roboto"/>
                <a:ea typeface="Roboto"/>
                <a:cs typeface="Roboto"/>
                <a:sym typeface="Roboto"/>
              </a:rPr>
              <a:t>Aralık</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ayında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artış</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görülüyor</a:t>
            </a:r>
            <a:r>
              <a:rPr lang="en-US" sz="1300" b="0" i="0" u="none" strike="noStrike" cap="none" dirty="0">
                <a:solidFill>
                  <a:schemeClr val="tx1"/>
                </a:solidFill>
                <a:latin typeface="Roboto"/>
                <a:ea typeface="Roboto"/>
                <a:cs typeface="Roboto"/>
                <a:sym typeface="Roboto"/>
              </a:rPr>
              <a:t>.</a:t>
            </a:r>
          </a:p>
        </p:txBody>
      </p:sp>
      <p:graphicFrame>
        <p:nvGraphicFramePr>
          <p:cNvPr id="2" name="subsistence">
            <a:extLst>
              <a:ext uri="{FF2B5EF4-FFF2-40B4-BE49-F238E27FC236}">
                <a16:creationId xmlns:a16="http://schemas.microsoft.com/office/drawing/2014/main" id="{00000000-0008-0000-0E00-000003000000}"/>
              </a:ext>
            </a:extLst>
          </p:cNvPr>
          <p:cNvGraphicFramePr>
            <a:graphicFrameLocks/>
          </p:cNvGraphicFramePr>
          <p:nvPr>
            <p:extLst>
              <p:ext uri="{D42A27DB-BD31-4B8C-83A1-F6EECF244321}">
                <p14:modId xmlns:p14="http://schemas.microsoft.com/office/powerpoint/2010/main" val="3342945400"/>
              </p:ext>
            </p:extLst>
          </p:nvPr>
        </p:nvGraphicFramePr>
        <p:xfrm>
          <a:off x="269588" y="1712913"/>
          <a:ext cx="7071512" cy="450056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p:nvPr/>
        </p:nvSpPr>
        <p:spPr>
          <a:xfrm>
            <a:off x="265113" y="567675"/>
            <a:ext cx="7084800" cy="8623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1000"/>
              </a:spcBef>
              <a:spcAft>
                <a:spcPts val="0"/>
              </a:spcAft>
              <a:buClr>
                <a:schemeClr val="dk1"/>
              </a:buClr>
              <a:buSzPts val="1300"/>
              <a:buFont typeface="Arial"/>
              <a:buNone/>
            </a:pPr>
            <a:r>
              <a:rPr lang="en-US" sz="1300" i="0" u="none" strike="noStrike" cap="none" dirty="0" err="1">
                <a:solidFill>
                  <a:schemeClr val="tx1"/>
                </a:solidFill>
                <a:latin typeface="Roboto" panose="02000000000000000000" pitchFamily="2" charset="0"/>
                <a:ea typeface="Roboto" panose="02000000000000000000" pitchFamily="2" charset="0"/>
                <a:cs typeface="Roboto"/>
                <a:sym typeface="Roboto"/>
              </a:rPr>
              <a:t>Değerli</a:t>
            </a:r>
            <a:r>
              <a:rPr lang="en-US" sz="1300" i="0" u="none" strike="noStrike" cap="none" dirty="0">
                <a:solidFill>
                  <a:schemeClr val="tx1"/>
                </a:solidFill>
                <a:latin typeface="Roboto" panose="02000000000000000000" pitchFamily="2" charset="0"/>
                <a:ea typeface="Roboto" panose="02000000000000000000" pitchFamily="2" charset="0"/>
                <a:cs typeface="Roboto"/>
                <a:sym typeface="Roboto"/>
              </a:rPr>
              <a:t> </a:t>
            </a:r>
            <a:r>
              <a:rPr lang="en-US" sz="1300" i="0" u="none" strike="noStrike" cap="none" dirty="0" err="1">
                <a:solidFill>
                  <a:schemeClr val="tx1"/>
                </a:solidFill>
                <a:latin typeface="Roboto" panose="02000000000000000000" pitchFamily="2" charset="0"/>
                <a:ea typeface="Roboto" panose="02000000000000000000" pitchFamily="2" charset="0"/>
                <a:cs typeface="Roboto"/>
                <a:sym typeface="Roboto"/>
              </a:rPr>
              <a:t>üyeler</a:t>
            </a:r>
            <a:r>
              <a:rPr lang="en-US" sz="1300" i="0" u="none" strike="noStrike" cap="none" dirty="0">
                <a:solidFill>
                  <a:schemeClr val="tx1"/>
                </a:solidFill>
                <a:latin typeface="Roboto" panose="02000000000000000000" pitchFamily="2" charset="0"/>
                <a:ea typeface="Roboto" panose="02000000000000000000" pitchFamily="2" charset="0"/>
                <a:cs typeface="Roboto"/>
                <a:sym typeface="Roboto"/>
              </a:rPr>
              <a:t>,</a:t>
            </a:r>
            <a:endParaRPr lang="tr-TR" sz="1300" i="0" u="none" strike="noStrike" cap="none" dirty="0">
              <a:solidFill>
                <a:schemeClr val="tx1"/>
              </a:solidFill>
              <a:latin typeface="Roboto" panose="02000000000000000000" pitchFamily="2" charset="0"/>
              <a:ea typeface="Roboto" panose="02000000000000000000" pitchFamily="2" charset="0"/>
              <a:cs typeface="Roboto"/>
              <a:sym typeface="Roboto"/>
            </a:endParaRPr>
          </a:p>
          <a:p>
            <a:pPr marL="0" marR="0" lvl="0" indent="0" algn="just" rtl="0">
              <a:lnSpc>
                <a:spcPct val="115000"/>
              </a:lnSpc>
              <a:spcBef>
                <a:spcPts val="1000"/>
              </a:spcBef>
              <a:spcAft>
                <a:spcPts val="0"/>
              </a:spcAft>
              <a:buClr>
                <a:schemeClr val="dk1"/>
              </a:buClr>
              <a:buSzPts val="1300"/>
              <a:buFont typeface="Arial"/>
              <a:buNone/>
            </a:pPr>
            <a:endParaRPr lang="tr-TR" sz="1300" i="0" u="none" strike="noStrike" cap="none" dirty="0">
              <a:solidFill>
                <a:schemeClr val="tx1"/>
              </a:solidFill>
              <a:latin typeface="Roboto" panose="02000000000000000000" pitchFamily="2" charset="0"/>
              <a:ea typeface="Roboto" panose="02000000000000000000" pitchFamily="2" charset="0"/>
              <a:cs typeface="Roboto"/>
              <a:sym typeface="Roboto"/>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Türkiye ve dünyadaki gelişmelerin hızı her ay yayınladığımız Türkiye Raporu çalışmamızın saha dönemini vurgulamamızı daha önemli hale getiriyor. Okumakta olduğunuz bu raporun saha araştırması Aralık ayının ilk haftası içinde gerçekleştirildi.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O nedenle HTŞ’nin Halep hamlesi ve sonrasında Esad rejiminin düşmesiyle devam eden olaylara toplumun tepkisini yakalamadığını belirtmekte fayda var.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Son üç aydır siyasi sonuçlarda oynaklığın fazla olduğunu görüyoruz. En önemli değişiklik “oy vermem” yanıtını verenlerdeki artış. Bu nedenle kararsızlar ve oy vermeyeceğini söyleyenler dağıtıldıktan sonra partilere olan destek oranları da ciddi bir şekilde değişiyor. Geçtiğimiz ay altını çizdiğimiz apati durumunun devam ettiğini söylemek mümkün.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Bu ay hem CHP’de hem de AK Parti’de kararsızlar dağıtılmadan önce desteğin arttığını görüyoruz.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Nihai sonuçta CHP yaklaşık 2,5 puanlık bir farkla birinci parti olma özelliğini koruyor.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MHP bir önceki ay kaybettiği desteği geri almış görünüyor. Bu desteğin ana kaynağı İYİ Parti ve Zafer Partisi seçmeni ile 2023 yılında MHP’ye oy vermiş ancak bu pazar oy seçim olursa oy kullanmam veya kararsızım diyen seçmenden olmuş.</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Siyasi sonuçlarda dikkat çeken bir diğer sonuç ise İYİ Parti’nin bir önceki aya göre neredeyse yarı oranda destek alması. İYİ Parti desteğinin bir kısmını oy kullanmayacağım ve kararsızlara kaybederken bir kısmını da MHP’ye kaybetmiş.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Aydan aya bu kadar oynaklık olması anket sonuçlarımızda alışık olduğumuz bir durum değil. İYİ Parti’nin son 6 aylık performansı istisnai durumun geçen ay olduğunu gösteriyor.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MHP lideri Bahçeli’nin açıklamalarına olan tepki etkisini kaybettikçe partiler önceki destek seviyelerine dönüyor olabilir. Bu durumu önümüzdeki ayların sonuçları geldiğinde daha iyi açıklayabileceğiz.</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Öte yandan CHP ve AK Parti arasındaki fark seçmenin esas konusunun ekonomi olmaya devam ettiğini gösteriyor. Nitekim ekonominin bugün itibariyle kötü veya çok kötü olduğunu düşünenlerin oranı %77 seviyesine ulaşmış.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Bir önceki aya göre artış daha çok MHP seçmeninin olumsuz değerlendirmesindeki artıştan kaynaklandı. Benzer şekilde 18-24 yaş arası ve lise mezunu seçmen arasında da olumsuz değerlendirmenin arttığı görülüyor.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Siyasi sonuçları özetleyecek olursak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geçtiğimiz ay Bahçeli’nin çıkışlarıyla yaşanan dalgalanmanın sakinleştiği görülüyor. Ekonomik değerlendirmeler tekrar seçmen için birincil konu haline geldi.</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Suriye’deki gelişmelerin sebep olacağı değişimleri önümüzdeki aydan itibaren görmeye başlayacağız.</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r>
              <a:rPr lang="tr-TR" sz="1400" dirty="0">
                <a:effectLst/>
                <a:latin typeface="Aptos" panose="020B0004020202020204" pitchFamily="34" charset="0"/>
                <a:ea typeface="Aptos" panose="020B0004020202020204" pitchFamily="34" charset="0"/>
                <a:cs typeface="Times New Roman" panose="02020603050405020304" pitchFamily="18" charset="0"/>
              </a:rPr>
              <a:t>Bu ay anket çalışmamıza ilk defa bir sene sonraki enflasyon beklentisi sorusu katılımcılara yöneltildi</a:t>
            </a:r>
            <a:r>
              <a:rPr lang="tr-TR" sz="1400" b="1" dirty="0">
                <a:effectLst/>
                <a:latin typeface="Aptos" panose="020B0004020202020204" pitchFamily="34" charset="0"/>
                <a:ea typeface="Aptos" panose="020B0004020202020204" pitchFamily="34" charset="0"/>
                <a:cs typeface="Times New Roman" panose="02020603050405020304" pitchFamily="18" charset="0"/>
              </a:rPr>
              <a:t>. Ortalama beklenti %64,56 seviyesinde gerçekleşti. Bu sonuç TCMB tarafında yapılan beklenti anketiyle oldukça yakın.</a:t>
            </a:r>
            <a:r>
              <a:rPr lang="tr-TR" sz="1400" dirty="0">
                <a:effectLst/>
                <a:latin typeface="Aptos" panose="020B0004020202020204" pitchFamily="34" charset="0"/>
                <a:ea typeface="Aptos" panose="020B0004020202020204" pitchFamily="34" charset="0"/>
                <a:cs typeface="Times New Roman" panose="02020603050405020304" pitchFamily="18" charset="0"/>
              </a:rPr>
              <a:t> Anket sonuçları, enflasyon</a:t>
            </a:r>
            <a:endParaRPr lang="en-US" sz="1300" i="0" u="none" strike="noStrike" cap="none" dirty="0">
              <a:solidFill>
                <a:schemeClr val="tx1"/>
              </a:solidFill>
              <a:latin typeface="Roboto" panose="02000000000000000000" pitchFamily="2" charset="0"/>
              <a:ea typeface="Roboto" panose="02000000000000000000" pitchFamily="2" charset="0"/>
              <a:cs typeface="Roboto"/>
              <a:sym typeface="Roboto"/>
            </a:endParaRPr>
          </a:p>
        </p:txBody>
      </p:sp>
      <p:sp>
        <p:nvSpPr>
          <p:cNvPr id="110" name="Google Shape;110;p18"/>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p:cNvGrpSpPr/>
          <p:nvPr/>
        </p:nvGrpSpPr>
        <p:grpSpPr>
          <a:xfrm>
            <a:off x="260650" y="57150"/>
            <a:ext cx="6806500" cy="434700"/>
            <a:chOff x="260650" y="57150"/>
            <a:chExt cx="6806500" cy="434700"/>
          </a:xfrm>
        </p:grpSpPr>
        <p:cxnSp>
          <p:nvCxnSpPr>
            <p:cNvPr id="112" name="Google Shape;112;p1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5</a:t>
            </a:fld>
            <a:endParaRPr sz="1700">
              <a:solidFill>
                <a:schemeClr val="dk1"/>
              </a:solidFill>
              <a:latin typeface="Chivo"/>
              <a:ea typeface="Chivo"/>
              <a:cs typeface="Chivo"/>
              <a:sym typeface="Chivo"/>
            </a:endParaRPr>
          </a:p>
        </p:txBody>
      </p:sp>
      <p:grpSp>
        <p:nvGrpSpPr>
          <p:cNvPr id="115" name="Google Shape;115;p18"/>
          <p:cNvGrpSpPr/>
          <p:nvPr/>
        </p:nvGrpSpPr>
        <p:grpSpPr>
          <a:xfrm>
            <a:off x="2488" y="10185550"/>
            <a:ext cx="7601575" cy="545400"/>
            <a:chOff x="0" y="10185450"/>
            <a:chExt cx="7601575" cy="545400"/>
          </a:xfrm>
        </p:grpSpPr>
        <p:grpSp>
          <p:nvGrpSpPr>
            <p:cNvPr id="116" name="Google Shape;116;p18"/>
            <p:cNvGrpSpPr/>
            <p:nvPr/>
          </p:nvGrpSpPr>
          <p:grpSpPr>
            <a:xfrm>
              <a:off x="0" y="10185450"/>
              <a:ext cx="7589400" cy="545400"/>
              <a:chOff x="0" y="9118650"/>
              <a:chExt cx="7589400" cy="545400"/>
            </a:xfrm>
          </p:grpSpPr>
          <p:sp>
            <p:nvSpPr>
              <p:cNvPr id="117" name="Google Shape;117;p1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8"/>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877" name="Google Shape;877;p58"/>
          <p:cNvGrpSpPr/>
          <p:nvPr/>
        </p:nvGrpSpPr>
        <p:grpSpPr>
          <a:xfrm>
            <a:off x="0" y="10185450"/>
            <a:ext cx="7601575" cy="545400"/>
            <a:chOff x="0" y="10185450"/>
            <a:chExt cx="7601575" cy="545400"/>
          </a:xfrm>
        </p:grpSpPr>
        <p:grpSp>
          <p:nvGrpSpPr>
            <p:cNvPr id="878" name="Google Shape;878;p58"/>
            <p:cNvGrpSpPr/>
            <p:nvPr/>
          </p:nvGrpSpPr>
          <p:grpSpPr>
            <a:xfrm>
              <a:off x="0" y="10185450"/>
              <a:ext cx="7589400" cy="545400"/>
              <a:chOff x="0" y="9118650"/>
              <a:chExt cx="7589400" cy="545400"/>
            </a:xfrm>
          </p:grpSpPr>
          <p:sp>
            <p:nvSpPr>
              <p:cNvPr id="879" name="Google Shape;879;p5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5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200" b="1" i="0" u="none" strike="noStrike" cap="none" dirty="0">
                  <a:solidFill>
                    <a:srgbClr val="EF3B45"/>
                  </a:solidFill>
                  <a:latin typeface="Chivo"/>
                  <a:ea typeface="Chivo"/>
                  <a:cs typeface="Chivo"/>
                  <a:sym typeface="Chivo"/>
                </a:endParaRPr>
              </a:p>
            </p:txBody>
          </p:sp>
        </p:grpSp>
        <p:pic>
          <p:nvPicPr>
            <p:cNvPr id="881" name="Google Shape;881;p5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882" name="Google Shape;882;p58"/>
          <p:cNvGrpSpPr/>
          <p:nvPr/>
        </p:nvGrpSpPr>
        <p:grpSpPr>
          <a:xfrm>
            <a:off x="0" y="0"/>
            <a:ext cx="7589400" cy="545400"/>
            <a:chOff x="0" y="0"/>
            <a:chExt cx="7589400" cy="545400"/>
          </a:xfrm>
        </p:grpSpPr>
        <p:sp>
          <p:nvSpPr>
            <p:cNvPr id="883" name="Google Shape;883;p58"/>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4" name="Google Shape;884;p58"/>
            <p:cNvGrpSpPr/>
            <p:nvPr/>
          </p:nvGrpSpPr>
          <p:grpSpPr>
            <a:xfrm>
              <a:off x="260650" y="57150"/>
              <a:ext cx="7068300" cy="431100"/>
              <a:chOff x="260650" y="57150"/>
              <a:chExt cx="7068300" cy="431100"/>
            </a:xfrm>
          </p:grpSpPr>
          <p:cxnSp>
            <p:nvCxnSpPr>
              <p:cNvPr id="885" name="Google Shape;885;p5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886" name="Google Shape;886;p58"/>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887" name="Google Shape;887;p58"/>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50</a:t>
            </a:fld>
            <a:endParaRPr sz="1700" b="0" i="0" u="none" strike="noStrike" cap="none">
              <a:solidFill>
                <a:schemeClr val="lt1"/>
              </a:solidFill>
              <a:latin typeface="Chivo"/>
              <a:ea typeface="Chivo"/>
              <a:cs typeface="Chivo"/>
              <a:sym typeface="Chivo"/>
            </a:endParaRPr>
          </a:p>
        </p:txBody>
      </p:sp>
      <p:sp>
        <p:nvSpPr>
          <p:cNvPr id="889" name="Google Shape;889;p58"/>
          <p:cNvSpPr txBox="1"/>
          <p:nvPr/>
        </p:nvSpPr>
        <p:spPr>
          <a:xfrm>
            <a:off x="3800800" y="3962400"/>
            <a:ext cx="35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58"/>
          <p:cNvSpPr txBox="1"/>
          <p:nvPr/>
        </p:nvSpPr>
        <p:spPr>
          <a:xfrm>
            <a:off x="245950" y="61309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92" name="Google Shape;892;p58"/>
          <p:cNvSpPr txBox="1"/>
          <p:nvPr/>
        </p:nvSpPr>
        <p:spPr>
          <a:xfrm>
            <a:off x="3893650" y="6213475"/>
            <a:ext cx="3354600" cy="432423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Bütün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yarısından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fazlası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gelirinin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giderlerini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karşılamadığı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veriyor</a:t>
            </a:r>
            <a:r>
              <a:rPr lang="en-US" sz="1300" b="1" i="0" u="none" strike="noStrike" dirty="0">
                <a:solidFill>
                  <a:srgbClr val="000000"/>
                </a:solidFill>
                <a:effectLst/>
                <a:latin typeface="Roboto" panose="02000000000000000000" pitchFamily="2" charset="0"/>
              </a:rPr>
              <a:t>. Bu </a:t>
            </a:r>
            <a:r>
              <a:rPr lang="en-US" sz="1300" b="1" i="0" u="none" strike="noStrike" dirty="0" err="1">
                <a:solidFill>
                  <a:srgbClr val="000000"/>
                </a:solidFill>
                <a:effectLst/>
                <a:latin typeface="Roboto" panose="02000000000000000000" pitchFamily="2" charset="0"/>
              </a:rPr>
              <a:t>yanıtı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%61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25-34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aralığındakiler</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r>
              <a:rPr lang="en-US" sz="1300" b="1"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%33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genç</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olan</a:t>
            </a:r>
            <a:r>
              <a:rPr lang="en-US" sz="1300" b="0" i="0" u="none" strike="noStrike" dirty="0">
                <a:solidFill>
                  <a:srgbClr val="000000"/>
                </a:solidFill>
                <a:effectLst/>
                <a:latin typeface="Roboto" panose="02000000000000000000" pitchFamily="2" charset="0"/>
              </a:rPr>
              <a:t> 18-24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pPr algn="just" rtl="0"/>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44-54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graphicFrame>
        <p:nvGraphicFramePr>
          <p:cNvPr id="893" name="Google Shape;893;p58"/>
          <p:cNvGraphicFramePr/>
          <p:nvPr/>
        </p:nvGraphicFramePr>
        <p:xfrm>
          <a:off x="260550" y="1228750"/>
          <a:ext cx="7068300" cy="396200"/>
        </p:xfrm>
        <a:graphic>
          <a:graphicData uri="http://schemas.openxmlformats.org/drawingml/2006/table">
            <a:tbl>
              <a:tblPr>
                <a:noFill/>
                <a:tableStyleId>{354274A8-8CDC-4FB1-AA4F-696C39C6ED5F}</a:tableStyleId>
              </a:tblPr>
              <a:tblGrid>
                <a:gridCol w="7068300">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94" name="Google Shape;894;p58"/>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895" name="Google Shape;895;p58"/>
          <p:cNvSpPr txBox="1"/>
          <p:nvPr/>
        </p:nvSpPr>
        <p:spPr>
          <a:xfrm>
            <a:off x="265112" y="6213475"/>
            <a:ext cx="3382837" cy="307773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Kadın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%58’i “</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veriyor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erkeklerden</a:t>
            </a:r>
            <a:r>
              <a:rPr lang="en-US" sz="1300" b="1" i="0" u="none" strike="noStrike" dirty="0">
                <a:solidFill>
                  <a:srgbClr val="000000"/>
                </a:solidFill>
                <a:effectLst/>
                <a:latin typeface="Roboto" panose="02000000000000000000" pitchFamily="2" charset="0"/>
              </a:rPr>
              <a:t> 2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geçindiğini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belirten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kadın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erkek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%28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eşit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Erkek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%8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kadın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2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8B405E08-CB14-B603-CA29-503E6FBA2AA1}"/>
              </a:ext>
            </a:extLst>
          </p:cNvPr>
          <p:cNvGraphicFramePr>
            <a:graphicFrameLocks noGrp="1"/>
          </p:cNvGraphicFramePr>
          <p:nvPr>
            <p:extLst>
              <p:ext uri="{D42A27DB-BD31-4B8C-83A1-F6EECF244321}">
                <p14:modId xmlns:p14="http://schemas.microsoft.com/office/powerpoint/2010/main" val="2531680804"/>
              </p:ext>
            </p:extLst>
          </p:nvPr>
        </p:nvGraphicFramePr>
        <p:xfrm>
          <a:off x="284276" y="1766888"/>
          <a:ext cx="7038861" cy="3762375"/>
        </p:xfrm>
        <a:graphic>
          <a:graphicData uri="http://schemas.openxmlformats.org/drawingml/2006/table">
            <a:tbl>
              <a:tblPr/>
              <a:tblGrid>
                <a:gridCol w="1589421">
                  <a:extLst>
                    <a:ext uri="{9D8B030D-6E8A-4147-A177-3AD203B41FA5}">
                      <a16:colId xmlns:a16="http://schemas.microsoft.com/office/drawing/2014/main" val="1873794060"/>
                    </a:ext>
                  </a:extLst>
                </a:gridCol>
                <a:gridCol w="681180">
                  <a:extLst>
                    <a:ext uri="{9D8B030D-6E8A-4147-A177-3AD203B41FA5}">
                      <a16:colId xmlns:a16="http://schemas.microsoft.com/office/drawing/2014/main" val="1160423322"/>
                    </a:ext>
                  </a:extLst>
                </a:gridCol>
                <a:gridCol w="681180">
                  <a:extLst>
                    <a:ext uri="{9D8B030D-6E8A-4147-A177-3AD203B41FA5}">
                      <a16:colId xmlns:a16="http://schemas.microsoft.com/office/drawing/2014/main" val="1550297230"/>
                    </a:ext>
                  </a:extLst>
                </a:gridCol>
                <a:gridCol w="681180">
                  <a:extLst>
                    <a:ext uri="{9D8B030D-6E8A-4147-A177-3AD203B41FA5}">
                      <a16:colId xmlns:a16="http://schemas.microsoft.com/office/drawing/2014/main" val="2853980095"/>
                    </a:ext>
                  </a:extLst>
                </a:gridCol>
                <a:gridCol w="681180">
                  <a:extLst>
                    <a:ext uri="{9D8B030D-6E8A-4147-A177-3AD203B41FA5}">
                      <a16:colId xmlns:a16="http://schemas.microsoft.com/office/drawing/2014/main" val="560696195"/>
                    </a:ext>
                  </a:extLst>
                </a:gridCol>
                <a:gridCol w="681180">
                  <a:extLst>
                    <a:ext uri="{9D8B030D-6E8A-4147-A177-3AD203B41FA5}">
                      <a16:colId xmlns:a16="http://schemas.microsoft.com/office/drawing/2014/main" val="2696991960"/>
                    </a:ext>
                  </a:extLst>
                </a:gridCol>
                <a:gridCol w="681180">
                  <a:extLst>
                    <a:ext uri="{9D8B030D-6E8A-4147-A177-3AD203B41FA5}">
                      <a16:colId xmlns:a16="http://schemas.microsoft.com/office/drawing/2014/main" val="1528050594"/>
                    </a:ext>
                  </a:extLst>
                </a:gridCol>
                <a:gridCol w="681180">
                  <a:extLst>
                    <a:ext uri="{9D8B030D-6E8A-4147-A177-3AD203B41FA5}">
                      <a16:colId xmlns:a16="http://schemas.microsoft.com/office/drawing/2014/main" val="1593614804"/>
                    </a:ext>
                  </a:extLst>
                </a:gridCol>
                <a:gridCol w="681180">
                  <a:extLst>
                    <a:ext uri="{9D8B030D-6E8A-4147-A177-3AD203B41FA5}">
                      <a16:colId xmlns:a16="http://schemas.microsoft.com/office/drawing/2014/main" val="3700689601"/>
                    </a:ext>
                  </a:extLst>
                </a:gridCol>
              </a:tblGrid>
              <a:tr h="661035">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7B0046"/>
                    </a:solidFill>
                  </a:tcPr>
                </a:tc>
                <a:tc>
                  <a:txBody>
                    <a:bodyPr/>
                    <a:lstStyle/>
                    <a:p>
                      <a:pPr algn="ctr" rtl="0" fontAlgn="ctr"/>
                      <a:r>
                        <a:rPr lang="en-US" sz="1000" b="1" i="0" u="none" strike="noStrike">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Erkek </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18-24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45-54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55-64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65+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extLst>
                  <a:ext uri="{0D108BD9-81ED-4DB2-BD59-A6C34878D82A}">
                    <a16:rowId xmlns:a16="http://schemas.microsoft.com/office/drawing/2014/main" val="2137108744"/>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 karşılamadı.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FFFFFF"/>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100" b="0" i="0" u="none" strike="noStrike">
                          <a:solidFill>
                            <a:srgbClr val="FFFFFF"/>
                          </a:solidFill>
                          <a:effectLst/>
                          <a:latin typeface="Chivo" pitchFamily="2" charset="-94"/>
                        </a:rPr>
                        <a:t>56</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6688"/>
                    </a:solidFill>
                  </a:tcPr>
                </a:tc>
                <a:tc>
                  <a:txBody>
                    <a:bodyPr/>
                    <a:lstStyle/>
                    <a:p>
                      <a:pPr algn="ctr" rtl="0" fontAlgn="ctr"/>
                      <a:r>
                        <a:rPr lang="en-US" sz="1100" b="0" i="0" u="none" strike="noStrike">
                          <a:solidFill>
                            <a:srgbClr val="010205"/>
                          </a:solidFill>
                          <a:effectLst/>
                          <a:latin typeface="Chivo" pitchFamily="2" charset="-94"/>
                        </a:rPr>
                        <a:t>54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ADDB"/>
                    </a:solidFill>
                  </a:tcPr>
                </a:tc>
                <a:tc>
                  <a:txBody>
                    <a:bodyPr/>
                    <a:lstStyle/>
                    <a:p>
                      <a:pPr algn="ctr" rtl="0" fontAlgn="ctr"/>
                      <a:r>
                        <a:rPr lang="en-US" sz="1100" b="0" i="0" u="none" strike="noStrike">
                          <a:solidFill>
                            <a:srgbClr val="010205"/>
                          </a:solidFill>
                          <a:effectLst/>
                          <a:latin typeface="Chivo" pitchFamily="2" charset="-94"/>
                        </a:rPr>
                        <a:t>61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100" b="0" i="0" u="none" strike="noStrike">
                          <a:solidFill>
                            <a:srgbClr val="010205"/>
                          </a:solidFill>
                          <a:effectLst/>
                          <a:latin typeface="Chivo" pitchFamily="2" charset="-94"/>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A6D9"/>
                    </a:solidFill>
                  </a:tcPr>
                </a:tc>
                <a:tc>
                  <a:txBody>
                    <a:bodyPr/>
                    <a:lstStyle/>
                    <a:p>
                      <a:pPr algn="ctr" rtl="0" fontAlgn="ctr"/>
                      <a:r>
                        <a:rPr lang="en-US" sz="1100" b="0" i="0" u="none" strike="noStrike">
                          <a:solidFill>
                            <a:srgbClr val="010205"/>
                          </a:solidFill>
                          <a:effectLst/>
                          <a:latin typeface="Chivo" pitchFamily="2" charset="-94"/>
                        </a:rPr>
                        <a:t>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ADDB"/>
                    </a:solidFill>
                  </a:tcPr>
                </a:tc>
                <a:tc>
                  <a:txBody>
                    <a:bodyPr/>
                    <a:lstStyle/>
                    <a:p>
                      <a:pPr algn="ctr" rtl="0" fontAlgn="ctr"/>
                      <a:r>
                        <a:rPr lang="en-US" sz="1100" b="0" i="0" u="none" strike="noStrike">
                          <a:solidFill>
                            <a:srgbClr val="010205"/>
                          </a:solidFill>
                          <a:effectLst/>
                          <a:latin typeface="Chivo" pitchFamily="2" charset="-94"/>
                        </a:rPr>
                        <a:t>57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A8D9"/>
                    </a:solidFill>
                  </a:tcPr>
                </a:tc>
                <a:tc>
                  <a:txBody>
                    <a:bodyPr/>
                    <a:lstStyle/>
                    <a:p>
                      <a:pPr algn="ctr" rtl="0" fontAlgn="ctr"/>
                      <a:r>
                        <a:rPr lang="en-US" sz="1100" b="0" i="0" u="none" strike="noStrike">
                          <a:solidFill>
                            <a:srgbClr val="010205"/>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7A8D9"/>
                    </a:solidFill>
                  </a:tcPr>
                </a:tc>
                <a:extLst>
                  <a:ext uri="{0D108BD9-81ED-4DB2-BD59-A6C34878D82A}">
                    <a16:rowId xmlns:a16="http://schemas.microsoft.com/office/drawing/2014/main" val="3020599191"/>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 ucu ucuna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B3C3"/>
                    </a:solid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B5C4"/>
                    </a:solidFill>
                  </a:tcPr>
                </a:tc>
                <a:tc>
                  <a:txBody>
                    <a:bodyPr/>
                    <a:lstStyle/>
                    <a:p>
                      <a:pPr algn="ctr" rtl="0" fontAlgn="ctr"/>
                      <a:r>
                        <a:rPr lang="en-US" sz="1100" b="0" i="0" u="none" strike="noStrike">
                          <a:solidFill>
                            <a:srgbClr val="010205"/>
                          </a:solidFill>
                          <a:effectLst/>
                          <a:latin typeface="Chivo" pitchFamily="2" charset="-94"/>
                        </a:rPr>
                        <a:t>33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2CCE5"/>
                    </a:solidFill>
                  </a:tcPr>
                </a:tc>
                <a:tc>
                  <a:txBody>
                    <a:bodyPr/>
                    <a:lstStyle/>
                    <a:p>
                      <a:pPr algn="ctr" rtl="0" fontAlgn="ctr"/>
                      <a:r>
                        <a:rPr lang="en-US" sz="1100" b="0" i="0" u="none" strike="noStrike">
                          <a:solidFill>
                            <a:srgbClr val="010205"/>
                          </a:solidFill>
                          <a:effectLst/>
                          <a:latin typeface="Chivo" pitchFamily="2" charset="-94"/>
                        </a:rPr>
                        <a:t>25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5D7E9"/>
                    </a:solidFill>
                  </a:tcPr>
                </a:tc>
                <a:tc>
                  <a:txBody>
                    <a:bodyPr/>
                    <a:lstStyle/>
                    <a:p>
                      <a:pPr algn="ctr" rtl="0" fontAlgn="ctr"/>
                      <a:r>
                        <a:rPr lang="en-US" sz="1100" b="0" i="0" u="none" strike="noStrike">
                          <a:solidFill>
                            <a:srgbClr val="010205"/>
                          </a:solidFill>
                          <a:effectLst/>
                          <a:latin typeface="Chivo" pitchFamily="2" charset="-94"/>
                        </a:rPr>
                        <a:t>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D2E7"/>
                    </a:solidFill>
                  </a:tcPr>
                </a:tc>
                <a:tc>
                  <a:txBody>
                    <a:bodyPr/>
                    <a:lstStyle/>
                    <a:p>
                      <a:pPr algn="ctr" rtl="0" fontAlgn="ctr"/>
                      <a:r>
                        <a:rPr lang="en-US" sz="1100" b="0" i="0" u="none" strike="noStrike">
                          <a:solidFill>
                            <a:srgbClr val="010205"/>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2E7"/>
                    </a:solidFill>
                  </a:tcPr>
                </a:tc>
                <a:tc>
                  <a:txBody>
                    <a:bodyPr/>
                    <a:lstStyle/>
                    <a:p>
                      <a:pPr algn="ctr" rtl="0" fontAlgn="ctr"/>
                      <a:r>
                        <a:rPr lang="en-US" sz="1100" b="0" i="0" u="none" strike="noStrike">
                          <a:solidFill>
                            <a:srgbClr val="010205"/>
                          </a:solidFill>
                          <a:effectLst/>
                          <a:latin typeface="Chivo" pitchFamily="2" charset="-94"/>
                        </a:rPr>
                        <a:t>26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D5E9"/>
                    </a:solidFill>
                  </a:tcPr>
                </a:tc>
                <a:tc>
                  <a:txBody>
                    <a:bodyPr/>
                    <a:lstStyle/>
                    <a:p>
                      <a:pPr algn="ctr" rtl="0" fontAlgn="ctr"/>
                      <a:r>
                        <a:rPr lang="en-US" sz="1100" b="0" i="0" u="none" strike="noStrike">
                          <a:solidFill>
                            <a:srgbClr val="010205"/>
                          </a:solidFill>
                          <a:effectLst/>
                          <a:latin typeface="Chivo" pitchFamily="2" charset="-94"/>
                        </a:rPr>
                        <a:t>30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D0E7"/>
                    </a:solidFill>
                  </a:tcPr>
                </a:tc>
                <a:extLst>
                  <a:ext uri="{0D108BD9-81ED-4DB2-BD59-A6C34878D82A}">
                    <a16:rowId xmlns:a16="http://schemas.microsoft.com/office/drawing/2014/main" val="3881292747"/>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giderlerimin üzerinde oldu.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CEE"/>
                    </a:solid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FEBED"/>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FF1"/>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FF1F2"/>
                    </a:solidFill>
                  </a:tcPr>
                </a:tc>
                <a:tc>
                  <a:txBody>
                    <a:bodyPr/>
                    <a:lstStyle/>
                    <a:p>
                      <a:pPr algn="ctr" rtl="0" fontAlgn="ctr"/>
                      <a:r>
                        <a:rPr lang="en-US" sz="1100" b="0" i="0" u="none" strike="noStrike">
                          <a:solidFill>
                            <a:srgbClr val="010205"/>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AEEF1"/>
                    </a:solidFill>
                  </a:tcPr>
                </a:tc>
                <a:tc>
                  <a:txBody>
                    <a:bodyPr/>
                    <a:lstStyle/>
                    <a:p>
                      <a:pPr algn="ctr" rtl="0" fontAlgn="ctr"/>
                      <a:r>
                        <a:rPr lang="en-US" sz="1100" b="0" i="0" u="none" strike="noStrike">
                          <a:solidFill>
                            <a:srgbClr val="010205"/>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1"/>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F1F2"/>
                    </a:solidFill>
                  </a:tcPr>
                </a:tc>
                <a:extLst>
                  <a:ext uri="{0D108BD9-81ED-4DB2-BD59-A6C34878D82A}">
                    <a16:rowId xmlns:a16="http://schemas.microsoft.com/office/drawing/2014/main" val="2798342315"/>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 fazlasıyla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FECED"/>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FF0F2"/>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CEEF1"/>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EF0F2"/>
                    </a:solidFill>
                  </a:tcPr>
                </a:tc>
                <a:tc>
                  <a:txBody>
                    <a:bodyPr/>
                    <a:lstStyle/>
                    <a:p>
                      <a:pPr algn="ctr" rtl="0" fontAlgn="ctr"/>
                      <a:r>
                        <a:rPr lang="en-US" sz="1100" b="0" i="0" u="none" strike="noStrike" dirty="0">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extLst>
                  <a:ext uri="{0D108BD9-81ED-4DB2-BD59-A6C34878D82A}">
                    <a16:rowId xmlns:a16="http://schemas.microsoft.com/office/drawing/2014/main" val="62403759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59"/>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903" name="Google Shape;903;p59"/>
          <p:cNvGrpSpPr/>
          <p:nvPr/>
        </p:nvGrpSpPr>
        <p:grpSpPr>
          <a:xfrm>
            <a:off x="0" y="10185450"/>
            <a:ext cx="7601575" cy="545400"/>
            <a:chOff x="0" y="10185450"/>
            <a:chExt cx="7601575" cy="545400"/>
          </a:xfrm>
        </p:grpSpPr>
        <p:grpSp>
          <p:nvGrpSpPr>
            <p:cNvPr id="904" name="Google Shape;904;p59"/>
            <p:cNvGrpSpPr/>
            <p:nvPr/>
          </p:nvGrpSpPr>
          <p:grpSpPr>
            <a:xfrm>
              <a:off x="0" y="10185450"/>
              <a:ext cx="7589400" cy="545400"/>
              <a:chOff x="0" y="9118650"/>
              <a:chExt cx="7589400" cy="545400"/>
            </a:xfrm>
          </p:grpSpPr>
          <p:sp>
            <p:nvSpPr>
              <p:cNvPr id="905" name="Google Shape;905;p5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5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200" b="1" i="0" u="none" strike="noStrike" cap="none" dirty="0">
                  <a:solidFill>
                    <a:srgbClr val="EF3B45"/>
                  </a:solidFill>
                  <a:latin typeface="Chivo"/>
                  <a:ea typeface="Chivo"/>
                  <a:cs typeface="Chivo"/>
                  <a:sym typeface="Chivo"/>
                </a:endParaRPr>
              </a:p>
            </p:txBody>
          </p:sp>
        </p:grpSp>
        <p:pic>
          <p:nvPicPr>
            <p:cNvPr id="907" name="Google Shape;907;p5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908" name="Google Shape;908;p59"/>
          <p:cNvGrpSpPr/>
          <p:nvPr/>
        </p:nvGrpSpPr>
        <p:grpSpPr>
          <a:xfrm>
            <a:off x="0" y="0"/>
            <a:ext cx="7589400" cy="545400"/>
            <a:chOff x="0" y="0"/>
            <a:chExt cx="7589400" cy="545400"/>
          </a:xfrm>
        </p:grpSpPr>
        <p:sp>
          <p:nvSpPr>
            <p:cNvPr id="909" name="Google Shape;909;p59"/>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0" name="Google Shape;910;p59"/>
            <p:cNvGrpSpPr/>
            <p:nvPr/>
          </p:nvGrpSpPr>
          <p:grpSpPr>
            <a:xfrm>
              <a:off x="260650" y="57150"/>
              <a:ext cx="7068300" cy="431100"/>
              <a:chOff x="260650" y="57150"/>
              <a:chExt cx="7068300" cy="431100"/>
            </a:xfrm>
          </p:grpSpPr>
          <p:cxnSp>
            <p:nvCxnSpPr>
              <p:cNvPr id="911" name="Google Shape;911;p5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912" name="Google Shape;912;p59"/>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913" name="Google Shape;913;p59"/>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51</a:t>
            </a:fld>
            <a:endParaRPr sz="1700" b="0" i="0" u="none" strike="noStrike" cap="none">
              <a:solidFill>
                <a:schemeClr val="lt1"/>
              </a:solidFill>
              <a:latin typeface="Chivo"/>
              <a:ea typeface="Chivo"/>
              <a:cs typeface="Chivo"/>
              <a:sym typeface="Chivo"/>
            </a:endParaRPr>
          </a:p>
        </p:txBody>
      </p:sp>
      <p:sp>
        <p:nvSpPr>
          <p:cNvPr id="914" name="Google Shape;914;p59"/>
          <p:cNvSpPr txBox="1"/>
          <p:nvPr/>
        </p:nvSpPr>
        <p:spPr>
          <a:xfrm>
            <a:off x="3800800" y="3962400"/>
            <a:ext cx="35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59"/>
          <p:cNvSpPr txBox="1"/>
          <p:nvPr/>
        </p:nvSpPr>
        <p:spPr>
          <a:xfrm>
            <a:off x="3841975" y="3957525"/>
            <a:ext cx="348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16" name="Google Shape;916;p59"/>
          <p:cNvSpPr txBox="1"/>
          <p:nvPr/>
        </p:nvSpPr>
        <p:spPr>
          <a:xfrm>
            <a:off x="245950" y="61309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917" name="Google Shape;917;p59"/>
          <p:cNvSpPr txBox="1"/>
          <p:nvPr/>
        </p:nvSpPr>
        <p:spPr>
          <a:xfrm>
            <a:off x="3893650" y="6130975"/>
            <a:ext cx="33546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aphicFrame>
        <p:nvGraphicFramePr>
          <p:cNvPr id="918" name="Google Shape;918;p59"/>
          <p:cNvGraphicFramePr/>
          <p:nvPr/>
        </p:nvGraphicFramePr>
        <p:xfrm>
          <a:off x="260550" y="1228750"/>
          <a:ext cx="7068300" cy="556611"/>
        </p:xfrm>
        <a:graphic>
          <a:graphicData uri="http://schemas.openxmlformats.org/drawingml/2006/table">
            <a:tbl>
              <a:tblPr>
                <a:noFill/>
                <a:tableStyleId>{354274A8-8CDC-4FB1-AA4F-696C39C6ED5F}</a:tableStyleId>
              </a:tblPr>
              <a:tblGrid>
                <a:gridCol w="7068300">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a:solidFill>
                          <a:schemeClr val="dk1"/>
                        </a:solidFill>
                        <a:highlight>
                          <a:schemeClr val="lt1"/>
                        </a:highlight>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000" i="1">
                          <a:solidFill>
                            <a:schemeClr val="dk1"/>
                          </a:solidFill>
                          <a:highlight>
                            <a:schemeClr val="lt1"/>
                          </a:highlight>
                          <a:latin typeface="Chivo"/>
                          <a:ea typeface="Chivo"/>
                          <a:cs typeface="Chivo"/>
                          <a:sym typeface="Chivo"/>
                        </a:rPr>
                        <a:t>(“Gelirim giderimi karşılamadı. “ ve “Gelirim giderimi ucu ucuna karşıladı.” yanıtlarının toplamı)</a:t>
                      </a:r>
                      <a:endParaRPr sz="1000" i="1">
                        <a:solidFill>
                          <a:schemeClr val="dk1"/>
                        </a:solidFill>
                        <a:highlight>
                          <a:schemeClr val="lt1"/>
                        </a:highlight>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19" name="Google Shape;919;p59"/>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921" name="Google Shape;921;p59"/>
          <p:cNvSpPr txBox="1"/>
          <p:nvPr/>
        </p:nvSpPr>
        <p:spPr>
          <a:xfrm>
            <a:off x="245950" y="64361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922" name="Google Shape;922;p59"/>
          <p:cNvSpPr txBox="1"/>
          <p:nvPr/>
        </p:nvSpPr>
        <p:spPr>
          <a:xfrm>
            <a:off x="3937000" y="65158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924" name="Google Shape;924;p59"/>
          <p:cNvSpPr txBox="1"/>
          <p:nvPr/>
        </p:nvSpPr>
        <p:spPr>
          <a:xfrm>
            <a:off x="245950" y="6203964"/>
            <a:ext cx="7093050" cy="361634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Bu </a:t>
            </a:r>
            <a:r>
              <a:rPr lang="en-US" sz="1300" b="1" i="0" u="none" strike="noStrike" dirty="0" err="1">
                <a:solidFill>
                  <a:srgbClr val="000000"/>
                </a:solidFill>
                <a:effectLst/>
                <a:latin typeface="Roboto" panose="02000000000000000000" pitchFamily="2" charset="0"/>
              </a:rPr>
              <a:t>soruya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kırılımında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Cumhur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ittifakı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dalgalı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grafik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oluştururken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muhalefet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görece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stabil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kaldığını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Cumhur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İttifakı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seçmenleriyle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ilgili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özellike</a:t>
            </a:r>
            <a:r>
              <a:rPr lang="en-US" sz="1300" b="0" i="0" u="none" strike="noStrike" dirty="0">
                <a:solidFill>
                  <a:srgbClr val="000000"/>
                </a:solidFill>
                <a:effectLst/>
                <a:latin typeface="Roboto" panose="02000000000000000000" pitchFamily="2" charset="0"/>
              </a:rPr>
              <a:t> de </a:t>
            </a:r>
            <a:r>
              <a:rPr lang="en-US" sz="1300" b="0" i="0" u="none" strike="noStrike" dirty="0" err="1">
                <a:solidFill>
                  <a:srgbClr val="000000"/>
                </a:solidFill>
                <a:effectLst/>
                <a:latin typeface="Roboto" panose="02000000000000000000" pitchFamily="2" charset="0"/>
              </a:rPr>
              <a:t>Mayıs</a:t>
            </a:r>
            <a:r>
              <a:rPr lang="en-US" sz="1300" b="0" i="0" u="none" strike="noStrike" dirty="0">
                <a:solidFill>
                  <a:srgbClr val="000000"/>
                </a:solidFill>
                <a:effectLst/>
                <a:latin typeface="Roboto" panose="02000000000000000000" pitchFamily="2" charset="0"/>
              </a:rPr>
              <a:t> 2023 </a:t>
            </a:r>
            <a:r>
              <a:rPr lang="en-US" sz="1300" b="0" i="0" u="none" strike="noStrike" dirty="0" err="1">
                <a:solidFill>
                  <a:srgbClr val="000000"/>
                </a:solidFill>
                <a:effectLst/>
                <a:latin typeface="Roboto" panose="02000000000000000000" pitchFamily="2" charset="0"/>
              </a:rPr>
              <a:t>seçimlerine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geçinemediğini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ifade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radikal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biçimde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azaldığını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söyleyebiliriz</a:t>
            </a:r>
            <a:r>
              <a:rPr lang="en-US" sz="1300" b="0" i="0" u="none" strike="noStrike" dirty="0">
                <a:solidFill>
                  <a:srgbClr val="000000"/>
                </a:solidFill>
                <a:effectLst/>
                <a:latin typeface="Roboto" panose="02000000000000000000" pitchFamily="2" charset="0"/>
              </a:rPr>
              <a:t>. Bu durum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yalnızca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makro</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düzeyde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değil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bireylerin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kendi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yaşantıları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üzerinde</a:t>
            </a:r>
            <a:r>
              <a:rPr lang="en-US" sz="1300" b="0" i="0" u="none" strike="noStrike" dirty="0">
                <a:solidFill>
                  <a:srgbClr val="000000"/>
                </a:solidFill>
                <a:effectLst/>
                <a:latin typeface="Roboto" panose="02000000000000000000" pitchFamily="2" charset="0"/>
              </a:rPr>
              <a:t> de </a:t>
            </a:r>
            <a:r>
              <a:rPr lang="en-US" sz="1300" b="0" i="0" u="none" strike="noStrike" dirty="0" err="1">
                <a:solidFill>
                  <a:srgbClr val="000000"/>
                </a:solidFill>
                <a:effectLst/>
                <a:latin typeface="Roboto" panose="02000000000000000000" pitchFamily="2" charset="0"/>
              </a:rPr>
              <a:t>siyasi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tercihlerden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etkilendiğini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gösteriyor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tr-TR" sz="1300" dirty="0">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2023’e </a:t>
            </a:r>
            <a:r>
              <a:rPr lang="en-US" sz="1300" b="0" i="0" u="none" strike="noStrike" dirty="0" err="1">
                <a:solidFill>
                  <a:srgbClr val="000000"/>
                </a:solidFill>
                <a:effectLst/>
                <a:latin typeface="Roboto" panose="02000000000000000000" pitchFamily="2" charset="0"/>
              </a:rPr>
              <a:t>geldiğimizde</a:t>
            </a:r>
            <a:r>
              <a:rPr lang="en-US" sz="1300" b="0" i="0" u="none" strike="noStrike" dirty="0">
                <a:solidFill>
                  <a:srgbClr val="000000"/>
                </a:solidFill>
                <a:effectLst/>
                <a:latin typeface="Roboto" panose="02000000000000000000" pitchFamily="2" charset="0"/>
              </a:rPr>
              <a:t> AK Parti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MHP</a:t>
            </a:r>
            <a:r>
              <a:rPr lang="tr-TR" sz="1300" b="0" i="0" u="none" strike="noStrike" dirty="0">
                <a:solidFill>
                  <a:srgbClr val="000000"/>
                </a:solidFill>
                <a:effectLst/>
                <a:latin typeface="Roboto" panose="02000000000000000000" pitchFamily="2" charset="0"/>
              </a:rPr>
              <a:t> seçmenlerinin ayrışmış olan geçim algısının tekrar yakınlaştığını görüyoruz.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Muhalefet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özellikle</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Parti’lilerde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geliri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karşılamayan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karşılayanların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radikal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düzeyde</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düştü. </a:t>
            </a:r>
            <a:endParaRPr lang="en-US" sz="1600" b="0" dirty="0">
              <a:effectLst/>
            </a:endParaRPr>
          </a:p>
          <a:p>
            <a:br>
              <a:rPr lang="en-US" sz="1600" b="0" dirty="0">
                <a:effectLst/>
              </a:rPr>
            </a:br>
            <a:br>
              <a:rPr lang="en-US" sz="1600" b="0" dirty="0">
                <a:effectLst/>
              </a:rPr>
            </a:br>
            <a:endParaRPr lang="en-US" sz="1300" dirty="0">
              <a:solidFill>
                <a:schemeClr val="tx1"/>
              </a:solidFill>
              <a:latin typeface="Roboto"/>
              <a:ea typeface="Roboto"/>
              <a:cs typeface="Roboto"/>
              <a:sym typeface="Roboto"/>
            </a:endParaRPr>
          </a:p>
        </p:txBody>
      </p:sp>
      <p:graphicFrame>
        <p:nvGraphicFramePr>
          <p:cNvPr id="3" name="subsistence_party">
            <a:extLst>
              <a:ext uri="{FF2B5EF4-FFF2-40B4-BE49-F238E27FC236}">
                <a16:creationId xmlns:a16="http://schemas.microsoft.com/office/drawing/2014/main" id="{00000000-0008-0000-0300-000003000000}"/>
              </a:ext>
            </a:extLst>
          </p:cNvPr>
          <p:cNvGraphicFramePr>
            <a:graphicFrameLocks/>
          </p:cNvGraphicFramePr>
          <p:nvPr>
            <p:extLst>
              <p:ext uri="{D42A27DB-BD31-4B8C-83A1-F6EECF244321}">
                <p14:modId xmlns:p14="http://schemas.microsoft.com/office/powerpoint/2010/main" val="1626311502"/>
              </p:ext>
            </p:extLst>
          </p:nvPr>
        </p:nvGraphicFramePr>
        <p:xfrm>
          <a:off x="265112" y="1767022"/>
          <a:ext cx="7058026" cy="443694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60"/>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931" name="Google Shape;931;p60"/>
          <p:cNvGrpSpPr/>
          <p:nvPr/>
        </p:nvGrpSpPr>
        <p:grpSpPr>
          <a:xfrm>
            <a:off x="0" y="10185450"/>
            <a:ext cx="7601575" cy="545400"/>
            <a:chOff x="0" y="10185450"/>
            <a:chExt cx="7601575" cy="545400"/>
          </a:xfrm>
        </p:grpSpPr>
        <p:grpSp>
          <p:nvGrpSpPr>
            <p:cNvPr id="932" name="Google Shape;932;p60"/>
            <p:cNvGrpSpPr/>
            <p:nvPr/>
          </p:nvGrpSpPr>
          <p:grpSpPr>
            <a:xfrm>
              <a:off x="0" y="10185450"/>
              <a:ext cx="7589400" cy="545400"/>
              <a:chOff x="0" y="9118650"/>
              <a:chExt cx="7589400" cy="545400"/>
            </a:xfrm>
          </p:grpSpPr>
          <p:sp>
            <p:nvSpPr>
              <p:cNvPr id="933" name="Google Shape;933;p6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6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935" name="Google Shape;935;p6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936" name="Google Shape;936;p60"/>
          <p:cNvGrpSpPr/>
          <p:nvPr/>
        </p:nvGrpSpPr>
        <p:grpSpPr>
          <a:xfrm>
            <a:off x="0" y="0"/>
            <a:ext cx="7589400" cy="545400"/>
            <a:chOff x="0" y="0"/>
            <a:chExt cx="7589400" cy="545400"/>
          </a:xfrm>
        </p:grpSpPr>
        <p:sp>
          <p:nvSpPr>
            <p:cNvPr id="937" name="Google Shape;937;p60"/>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8" name="Google Shape;938;p60"/>
            <p:cNvGrpSpPr/>
            <p:nvPr/>
          </p:nvGrpSpPr>
          <p:grpSpPr>
            <a:xfrm>
              <a:off x="260650" y="57150"/>
              <a:ext cx="7068300" cy="431100"/>
              <a:chOff x="260650" y="57150"/>
              <a:chExt cx="7068300" cy="431100"/>
            </a:xfrm>
          </p:grpSpPr>
          <p:cxnSp>
            <p:nvCxnSpPr>
              <p:cNvPr id="939" name="Google Shape;939;p6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940" name="Google Shape;940;p60"/>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941" name="Google Shape;941;p60"/>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52</a:t>
            </a:fld>
            <a:endParaRPr sz="1700" b="0" i="0" u="none" strike="noStrike" cap="none">
              <a:solidFill>
                <a:schemeClr val="lt1"/>
              </a:solidFill>
              <a:latin typeface="Chivo"/>
              <a:ea typeface="Chivo"/>
              <a:cs typeface="Chivo"/>
              <a:sym typeface="Chivo"/>
            </a:endParaRPr>
          </a:p>
        </p:txBody>
      </p:sp>
      <p:sp>
        <p:nvSpPr>
          <p:cNvPr id="942" name="Google Shape;942;p60"/>
          <p:cNvSpPr txBox="1"/>
          <p:nvPr/>
        </p:nvSpPr>
        <p:spPr>
          <a:xfrm>
            <a:off x="260650" y="4114800"/>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chemeClr val="dk1"/>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43" name="Google Shape;943;p60"/>
          <p:cNvSpPr txBox="1"/>
          <p:nvPr/>
        </p:nvSpPr>
        <p:spPr>
          <a:xfrm>
            <a:off x="3841975" y="4114800"/>
            <a:ext cx="349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45" name="Google Shape;945;p60"/>
          <p:cNvSpPr txBox="1"/>
          <p:nvPr/>
        </p:nvSpPr>
        <p:spPr>
          <a:xfrm>
            <a:off x="260650" y="7534275"/>
            <a:ext cx="3422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60"/>
          <p:cNvSpPr txBox="1"/>
          <p:nvPr/>
        </p:nvSpPr>
        <p:spPr>
          <a:xfrm>
            <a:off x="260650" y="8213363"/>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graphicFrame>
        <p:nvGraphicFramePr>
          <p:cNvPr id="947" name="Google Shape;947;p60"/>
          <p:cNvGraphicFramePr/>
          <p:nvPr/>
        </p:nvGraphicFramePr>
        <p:xfrm>
          <a:off x="252738" y="1146513"/>
          <a:ext cx="7068300" cy="396200"/>
        </p:xfrm>
        <a:graphic>
          <a:graphicData uri="http://schemas.openxmlformats.org/drawingml/2006/table">
            <a:tbl>
              <a:tblPr>
                <a:noFill/>
                <a:tableStyleId>{354274A8-8CDC-4FB1-AA4F-696C39C6ED5F}</a:tableStyleId>
              </a:tblPr>
              <a:tblGrid>
                <a:gridCol w="7068300">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48" name="Google Shape;948;p60"/>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949" name="Google Shape;949;p60"/>
          <p:cNvSpPr txBox="1"/>
          <p:nvPr/>
        </p:nvSpPr>
        <p:spPr>
          <a:xfrm>
            <a:off x="260650" y="6130975"/>
            <a:ext cx="3396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950" name="Google Shape;950;p60"/>
          <p:cNvSpPr txBox="1"/>
          <p:nvPr/>
        </p:nvSpPr>
        <p:spPr>
          <a:xfrm>
            <a:off x="3931925" y="61309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951" name="Google Shape;951;p60"/>
          <p:cNvSpPr txBox="1"/>
          <p:nvPr/>
        </p:nvSpPr>
        <p:spPr>
          <a:xfrm>
            <a:off x="260650" y="6204900"/>
            <a:ext cx="3395363" cy="327779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giderlerimi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seviyeye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ulaştığı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%76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DEM Parti. Bu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%71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CHP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%60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İYİ Parti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se</a:t>
            </a:r>
            <a:r>
              <a:rPr lang="tr-TR" sz="1300" b="0" i="0" u="none" strike="noStrike" dirty="0">
                <a:solidFill>
                  <a:srgbClr val="000000"/>
                </a:solidFill>
                <a:effectLst/>
                <a:latin typeface="Roboto" panose="02000000000000000000" pitchFamily="2" charset="0"/>
              </a:rPr>
              <a:t>ç</a:t>
            </a:r>
            <a:r>
              <a:rPr lang="en-US" sz="1300" b="0" i="0" u="none" strike="noStrike" dirty="0">
                <a:solidFill>
                  <a:srgbClr val="000000"/>
                </a:solidFill>
                <a:effectLst/>
                <a:latin typeface="Roboto" panose="02000000000000000000" pitchFamily="2" charset="0"/>
              </a:rPr>
              <a:t>men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%44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MHP. </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olduğu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%13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AK Parti </a:t>
            </a:r>
            <a:r>
              <a:rPr lang="en-US" sz="1300" b="0" i="0" u="none" strike="noStrike" dirty="0" err="1">
                <a:solidFill>
                  <a:srgbClr val="000000"/>
                </a:solidFill>
                <a:effectLst/>
                <a:latin typeface="Roboto" panose="02000000000000000000" pitchFamily="2" charset="0"/>
              </a:rPr>
              <a:t>seçmeni</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sp>
        <p:nvSpPr>
          <p:cNvPr id="952" name="Google Shape;952;p60"/>
          <p:cNvSpPr txBox="1"/>
          <p:nvPr/>
        </p:nvSpPr>
        <p:spPr>
          <a:xfrm>
            <a:off x="3906475" y="6220122"/>
            <a:ext cx="3422400" cy="387795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Bütün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giderlerimi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a:t>
            </a:r>
            <a:r>
              <a:rPr lang="en-US" sz="1300" b="1" i="0" u="none" strike="noStrike" dirty="0">
                <a:solidFill>
                  <a:srgbClr val="000000"/>
                </a:solidFill>
                <a:effectLst/>
                <a:latin typeface="Roboto" panose="02000000000000000000" pitchFamily="2" charset="0"/>
              </a:rPr>
              <a:t>. </a:t>
            </a:r>
            <a:endParaRPr lang="tr-TR" sz="1300" b="1" i="0" u="none" strike="noStrike" dirty="0">
              <a:solidFill>
                <a:srgbClr val="000000"/>
              </a:solidFill>
              <a:effectLst/>
              <a:latin typeface="Roboto" panose="02000000000000000000" pitchFamily="2" charset="0"/>
            </a:endParaRPr>
          </a:p>
          <a:p>
            <a:pPr algn="just" rtl="0"/>
            <a:br>
              <a:rPr lang="en-US" sz="1300" b="1"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Geçinemeyenlerin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%62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ilköğretim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arttıkça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azalıyor</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%32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lise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endParaRPr lang="tr-TR" sz="1300" b="0" i="0" u="none" strike="noStrike" dirty="0">
              <a:solidFill>
                <a:srgbClr val="000000"/>
              </a:solidFill>
              <a:effectLst/>
              <a:latin typeface="Roboto" panose="02000000000000000000" pitchFamily="2" charset="0"/>
            </a:endParaRPr>
          </a:p>
          <a:p>
            <a:pPr algn="just" rtl="0"/>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8C97B6EC-7D4B-B9FE-FA76-1EAF4E1F27E2}"/>
              </a:ext>
            </a:extLst>
          </p:cNvPr>
          <p:cNvGraphicFramePr>
            <a:graphicFrameLocks noGrp="1"/>
          </p:cNvGraphicFramePr>
          <p:nvPr>
            <p:extLst>
              <p:ext uri="{D42A27DB-BD31-4B8C-83A1-F6EECF244321}">
                <p14:modId xmlns:p14="http://schemas.microsoft.com/office/powerpoint/2010/main" val="1985431810"/>
              </p:ext>
            </p:extLst>
          </p:nvPr>
        </p:nvGraphicFramePr>
        <p:xfrm>
          <a:off x="265112" y="1720850"/>
          <a:ext cx="7055921" cy="3771900"/>
        </p:xfrm>
        <a:graphic>
          <a:graphicData uri="http://schemas.openxmlformats.org/drawingml/2006/table">
            <a:tbl>
              <a:tblPr/>
              <a:tblGrid>
                <a:gridCol w="1593273">
                  <a:extLst>
                    <a:ext uri="{9D8B030D-6E8A-4147-A177-3AD203B41FA5}">
                      <a16:colId xmlns:a16="http://schemas.microsoft.com/office/drawing/2014/main" val="1289996742"/>
                    </a:ext>
                  </a:extLst>
                </a:gridCol>
                <a:gridCol w="682831">
                  <a:extLst>
                    <a:ext uri="{9D8B030D-6E8A-4147-A177-3AD203B41FA5}">
                      <a16:colId xmlns:a16="http://schemas.microsoft.com/office/drawing/2014/main" val="578510801"/>
                    </a:ext>
                  </a:extLst>
                </a:gridCol>
                <a:gridCol w="682831">
                  <a:extLst>
                    <a:ext uri="{9D8B030D-6E8A-4147-A177-3AD203B41FA5}">
                      <a16:colId xmlns:a16="http://schemas.microsoft.com/office/drawing/2014/main" val="1167337634"/>
                    </a:ext>
                  </a:extLst>
                </a:gridCol>
                <a:gridCol w="682831">
                  <a:extLst>
                    <a:ext uri="{9D8B030D-6E8A-4147-A177-3AD203B41FA5}">
                      <a16:colId xmlns:a16="http://schemas.microsoft.com/office/drawing/2014/main" val="3437337857"/>
                    </a:ext>
                  </a:extLst>
                </a:gridCol>
                <a:gridCol w="682831">
                  <a:extLst>
                    <a:ext uri="{9D8B030D-6E8A-4147-A177-3AD203B41FA5}">
                      <a16:colId xmlns:a16="http://schemas.microsoft.com/office/drawing/2014/main" val="2220775811"/>
                    </a:ext>
                  </a:extLst>
                </a:gridCol>
                <a:gridCol w="682831">
                  <a:extLst>
                    <a:ext uri="{9D8B030D-6E8A-4147-A177-3AD203B41FA5}">
                      <a16:colId xmlns:a16="http://schemas.microsoft.com/office/drawing/2014/main" val="1360290666"/>
                    </a:ext>
                  </a:extLst>
                </a:gridCol>
                <a:gridCol w="682831">
                  <a:extLst>
                    <a:ext uri="{9D8B030D-6E8A-4147-A177-3AD203B41FA5}">
                      <a16:colId xmlns:a16="http://schemas.microsoft.com/office/drawing/2014/main" val="1645721328"/>
                    </a:ext>
                  </a:extLst>
                </a:gridCol>
                <a:gridCol w="682831">
                  <a:extLst>
                    <a:ext uri="{9D8B030D-6E8A-4147-A177-3AD203B41FA5}">
                      <a16:colId xmlns:a16="http://schemas.microsoft.com/office/drawing/2014/main" val="1237338162"/>
                    </a:ext>
                  </a:extLst>
                </a:gridCol>
                <a:gridCol w="682831">
                  <a:extLst>
                    <a:ext uri="{9D8B030D-6E8A-4147-A177-3AD203B41FA5}">
                      <a16:colId xmlns:a16="http://schemas.microsoft.com/office/drawing/2014/main" val="1553467145"/>
                    </a:ext>
                  </a:extLst>
                </a:gridCol>
              </a:tblGrid>
              <a:tr h="594360">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7B0046"/>
                    </a:solidFill>
                  </a:tcPr>
                </a:tc>
                <a:tc>
                  <a:txBody>
                    <a:bodyPr/>
                    <a:lstStyle/>
                    <a:p>
                      <a:pPr algn="ctr" rtl="0" fontAlgn="ctr"/>
                      <a:r>
                        <a:rPr lang="en-US" sz="900" b="1" i="0" u="none" strike="noStrike">
                          <a:solidFill>
                            <a:srgbClr val="000000"/>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DEM Parti / YSP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İYİ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İlköğretim ve altı</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Lise</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Yüksekokul ve üzeri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72227131"/>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 karşılamadı.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2AE"/>
                    </a:solidFill>
                  </a:tcPr>
                </a:tc>
                <a:tc>
                  <a:txBody>
                    <a:bodyPr/>
                    <a:lstStyle/>
                    <a:p>
                      <a:pPr algn="ctr" rtl="0" fontAlgn="ctr"/>
                      <a:r>
                        <a:rPr lang="en-US" sz="1100" b="0" i="0" u="none" strike="noStrike">
                          <a:solidFill>
                            <a:srgbClr val="010205"/>
                          </a:solidFill>
                          <a:effectLst/>
                          <a:latin typeface="Chivo" pitchFamily="2" charset="-94"/>
                        </a:rPr>
                        <a:t>71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983"/>
                    </a:solidFill>
                  </a:tcPr>
                </a:tc>
                <a:tc>
                  <a:txBody>
                    <a:bodyPr/>
                    <a:lstStyle/>
                    <a:p>
                      <a:pPr algn="ctr" rtl="0" fontAlgn="ctr"/>
                      <a:r>
                        <a:rPr lang="en-US" sz="1100" b="0" i="0" u="none" strike="noStrike">
                          <a:solidFill>
                            <a:srgbClr val="010205"/>
                          </a:solidFill>
                          <a:effectLst/>
                          <a:latin typeface="Chivo" pitchFamily="2" charset="-94"/>
                        </a:rPr>
                        <a:t>76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100" b="0" i="0" u="none" strike="noStrike">
                          <a:solidFill>
                            <a:srgbClr val="010205"/>
                          </a:solidFill>
                          <a:effectLst/>
                          <a:latin typeface="Chivo" pitchFamily="2" charset="-94"/>
                        </a:rPr>
                        <a:t>60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5"/>
                    </a:solidFill>
                  </a:tcPr>
                </a:tc>
                <a:tc>
                  <a:txBody>
                    <a:bodyPr/>
                    <a:lstStyle/>
                    <a:p>
                      <a:pPr algn="ctr" rtl="0" fontAlgn="ctr"/>
                      <a:r>
                        <a:rPr lang="en-US" sz="1100" b="0" i="0" u="none" strike="noStrike">
                          <a:solidFill>
                            <a:srgbClr val="010205"/>
                          </a:solidFill>
                          <a:effectLst/>
                          <a:latin typeface="Chivo" pitchFamily="2" charset="-94"/>
                        </a:rPr>
                        <a:t>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2BF"/>
                    </a:solidFill>
                  </a:tcPr>
                </a:tc>
                <a:tc>
                  <a:txBody>
                    <a:bodyPr/>
                    <a:lstStyle/>
                    <a:p>
                      <a:pPr algn="ctr" rtl="0" fontAlgn="ctr"/>
                      <a:r>
                        <a:rPr lang="en-US" sz="1100" b="0" i="0" u="none" strike="noStrike">
                          <a:solidFill>
                            <a:srgbClr val="010205"/>
                          </a:solidFill>
                          <a:effectLst/>
                          <a:latin typeface="Chivo" pitchFamily="2" charset="-94"/>
                        </a:rPr>
                        <a:t>62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100" b="0" i="0" u="none" strike="noStrike">
                          <a:solidFill>
                            <a:srgbClr val="010205"/>
                          </a:solidFill>
                          <a:effectLst/>
                          <a:latin typeface="Chivo" pitchFamily="2" charset="-94"/>
                        </a:rPr>
                        <a:t>55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1AEDB"/>
                    </a:solidFill>
                  </a:tcPr>
                </a:tc>
                <a:tc>
                  <a:txBody>
                    <a:bodyPr/>
                    <a:lstStyle/>
                    <a:p>
                      <a:pPr algn="ctr" rtl="0" fontAlgn="ctr"/>
                      <a:r>
                        <a:rPr lang="en-US" sz="1100" b="0" i="0" u="none" strike="noStrike">
                          <a:solidFill>
                            <a:srgbClr val="010205"/>
                          </a:solidFill>
                          <a:effectLst/>
                          <a:latin typeface="Chivo" pitchFamily="2" charset="-94"/>
                        </a:rPr>
                        <a:t>51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B2DD"/>
                    </a:solidFill>
                  </a:tcPr>
                </a:tc>
                <a:extLst>
                  <a:ext uri="{0D108BD9-81ED-4DB2-BD59-A6C34878D82A}">
                    <a16:rowId xmlns:a16="http://schemas.microsoft.com/office/drawing/2014/main" val="641836312"/>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 ucu ucuna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5C2"/>
                    </a:solidFill>
                  </a:tcPr>
                </a:tc>
                <a:tc>
                  <a:txBody>
                    <a:bodyPr/>
                    <a:lstStyle/>
                    <a:p>
                      <a:pPr algn="ctr" rtl="0" fontAlgn="ctr"/>
                      <a:r>
                        <a:rPr lang="en-US" sz="1100" b="0" i="0" u="none" strike="noStrike">
                          <a:solidFill>
                            <a:srgbClr val="010205"/>
                          </a:solidFill>
                          <a:effectLst/>
                          <a:latin typeface="Chivo" pitchFamily="2" charset="-94"/>
                        </a:rPr>
                        <a:t>20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7D5"/>
                    </a:solidFill>
                  </a:tcPr>
                </a:tc>
                <a:tc>
                  <a:txBody>
                    <a:bodyPr/>
                    <a:lstStyle/>
                    <a:p>
                      <a:pPr algn="ctr" rtl="0" fontAlgn="ctr"/>
                      <a:r>
                        <a:rPr lang="en-US" sz="1100" b="0" i="0" u="none" strike="noStrike">
                          <a:solidFill>
                            <a:srgbClr val="010205"/>
                          </a:solidFill>
                          <a:effectLst/>
                          <a:latin typeface="Chivo" pitchFamily="2" charset="-94"/>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DFDE"/>
                    </a:solidFill>
                  </a:tcPr>
                </a:tc>
                <a:tc>
                  <a:txBody>
                    <a:bodyPr/>
                    <a:lstStyle/>
                    <a:p>
                      <a:pPr algn="ctr" rtl="0" fontAlgn="ctr"/>
                      <a:r>
                        <a:rPr lang="en-US" sz="1100" b="0" i="0" u="none" strike="noStrike">
                          <a:solidFill>
                            <a:srgbClr val="010205"/>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BC9"/>
                    </a:solidFill>
                  </a:tcPr>
                </a:tc>
                <a:tc>
                  <a:txBody>
                    <a:bodyPr/>
                    <a:lstStyle/>
                    <a:p>
                      <a:pPr algn="ctr" rtl="0" fontAlgn="ctr"/>
                      <a:r>
                        <a:rPr lang="en-US" sz="1100" b="0" i="0" u="none" strike="noStrike">
                          <a:solidFill>
                            <a:srgbClr val="010205"/>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3AF"/>
                    </a:solidFill>
                  </a:tcPr>
                </a:tc>
                <a:tc>
                  <a:txBody>
                    <a:bodyPr/>
                    <a:lstStyle/>
                    <a:p>
                      <a:pPr algn="ctr" rtl="0" fontAlgn="ctr"/>
                      <a:r>
                        <a:rPr lang="en-US" sz="1100" b="0" i="0" u="none" strike="noStrike">
                          <a:solidFill>
                            <a:srgbClr val="010205"/>
                          </a:solidFill>
                          <a:effectLst/>
                          <a:latin typeface="Chivo" pitchFamily="2" charset="-94"/>
                        </a:rPr>
                        <a:t>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D8E9"/>
                    </a:solidFill>
                  </a:tcPr>
                </a:tc>
                <a:tc>
                  <a:txBody>
                    <a:bodyPr/>
                    <a:lstStyle/>
                    <a:p>
                      <a:pPr algn="ctr" rtl="0" fontAlgn="ctr"/>
                      <a:r>
                        <a:rPr lang="en-US" sz="1100" b="0" i="0" u="none" strike="noStrike">
                          <a:solidFill>
                            <a:srgbClr val="010205"/>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CEE6"/>
                    </a:solidFill>
                  </a:tcPr>
                </a:tc>
                <a:tc>
                  <a:txBody>
                    <a:bodyPr/>
                    <a:lstStyle/>
                    <a:p>
                      <a:pPr algn="ctr" rtl="0" fontAlgn="ctr"/>
                      <a:r>
                        <a:rPr lang="en-US" sz="1100" b="0" i="0" u="none" strike="noStrike">
                          <a:solidFill>
                            <a:srgbClr val="010205"/>
                          </a:solidFill>
                          <a:effectLst/>
                          <a:latin typeface="Chivo" pitchFamily="2" charset="-94"/>
                        </a:rPr>
                        <a:t>30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AD0E7"/>
                    </a:solidFill>
                  </a:tcPr>
                </a:tc>
                <a:extLst>
                  <a:ext uri="{0D108BD9-81ED-4DB2-BD59-A6C34878D82A}">
                    <a16:rowId xmlns:a16="http://schemas.microsoft.com/office/drawing/2014/main" val="1171972640"/>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giderlerimin üzerinde oldu.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11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5E4"/>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CEB"/>
                    </a:solidFill>
                  </a:tcPr>
                </a:tc>
                <a:tc>
                  <a:txBody>
                    <a:bodyPr/>
                    <a:lstStyle/>
                    <a:p>
                      <a:pPr algn="ctr" rtl="0" fontAlgn="ctr"/>
                      <a:r>
                        <a:rPr lang="en-US" sz="1100" b="0" i="0" u="none" strike="noStrike">
                          <a:solidFill>
                            <a:srgbClr val="010205"/>
                          </a:solidFill>
                          <a:effectLst/>
                          <a:latin typeface="Chivo" pitchFamily="2" charset="-94"/>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100" b="0" i="0" u="none" strike="noStrike" dirty="0">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AE9"/>
                    </a:solidFill>
                  </a:tcPr>
                </a:tc>
                <a:tc>
                  <a:txBody>
                    <a:bodyPr/>
                    <a:lstStyle/>
                    <a:p>
                      <a:pPr algn="ctr" rtl="0" fontAlgn="ctr"/>
                      <a:r>
                        <a:rPr lang="en-US" sz="1100" b="0" i="0" u="none" strike="noStrike">
                          <a:solidFill>
                            <a:srgbClr val="010205"/>
                          </a:solidFill>
                          <a:effectLst/>
                          <a:latin typeface="Chivo" pitchFamily="2" charset="-94"/>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0DF"/>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F1F2"/>
                    </a:solidFill>
                  </a:tcPr>
                </a:tc>
                <a:tc>
                  <a:txBody>
                    <a:bodyPr/>
                    <a:lstStyle/>
                    <a:p>
                      <a:pPr algn="ctr" rtl="0" fontAlgn="ctr"/>
                      <a:r>
                        <a:rPr lang="en-US" sz="1100" b="0" i="0" u="none" strike="noStrike">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F0F1"/>
                    </a:solidFill>
                  </a:tcPr>
                </a:tc>
                <a:tc>
                  <a:txBody>
                    <a:bodyPr/>
                    <a:lstStyle/>
                    <a:p>
                      <a:pPr algn="ctr" rtl="0" fontAlgn="ctr"/>
                      <a:r>
                        <a:rPr lang="en-US" sz="1100" b="0" i="0" u="none" strike="noStrike">
                          <a:solidFill>
                            <a:srgbClr val="010205"/>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ECF0"/>
                    </a:solidFill>
                  </a:tcPr>
                </a:tc>
                <a:extLst>
                  <a:ext uri="{0D108BD9-81ED-4DB2-BD59-A6C34878D82A}">
                    <a16:rowId xmlns:a16="http://schemas.microsoft.com/office/drawing/2014/main" val="2997064033"/>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 fazlasıyla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2E1"/>
                    </a:solidFill>
                  </a:tcPr>
                </a:tc>
                <a:tc>
                  <a:txBody>
                    <a:bodyPr/>
                    <a:lstStyle/>
                    <a:p>
                      <a:pPr algn="ctr" rtl="0" fontAlgn="ctr"/>
                      <a:r>
                        <a:rPr lang="en-US" sz="1100" b="0" i="0" u="none" strike="noStrike">
                          <a:solidFill>
                            <a:srgbClr val="010205"/>
                          </a:solidFill>
                          <a:effectLst/>
                          <a:latin typeface="Chivo" pitchFamily="2" charset="-94"/>
                        </a:rPr>
                        <a:t>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EEE"/>
                    </a:solidFill>
                  </a:tcPr>
                </a:tc>
                <a:tc>
                  <a:txBody>
                    <a:bodyPr/>
                    <a:lstStyle/>
                    <a:p>
                      <a:pPr algn="ctr" rtl="0" fontAlgn="ctr"/>
                      <a:r>
                        <a:rPr lang="en-US" sz="1100" b="0" i="0" u="none" strike="noStrike">
                          <a:solidFill>
                            <a:srgbClr val="010205"/>
                          </a:solidFill>
                          <a:effectLst/>
                          <a:latin typeface="Chivo" pitchFamily="2" charset="-94"/>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EEE"/>
                    </a:solidFill>
                  </a:tcPr>
                </a:tc>
                <a:tc>
                  <a:txBody>
                    <a:bodyPr/>
                    <a:lstStyle/>
                    <a:p>
                      <a:pPr algn="ctr" rtl="0" fontAlgn="ctr"/>
                      <a:r>
                        <a:rPr lang="en-US" sz="1100" b="0" i="0" u="none" strike="noStrike">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9E8"/>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1F2"/>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0" i="0" u="none" strike="noStrike" dirty="0">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FF1"/>
                    </a:solidFill>
                  </a:tcPr>
                </a:tc>
                <a:extLst>
                  <a:ext uri="{0D108BD9-81ED-4DB2-BD59-A6C34878D82A}">
                    <a16:rowId xmlns:a16="http://schemas.microsoft.com/office/drawing/2014/main" val="937594108"/>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61"/>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960" name="Google Shape;960;p61"/>
          <p:cNvGrpSpPr/>
          <p:nvPr/>
        </p:nvGrpSpPr>
        <p:grpSpPr>
          <a:xfrm>
            <a:off x="0" y="10185450"/>
            <a:ext cx="7601575" cy="545400"/>
            <a:chOff x="0" y="10185450"/>
            <a:chExt cx="7601575" cy="545400"/>
          </a:xfrm>
        </p:grpSpPr>
        <p:grpSp>
          <p:nvGrpSpPr>
            <p:cNvPr id="961" name="Google Shape;961;p61"/>
            <p:cNvGrpSpPr/>
            <p:nvPr/>
          </p:nvGrpSpPr>
          <p:grpSpPr>
            <a:xfrm>
              <a:off x="0" y="10185450"/>
              <a:ext cx="7589400" cy="545400"/>
              <a:chOff x="0" y="9118650"/>
              <a:chExt cx="7589400" cy="545400"/>
            </a:xfrm>
          </p:grpSpPr>
          <p:sp>
            <p:nvSpPr>
              <p:cNvPr id="962" name="Google Shape;962;p6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6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964" name="Google Shape;964;p6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965" name="Google Shape;965;p61"/>
          <p:cNvGrpSpPr/>
          <p:nvPr/>
        </p:nvGrpSpPr>
        <p:grpSpPr>
          <a:xfrm>
            <a:off x="0" y="0"/>
            <a:ext cx="7589400" cy="545400"/>
            <a:chOff x="0" y="0"/>
            <a:chExt cx="7589400" cy="545400"/>
          </a:xfrm>
        </p:grpSpPr>
        <p:sp>
          <p:nvSpPr>
            <p:cNvPr id="966" name="Google Shape;966;p61"/>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7" name="Google Shape;967;p61"/>
            <p:cNvGrpSpPr/>
            <p:nvPr/>
          </p:nvGrpSpPr>
          <p:grpSpPr>
            <a:xfrm>
              <a:off x="260650" y="57150"/>
              <a:ext cx="7068300" cy="431100"/>
              <a:chOff x="260650" y="57150"/>
              <a:chExt cx="7068300" cy="431100"/>
            </a:xfrm>
          </p:grpSpPr>
          <p:cxnSp>
            <p:nvCxnSpPr>
              <p:cNvPr id="968" name="Google Shape;968;p61"/>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969" name="Google Shape;969;p61"/>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970" name="Google Shape;970;p61"/>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53</a:t>
            </a:fld>
            <a:endParaRPr sz="1700" b="0" i="0" u="none" strike="noStrike" cap="none">
              <a:solidFill>
                <a:schemeClr val="lt1"/>
              </a:solidFill>
              <a:latin typeface="Chivo"/>
              <a:ea typeface="Chivo"/>
              <a:cs typeface="Chivo"/>
              <a:sym typeface="Chivo"/>
            </a:endParaRPr>
          </a:p>
        </p:txBody>
      </p:sp>
      <p:sp>
        <p:nvSpPr>
          <p:cNvPr id="971" name="Google Shape;971;p61"/>
          <p:cNvSpPr txBox="1"/>
          <p:nvPr/>
        </p:nvSpPr>
        <p:spPr>
          <a:xfrm>
            <a:off x="260650" y="4114800"/>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chemeClr val="dk1"/>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72" name="Google Shape;972;p61"/>
          <p:cNvSpPr txBox="1"/>
          <p:nvPr/>
        </p:nvSpPr>
        <p:spPr>
          <a:xfrm>
            <a:off x="3841975" y="4114800"/>
            <a:ext cx="349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graphicFrame>
        <p:nvGraphicFramePr>
          <p:cNvPr id="976" name="Google Shape;976;p61"/>
          <p:cNvGraphicFramePr/>
          <p:nvPr/>
        </p:nvGraphicFramePr>
        <p:xfrm>
          <a:off x="252738" y="1210663"/>
          <a:ext cx="7101575" cy="396200"/>
        </p:xfrm>
        <a:graphic>
          <a:graphicData uri="http://schemas.openxmlformats.org/drawingml/2006/table">
            <a:tbl>
              <a:tblPr>
                <a:noFill/>
                <a:tableStyleId>{354274A8-8CDC-4FB1-AA4F-696C39C6ED5F}</a:tableStyleId>
              </a:tblPr>
              <a:tblGrid>
                <a:gridCol w="7101575">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rgbClr val="000000"/>
                        </a:buClr>
                        <a:buSzPts val="1200"/>
                        <a:buFont typeface="Arial"/>
                        <a:buNone/>
                      </a:pPr>
                      <a:r>
                        <a:rPr lang="en" sz="1200" b="1" u="none" strike="noStrike" cap="none">
                          <a:solidFill>
                            <a:schemeClr val="dk1"/>
                          </a:solidFill>
                          <a:highlight>
                            <a:srgbClr val="FFFFFF"/>
                          </a:highlight>
                          <a:latin typeface="Chivo"/>
                          <a:ea typeface="Chivo"/>
                          <a:cs typeface="Chivo"/>
                          <a:sym typeface="Chivo"/>
                        </a:rPr>
                        <a:t>Aşağıdaki sayılan ifadelerden hangisine katılırsınız? </a:t>
                      </a:r>
                      <a:endParaRPr sz="1200" b="1" u="none" strike="noStrike" cap="none">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77" name="Google Shape;977;p61"/>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2" name="Google Shape;981;p61">
            <a:extLst>
              <a:ext uri="{FF2B5EF4-FFF2-40B4-BE49-F238E27FC236}">
                <a16:creationId xmlns:a16="http://schemas.microsoft.com/office/drawing/2014/main" id="{9867FB6C-48AE-5276-0BFD-AF7BF43CC95C}"/>
              </a:ext>
            </a:extLst>
          </p:cNvPr>
          <p:cNvSpPr txBox="1"/>
          <p:nvPr/>
        </p:nvSpPr>
        <p:spPr>
          <a:xfrm>
            <a:off x="235374" y="6481625"/>
            <a:ext cx="7101575" cy="2523738"/>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oranının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anlamlı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%75 </a:t>
            </a:r>
            <a:r>
              <a:rPr lang="en-US" sz="1300" b="1" i="0" u="none" strike="noStrike" dirty="0" err="1">
                <a:solidFill>
                  <a:srgbClr val="000000"/>
                </a:solidFill>
                <a:effectLst/>
                <a:latin typeface="Roboto" panose="02000000000000000000" pitchFamily="2" charset="0"/>
              </a:rPr>
              <a:t>oranında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işsizler</a:t>
            </a:r>
            <a:r>
              <a:rPr lang="en-US" sz="1300" b="1" i="0" u="none" strike="noStrike" dirty="0">
                <a:solidFill>
                  <a:srgbClr val="000000"/>
                </a:solidFill>
                <a:effectLst/>
                <a:latin typeface="Roboto" panose="02000000000000000000" pitchFamily="2" charset="0"/>
              </a:rPr>
              <a:t>. Bu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%65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yevmiyeli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çalışanlar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%54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öğrenciler</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%32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memurlar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a:t>
            </a:r>
            <a:r>
              <a:rPr lang="en-US" sz="1300" b="0" i="0" u="none" strike="noStrike" dirty="0">
                <a:solidFill>
                  <a:srgbClr val="000000"/>
                </a:solidFill>
                <a:effectLst/>
                <a:latin typeface="Roboto" panose="02000000000000000000" pitchFamily="2" charset="0"/>
              </a:rPr>
              <a:t> %10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işverenler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memurlar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FA948147-B682-929F-CAE8-35E5CF394B24}"/>
              </a:ext>
            </a:extLst>
          </p:cNvPr>
          <p:cNvGraphicFramePr>
            <a:graphicFrameLocks noGrp="1"/>
          </p:cNvGraphicFramePr>
          <p:nvPr>
            <p:extLst>
              <p:ext uri="{D42A27DB-BD31-4B8C-83A1-F6EECF244321}">
                <p14:modId xmlns:p14="http://schemas.microsoft.com/office/powerpoint/2010/main" val="3471704337"/>
              </p:ext>
            </p:extLst>
          </p:nvPr>
        </p:nvGraphicFramePr>
        <p:xfrm>
          <a:off x="275749" y="1712913"/>
          <a:ext cx="7061200" cy="4213860"/>
        </p:xfrm>
        <a:graphic>
          <a:graphicData uri="http://schemas.openxmlformats.org/drawingml/2006/table">
            <a:tbl>
              <a:tblPr/>
              <a:tblGrid>
                <a:gridCol w="1473200">
                  <a:extLst>
                    <a:ext uri="{9D8B030D-6E8A-4147-A177-3AD203B41FA5}">
                      <a16:colId xmlns:a16="http://schemas.microsoft.com/office/drawing/2014/main" val="1659745576"/>
                    </a:ext>
                  </a:extLst>
                </a:gridCol>
                <a:gridCol w="698500">
                  <a:extLst>
                    <a:ext uri="{9D8B030D-6E8A-4147-A177-3AD203B41FA5}">
                      <a16:colId xmlns:a16="http://schemas.microsoft.com/office/drawing/2014/main" val="3911459412"/>
                    </a:ext>
                  </a:extLst>
                </a:gridCol>
                <a:gridCol w="698500">
                  <a:extLst>
                    <a:ext uri="{9D8B030D-6E8A-4147-A177-3AD203B41FA5}">
                      <a16:colId xmlns:a16="http://schemas.microsoft.com/office/drawing/2014/main" val="1616164297"/>
                    </a:ext>
                  </a:extLst>
                </a:gridCol>
                <a:gridCol w="698500">
                  <a:extLst>
                    <a:ext uri="{9D8B030D-6E8A-4147-A177-3AD203B41FA5}">
                      <a16:colId xmlns:a16="http://schemas.microsoft.com/office/drawing/2014/main" val="1718526054"/>
                    </a:ext>
                  </a:extLst>
                </a:gridCol>
                <a:gridCol w="698500">
                  <a:extLst>
                    <a:ext uri="{9D8B030D-6E8A-4147-A177-3AD203B41FA5}">
                      <a16:colId xmlns:a16="http://schemas.microsoft.com/office/drawing/2014/main" val="672116519"/>
                    </a:ext>
                  </a:extLst>
                </a:gridCol>
                <a:gridCol w="698500">
                  <a:extLst>
                    <a:ext uri="{9D8B030D-6E8A-4147-A177-3AD203B41FA5}">
                      <a16:colId xmlns:a16="http://schemas.microsoft.com/office/drawing/2014/main" val="3341244219"/>
                    </a:ext>
                  </a:extLst>
                </a:gridCol>
                <a:gridCol w="698500">
                  <a:extLst>
                    <a:ext uri="{9D8B030D-6E8A-4147-A177-3AD203B41FA5}">
                      <a16:colId xmlns:a16="http://schemas.microsoft.com/office/drawing/2014/main" val="3189831057"/>
                    </a:ext>
                  </a:extLst>
                </a:gridCol>
                <a:gridCol w="698500">
                  <a:extLst>
                    <a:ext uri="{9D8B030D-6E8A-4147-A177-3AD203B41FA5}">
                      <a16:colId xmlns:a16="http://schemas.microsoft.com/office/drawing/2014/main" val="2229692983"/>
                    </a:ext>
                  </a:extLst>
                </a:gridCol>
                <a:gridCol w="698500">
                  <a:extLst>
                    <a:ext uri="{9D8B030D-6E8A-4147-A177-3AD203B41FA5}">
                      <a16:colId xmlns:a16="http://schemas.microsoft.com/office/drawing/2014/main" val="507417547"/>
                    </a:ext>
                  </a:extLst>
                </a:gridCol>
              </a:tblGrid>
              <a:tr h="1219200">
                <a:tc>
                  <a:txBody>
                    <a:bodyPr/>
                    <a:lstStyle/>
                    <a:p>
                      <a:pPr algn="ctr" rtl="0" fontAlgn="ctr"/>
                      <a:r>
                        <a:rPr lang="en-US" sz="1300" b="1" i="0" u="none" strike="noStrike" dirty="0">
                          <a:solidFill>
                            <a:srgbClr val="FFFFFF"/>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7B0046"/>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Çalışmıyor,  iş aramıyor</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İşsiz</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Kendi hesabına çalışan veya işveren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Maaşlı devlet çalışanı</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Öğrenci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Ücretli özel sektör çalışanı</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Ücretli ya da yevmiyeli çalışan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extLst>
                  <a:ext uri="{0D108BD9-81ED-4DB2-BD59-A6C34878D82A}">
                    <a16:rowId xmlns:a16="http://schemas.microsoft.com/office/drawing/2014/main" val="249549170"/>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 karşılamadı.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8AA9"/>
                    </a:solidFill>
                  </a:tcPr>
                </a:tc>
                <a:tc>
                  <a:txBody>
                    <a:bodyPr/>
                    <a:lstStyle/>
                    <a:p>
                      <a:pPr algn="ctr" rtl="0" fontAlgn="ctr"/>
                      <a:r>
                        <a:rPr lang="en-US" sz="1100" b="0" i="0" u="none" strike="noStrike" dirty="0">
                          <a:solidFill>
                            <a:srgbClr val="000000"/>
                          </a:solidFill>
                          <a:effectLst/>
                          <a:latin typeface="Chivo" pitchFamily="2" charset="-94"/>
                        </a:rPr>
                        <a:t>57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tc>
                  <a:txBody>
                    <a:bodyPr/>
                    <a:lstStyle/>
                    <a:p>
                      <a:pPr algn="ctr" rtl="0" fontAlgn="ctr"/>
                      <a:r>
                        <a:rPr lang="en-US" sz="1100" b="0" i="0" u="none" strike="noStrike" dirty="0">
                          <a:solidFill>
                            <a:srgbClr val="FFFFFF"/>
                          </a:solidFill>
                          <a:effectLst/>
                          <a:latin typeface="Chivo" pitchFamily="2" charset="-94"/>
                        </a:rPr>
                        <a:t>75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100" b="0" i="0" u="none" strike="noStrike">
                          <a:solidFill>
                            <a:srgbClr val="000000"/>
                          </a:solidFill>
                          <a:effectLst/>
                          <a:latin typeface="Chivo" pitchFamily="2" charset="-94"/>
                        </a:rPr>
                        <a:t>50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98B4"/>
                    </a:solidFill>
                  </a:tcPr>
                </a:tc>
                <a:tc>
                  <a:txBody>
                    <a:bodyPr/>
                    <a:lstStyle/>
                    <a:p>
                      <a:pPr algn="ctr" rtl="0" fontAlgn="ctr"/>
                      <a:r>
                        <a:rPr lang="en-US" sz="1100" b="0" i="0" u="none" strike="noStrike" dirty="0">
                          <a:solidFill>
                            <a:srgbClr val="000000"/>
                          </a:solidFill>
                          <a:effectLst/>
                          <a:latin typeface="Chivo" pitchFamily="2" charset="-94"/>
                        </a:rPr>
                        <a:t>47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C9EB7"/>
                    </a:solidFill>
                  </a:tcPr>
                </a:tc>
                <a:tc>
                  <a:txBody>
                    <a:bodyPr/>
                    <a:lstStyle/>
                    <a:p>
                      <a:pPr algn="ctr" rtl="0" fontAlgn="ctr"/>
                      <a:r>
                        <a:rPr lang="en-US" sz="1100" b="0" i="0" u="none" strike="noStrike" dirty="0">
                          <a:solidFill>
                            <a:srgbClr val="000000"/>
                          </a:solidFill>
                          <a:effectLst/>
                          <a:latin typeface="Chivo" pitchFamily="2" charset="-94"/>
                        </a:rPr>
                        <a:t>41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F"/>
                    </a:solidFill>
                  </a:tcPr>
                </a:tc>
                <a:tc>
                  <a:txBody>
                    <a:bodyPr/>
                    <a:lstStyle/>
                    <a:p>
                      <a:pPr algn="ctr" rtl="0" fontAlgn="ctr"/>
                      <a:r>
                        <a:rPr lang="en-US" sz="1100" b="0" i="0" u="none" strike="noStrike" dirty="0">
                          <a:solidFill>
                            <a:srgbClr val="000000"/>
                          </a:solidFill>
                          <a:effectLst/>
                          <a:latin typeface="Chivo" pitchFamily="2" charset="-94"/>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487A7"/>
                    </a:solidFill>
                  </a:tcPr>
                </a:tc>
                <a:tc>
                  <a:txBody>
                    <a:bodyPr/>
                    <a:lstStyle/>
                    <a:p>
                      <a:pPr algn="ctr" rtl="0" fontAlgn="ctr"/>
                      <a:r>
                        <a:rPr lang="en-US" sz="1100" b="0" i="0" u="none" strike="noStrike" dirty="0">
                          <a:solidFill>
                            <a:srgbClr val="FFFFFF"/>
                          </a:solidFill>
                          <a:effectLst/>
                          <a:latin typeface="Chivo" pitchFamily="2" charset="-94"/>
                        </a:rPr>
                        <a:t>65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9F"/>
                    </a:solidFill>
                  </a:tcPr>
                </a:tc>
                <a:extLst>
                  <a:ext uri="{0D108BD9-81ED-4DB2-BD59-A6C34878D82A}">
                    <a16:rowId xmlns:a16="http://schemas.microsoft.com/office/drawing/2014/main" val="1946809555"/>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 ucu ucuna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26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4C5D2"/>
                    </a:solidFill>
                  </a:tcPr>
                </a:tc>
                <a:tc>
                  <a:txBody>
                    <a:bodyPr/>
                    <a:lstStyle/>
                    <a:p>
                      <a:pPr algn="ctr" rtl="0" fontAlgn="ctr"/>
                      <a:r>
                        <a:rPr lang="en-US" sz="1100" b="0" i="0" u="none" strike="noStrike">
                          <a:solidFill>
                            <a:srgbClr val="000000"/>
                          </a:solidFill>
                          <a:effectLst/>
                          <a:latin typeface="Chivo" pitchFamily="2" charset="-94"/>
                        </a:rPr>
                        <a:t>27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1C2D1"/>
                    </a:solidFill>
                  </a:tcPr>
                </a:tc>
                <a:tc>
                  <a:txBody>
                    <a:bodyPr/>
                    <a:lstStyle/>
                    <a:p>
                      <a:pPr algn="ctr" rtl="0" fontAlgn="ctr"/>
                      <a:r>
                        <a:rPr lang="en-US" sz="1100" b="0" i="0" u="none" strike="noStrike">
                          <a:solidFill>
                            <a:srgbClr val="000000"/>
                          </a:solidFill>
                          <a:effectLst/>
                          <a:latin typeface="Chivo" pitchFamily="2" charset="-94"/>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CCD8"/>
                    </a:solidFill>
                  </a:tcPr>
                </a:tc>
                <a:tc>
                  <a:txBody>
                    <a:bodyPr/>
                    <a:lstStyle/>
                    <a:p>
                      <a:pPr algn="ctr" rtl="0" fontAlgn="ctr"/>
                      <a:r>
                        <a:rPr lang="en-US" sz="1100" b="0" i="0" u="none" strike="noStrike" dirty="0">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100" b="0" i="0" u="none" strike="noStrike" dirty="0">
                          <a:solidFill>
                            <a:srgbClr val="000000"/>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tc>
                  <a:txBody>
                    <a:bodyPr/>
                    <a:lstStyle/>
                    <a:p>
                      <a:pPr algn="ctr" rtl="0" fontAlgn="ctr"/>
                      <a:r>
                        <a:rPr lang="en-US" sz="1100" b="0" i="0" u="none" strike="noStrike">
                          <a:solidFill>
                            <a:srgbClr val="000000"/>
                          </a:solidFill>
                          <a:effectLst/>
                          <a:latin typeface="Chivo" pitchFamily="2" charset="-94"/>
                        </a:rPr>
                        <a:t>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092AF"/>
                    </a:solid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100" b="0" i="0" u="none" strike="noStrike">
                          <a:solidFill>
                            <a:srgbClr val="000000"/>
                          </a:solidFill>
                          <a:effectLst/>
                          <a:latin typeface="Chivo" pitchFamily="2" charset="-94"/>
                        </a:rPr>
                        <a:t>25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extLst>
                  <a:ext uri="{0D108BD9-81ED-4DB2-BD59-A6C34878D82A}">
                    <a16:rowId xmlns:a16="http://schemas.microsoft.com/office/drawing/2014/main" val="3272004103"/>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giderlerimin üzerinde oldu.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4E9"/>
                    </a:solidFill>
                  </a:tcPr>
                </a:tc>
                <a:tc>
                  <a:txBody>
                    <a:bodyPr/>
                    <a:lstStyle/>
                    <a:p>
                      <a:pPr algn="ctr" rtl="0" fontAlgn="ctr"/>
                      <a:r>
                        <a:rPr lang="en-US" sz="1100" b="0" i="0" u="none" strike="noStrike">
                          <a:solidFill>
                            <a:srgbClr val="000000"/>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5E9"/>
                    </a:solidFill>
                  </a:tcPr>
                </a:tc>
                <a:tc>
                  <a:txBody>
                    <a:bodyPr/>
                    <a:lstStyle/>
                    <a:p>
                      <a:pPr algn="ctr" rtl="0" fontAlgn="ctr"/>
                      <a:r>
                        <a:rPr lang="en-US" sz="1100" b="0" i="0" u="none" strike="noStrike">
                          <a:solidFill>
                            <a:srgbClr val="000000"/>
                          </a:solidFill>
                          <a:effectLst/>
                          <a:latin typeface="Chivo" pitchFamily="2" charset="-94"/>
                        </a:rPr>
                        <a:t>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1F1"/>
                    </a:solidFill>
                  </a:tcPr>
                </a:tc>
                <a:tc>
                  <a:txBody>
                    <a:bodyPr/>
                    <a:lstStyle/>
                    <a:p>
                      <a:pPr algn="ctr" rtl="0"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DFE5"/>
                    </a:solidFill>
                  </a:tcPr>
                </a:tc>
                <a:tc>
                  <a:txBody>
                    <a:bodyPr/>
                    <a:lstStyle/>
                    <a:p>
                      <a:pPr algn="ctr" rtl="0" fontAlgn="ctr"/>
                      <a:r>
                        <a:rPr lang="en-US" sz="1100" b="0" i="0" u="none" strike="noStrike">
                          <a:solidFill>
                            <a:srgbClr val="000000"/>
                          </a:solidFill>
                          <a:effectLst/>
                          <a:latin typeface="Chivo" pitchFamily="2" charset="-94"/>
                        </a:rPr>
                        <a:t>11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6"/>
                    </a:solidFill>
                  </a:tcPr>
                </a:tc>
                <a:tc>
                  <a:txBody>
                    <a:bodyPr/>
                    <a:lstStyle/>
                    <a:p>
                      <a:pPr algn="ctr" rtl="0" fontAlgn="ctr"/>
                      <a:r>
                        <a:rPr lang="en-US" sz="1100" b="0" i="0" u="none" strike="noStrike">
                          <a:solidFill>
                            <a:srgbClr val="000000"/>
                          </a:solidFill>
                          <a:effectLst/>
                          <a:latin typeface="Chivo" pitchFamily="2" charset="-94"/>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F"/>
                    </a:solidFill>
                  </a:tcPr>
                </a:tc>
                <a:tc>
                  <a:txBody>
                    <a:bodyPr/>
                    <a:lstStyle/>
                    <a:p>
                      <a:pPr algn="ctr" rtl="0" fontAlgn="ctr"/>
                      <a:r>
                        <a:rPr lang="en-US" sz="1100" b="0" i="0" u="none" strike="noStrike">
                          <a:solidFill>
                            <a:srgbClr val="000000"/>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AEAEC"/>
                    </a:solid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E8EB"/>
                    </a:solidFill>
                  </a:tcPr>
                </a:tc>
                <a:extLst>
                  <a:ext uri="{0D108BD9-81ED-4DB2-BD59-A6C34878D82A}">
                    <a16:rowId xmlns:a16="http://schemas.microsoft.com/office/drawing/2014/main" val="2617658340"/>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 fazlasıyla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7E7EB"/>
                    </a:solid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7E7EB"/>
                    </a:solidFill>
                  </a:tcPr>
                </a:tc>
                <a:tc>
                  <a:txBody>
                    <a:bodyPr/>
                    <a:lstStyle/>
                    <a:p>
                      <a:pPr algn="ctr" rtl="0"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1E2E7"/>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2E2E7"/>
                    </a:solidFill>
                  </a:tcPr>
                </a:tc>
                <a:tc>
                  <a:txBody>
                    <a:bodyPr/>
                    <a:lstStyle/>
                    <a:p>
                      <a:pPr algn="ctr" rtl="0"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8E8EB"/>
                    </a:solidFill>
                  </a:tcPr>
                </a:tc>
                <a:tc>
                  <a:txBody>
                    <a:bodyPr/>
                    <a:lstStyle/>
                    <a:p>
                      <a:pPr algn="ctr" rtl="0" fontAlgn="ctr"/>
                      <a:r>
                        <a:rPr lang="en-US" sz="1100" b="0" i="0" u="none" strike="noStrike" dirty="0">
                          <a:solidFill>
                            <a:srgbClr val="000000"/>
                          </a:solidFill>
                          <a:effectLst/>
                          <a:latin typeface="Chivo" pitchFamily="2" charset="-94"/>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FEFF0"/>
                    </a:solidFill>
                  </a:tcPr>
                </a:tc>
                <a:extLst>
                  <a:ext uri="{0D108BD9-81ED-4DB2-BD59-A6C34878D82A}">
                    <a16:rowId xmlns:a16="http://schemas.microsoft.com/office/drawing/2014/main" val="199419865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90B3C-2360-0FEB-CB5F-9F733E8137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
        <p:nvSpPr>
          <p:cNvPr id="5" name="Rectangle 4">
            <a:extLst>
              <a:ext uri="{FF2B5EF4-FFF2-40B4-BE49-F238E27FC236}">
                <a16:creationId xmlns:a16="http://schemas.microsoft.com/office/drawing/2014/main" id="{1327CFEB-5600-0CF1-F439-FD50E48997B0}"/>
              </a:ext>
            </a:extLst>
          </p:cNvPr>
          <p:cNvSpPr/>
          <p:nvPr/>
        </p:nvSpPr>
        <p:spPr>
          <a:xfrm>
            <a:off x="557693" y="353961"/>
            <a:ext cx="6353719" cy="99699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tr-TR" sz="5400" dirty="0">
                <a:latin typeface="Aptos Narrow" panose="020B0004020202020204" pitchFamily="34" charset="0"/>
              </a:rPr>
              <a:t>SÜREKLİ TAKİP</a:t>
            </a:r>
          </a:p>
          <a:p>
            <a:pPr algn="ctr"/>
            <a:r>
              <a:rPr lang="tr-TR" sz="5400" dirty="0">
                <a:latin typeface="Aptos Narrow" panose="020B0004020202020204" pitchFamily="34" charset="0"/>
              </a:rPr>
              <a:t>Grafik</a:t>
            </a:r>
          </a:p>
          <a:p>
            <a:pPr algn="ctr"/>
            <a:r>
              <a:rPr lang="tr-TR" sz="5400" dirty="0">
                <a:latin typeface="Aptos Narrow" panose="020B0004020202020204" pitchFamily="34" charset="0"/>
              </a:rPr>
              <a:t>Otomasyonu</a:t>
            </a:r>
          </a:p>
          <a:p>
            <a:pPr algn="ctr"/>
            <a:r>
              <a:rPr lang="tr-TR" sz="5400" dirty="0">
                <a:latin typeface="Aptos Narrow" panose="020B0004020202020204" pitchFamily="34" charset="0"/>
              </a:rPr>
              <a:t>Sonu</a:t>
            </a:r>
            <a:endParaRPr lang="en-US" sz="5400" dirty="0">
              <a:latin typeface="Aptos Narrow" panose="020B0004020202020204" pitchFamily="34" charset="0"/>
            </a:endParaRPr>
          </a:p>
        </p:txBody>
      </p:sp>
    </p:spTree>
    <p:extLst>
      <p:ext uri="{BB962C8B-B14F-4D97-AF65-F5344CB8AC3E}">
        <p14:creationId xmlns:p14="http://schemas.microsoft.com/office/powerpoint/2010/main" val="3858947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67"/>
          <p:cNvSpPr txBox="1">
            <a:spLocks noGrp="1"/>
          </p:cNvSpPr>
          <p:nvPr>
            <p:ph type="sldNum" idx="12"/>
          </p:nvPr>
        </p:nvSpPr>
        <p:spPr>
          <a:xfrm>
            <a:off x="7032144" y="5882157"/>
            <a:ext cx="455400" cy="4965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55</a:t>
            </a:fld>
            <a:endParaRPr/>
          </a:p>
        </p:txBody>
      </p:sp>
      <p:sp>
        <p:nvSpPr>
          <p:cNvPr id="1069" name="Google Shape;1069;p67"/>
          <p:cNvSpPr txBox="1"/>
          <p:nvPr/>
        </p:nvSpPr>
        <p:spPr>
          <a:xfrm>
            <a:off x="400325" y="4679928"/>
            <a:ext cx="5784000" cy="149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Chivo Black"/>
                <a:ea typeface="Chivo Black"/>
                <a:cs typeface="Chivo Black"/>
                <a:sym typeface="Chivo Black"/>
              </a:rPr>
              <a:t>MEMNUNİYET</a:t>
            </a:r>
            <a:endParaRPr sz="3600" b="0" i="0" u="none" strike="noStrike" cap="none">
              <a:solidFill>
                <a:schemeClr val="dk2"/>
              </a:solidFill>
              <a:latin typeface="Arial"/>
              <a:ea typeface="Arial"/>
              <a:cs typeface="Arial"/>
              <a:sym typeface="Arial"/>
            </a:endParaRPr>
          </a:p>
        </p:txBody>
      </p:sp>
      <p:sp>
        <p:nvSpPr>
          <p:cNvPr id="1070" name="Google Shape;1070;p67"/>
          <p:cNvSpPr txBox="1"/>
          <p:nvPr/>
        </p:nvSpPr>
        <p:spPr>
          <a:xfrm>
            <a:off x="400325" y="5176784"/>
            <a:ext cx="6164100" cy="49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3600" b="0" i="0" u="none" strike="noStrike" cap="none">
                <a:solidFill>
                  <a:schemeClr val="lt1"/>
                </a:solidFill>
                <a:latin typeface="Chivo Black"/>
                <a:ea typeface="Chivo Black"/>
                <a:cs typeface="Chivo Black"/>
                <a:sym typeface="Chivo Black"/>
              </a:rPr>
              <a:t>ORMAN YANGINLARI</a:t>
            </a:r>
            <a:endParaRPr sz="3600" b="0" i="0" u="none" strike="noStrike" cap="none">
              <a:solidFill>
                <a:schemeClr val="lt1"/>
              </a:solidFill>
              <a:latin typeface="Chivo Black"/>
              <a:ea typeface="Chivo Black"/>
              <a:cs typeface="Chivo Black"/>
              <a:sym typeface="Chivo Black"/>
            </a:endParaRPr>
          </a:p>
        </p:txBody>
      </p:sp>
      <p:sp>
        <p:nvSpPr>
          <p:cNvPr id="2" name="TextBox 1">
            <a:extLst>
              <a:ext uri="{FF2B5EF4-FFF2-40B4-BE49-F238E27FC236}">
                <a16:creationId xmlns:a16="http://schemas.microsoft.com/office/drawing/2014/main" id="{69110989-063F-2E50-2215-5DFB553B0317}"/>
              </a:ext>
            </a:extLst>
          </p:cNvPr>
          <p:cNvSpPr txBox="1"/>
          <p:nvPr/>
        </p:nvSpPr>
        <p:spPr>
          <a:xfrm>
            <a:off x="400325" y="8372993"/>
            <a:ext cx="5784000" cy="1569660"/>
          </a:xfrm>
          <a:prstGeom prst="rect">
            <a:avLst/>
          </a:prstGeom>
          <a:noFill/>
        </p:spPr>
        <p:txBody>
          <a:bodyPr wrap="square" rtlCol="0">
            <a:spAutoFit/>
          </a:bodyPr>
          <a:lstStyle/>
          <a:p>
            <a:pPr>
              <a:buClr>
                <a:schemeClr val="dk1"/>
              </a:buClr>
              <a:buSzPts val="1100"/>
            </a:pPr>
            <a:r>
              <a:rPr lang="tr-TR" sz="3200" dirty="0">
                <a:solidFill>
                  <a:schemeClr val="lt1"/>
                </a:solidFill>
                <a:latin typeface="Chivo Black"/>
                <a:ea typeface="Chivo Black"/>
                <a:cs typeface="Chivo Black"/>
                <a:sym typeface="Chivo Black"/>
              </a:rPr>
              <a:t>GENÇLİK VE ZAMAN: DEĞİŞEN DÜNYA, DEĞİŞEN MÜCADELELER</a:t>
            </a:r>
          </a:p>
        </p:txBody>
      </p:sp>
      <p:sp>
        <p:nvSpPr>
          <p:cNvPr id="6" name="TextBox 5">
            <a:extLst>
              <a:ext uri="{FF2B5EF4-FFF2-40B4-BE49-F238E27FC236}">
                <a16:creationId xmlns:a16="http://schemas.microsoft.com/office/drawing/2014/main" id="{29A76FC7-D1E5-8091-E311-F330A660CA83}"/>
              </a:ext>
            </a:extLst>
          </p:cNvPr>
          <p:cNvSpPr txBox="1"/>
          <p:nvPr/>
        </p:nvSpPr>
        <p:spPr>
          <a:xfrm>
            <a:off x="400325" y="6454157"/>
            <a:ext cx="5572212" cy="1631216"/>
          </a:xfrm>
          <a:prstGeom prst="rect">
            <a:avLst/>
          </a:prstGeom>
          <a:noFill/>
        </p:spPr>
        <p:txBody>
          <a:bodyPr wrap="square">
            <a:spAutoFit/>
          </a:bodyPr>
          <a:lstStyle/>
          <a:p>
            <a:r>
              <a:rPr lang="tr-TR" sz="3600" b="1" dirty="0">
                <a:solidFill>
                  <a:schemeClr val="bg1"/>
                </a:solidFill>
                <a:latin typeface="Chivo" pitchFamily="2" charset="-94"/>
                <a:cs typeface="Chivo" pitchFamily="2" charset="-94"/>
              </a:rPr>
              <a:t>KÜRT SORUNU:</a:t>
            </a:r>
          </a:p>
          <a:p>
            <a:r>
              <a:rPr lang="tr-TR" sz="3600" b="1" dirty="0">
                <a:solidFill>
                  <a:schemeClr val="bg1"/>
                </a:solidFill>
                <a:effectLst/>
                <a:latin typeface="Chivo" pitchFamily="2" charset="-94"/>
                <a:cs typeface="Chivo" pitchFamily="2" charset="-94"/>
              </a:rPr>
              <a:t>VAR MI?</a:t>
            </a:r>
            <a:r>
              <a:rPr lang="tr-TR" sz="3600" b="1" dirty="0">
                <a:solidFill>
                  <a:schemeClr val="bg1"/>
                </a:solidFill>
                <a:latin typeface="Chivo" pitchFamily="2" charset="-94"/>
                <a:cs typeface="Chivo" pitchFamily="2" charset="-94"/>
              </a:rPr>
              <a:t> YOK MU?</a:t>
            </a:r>
            <a:br>
              <a:rPr lang="en-US" b="1" dirty="0">
                <a:effectLst/>
              </a:rPr>
            </a:br>
            <a:br>
              <a:rPr lang="en-US" b="1" dirty="0">
                <a:effectLst/>
              </a:rPr>
            </a:br>
            <a:endParaRPr lang="en-US" b="1" dirty="0"/>
          </a:p>
        </p:txBody>
      </p:sp>
      <p:pic>
        <p:nvPicPr>
          <p:cNvPr id="2050" name="Picture 2">
            <a:extLst>
              <a:ext uri="{FF2B5EF4-FFF2-40B4-BE49-F238E27FC236}">
                <a16:creationId xmlns:a16="http://schemas.microsoft.com/office/drawing/2014/main" id="{A6419398-2FF6-B258-65AE-BF464CB1B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4763"/>
            <a:ext cx="7581900" cy="10687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6EC3F4-987A-F9EA-1534-8B910105FB5F}"/>
              </a:ext>
            </a:extLst>
          </p:cNvPr>
          <p:cNvSpPr txBox="1"/>
          <p:nvPr/>
        </p:nvSpPr>
        <p:spPr>
          <a:xfrm>
            <a:off x="552725" y="6606557"/>
            <a:ext cx="5572212" cy="2185214"/>
          </a:xfrm>
          <a:prstGeom prst="rect">
            <a:avLst/>
          </a:prstGeom>
          <a:noFill/>
        </p:spPr>
        <p:txBody>
          <a:bodyPr wrap="square">
            <a:spAutoFit/>
          </a:bodyPr>
          <a:lstStyle/>
          <a:p>
            <a:r>
              <a:rPr lang="tr-TR" sz="3600" b="1" dirty="0">
                <a:solidFill>
                  <a:schemeClr val="bg1"/>
                </a:solidFill>
                <a:effectLst/>
                <a:latin typeface="Chivo" pitchFamily="2" charset="-94"/>
                <a:cs typeface="Chivo" pitchFamily="2" charset="-94"/>
              </a:rPr>
              <a:t>ÜLKENİN DURUMU SİZİ NASIL ETKİLİYOR</a:t>
            </a:r>
            <a:r>
              <a:rPr lang="tr-TR" sz="3600" b="1" dirty="0">
                <a:solidFill>
                  <a:schemeClr val="bg1"/>
                </a:solidFill>
                <a:latin typeface="Chivo" pitchFamily="2" charset="-94"/>
                <a:cs typeface="Chivo" pitchFamily="2" charset="-94"/>
              </a:rPr>
              <a:t>?: HİSSİYAT</a:t>
            </a:r>
            <a:br>
              <a:rPr lang="en-US" b="1" dirty="0">
                <a:effectLst/>
              </a:rPr>
            </a:br>
            <a:br>
              <a:rPr lang="en-US" b="1" dirty="0">
                <a:effectLst/>
              </a:rPr>
            </a:br>
            <a:endParaRPr lang="en-US"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9"/>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p:cNvGrpSpPr/>
          <p:nvPr/>
        </p:nvGrpSpPr>
        <p:grpSpPr>
          <a:xfrm>
            <a:off x="0" y="10185450"/>
            <a:ext cx="7601575" cy="545400"/>
            <a:chOff x="0" y="10185450"/>
            <a:chExt cx="7601575" cy="545400"/>
          </a:xfrm>
        </p:grpSpPr>
        <p:grpSp>
          <p:nvGrpSpPr>
            <p:cNvPr id="1095" name="Google Shape;1095;p69"/>
            <p:cNvGrpSpPr/>
            <p:nvPr/>
          </p:nvGrpSpPr>
          <p:grpSpPr>
            <a:xfrm>
              <a:off x="0" y="10185450"/>
              <a:ext cx="7589400" cy="545400"/>
              <a:chOff x="0" y="9118650"/>
              <a:chExt cx="7589400" cy="545400"/>
            </a:xfrm>
          </p:grpSpPr>
          <p:sp>
            <p:nvSpPr>
              <p:cNvPr id="1096" name="Google Shape;1096;p6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56</a:t>
            </a:fld>
            <a:endParaRPr sz="1700">
              <a:solidFill>
                <a:schemeClr val="lt1"/>
              </a:solidFill>
              <a:latin typeface="Chivo"/>
              <a:ea typeface="Chivo"/>
              <a:cs typeface="Chivo"/>
              <a:sym typeface="Chivo"/>
            </a:endParaRPr>
          </a:p>
        </p:txBody>
      </p:sp>
      <p:cxnSp>
        <p:nvCxnSpPr>
          <p:cNvPr id="1101" name="Google Shape;1101;p69"/>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2" name="Google Shape;1102;p69"/>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sp>
        <p:nvSpPr>
          <p:cNvPr id="1103" name="Google Shape;1103;p69"/>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p:cNvSpPr txBox="1"/>
          <p:nvPr/>
        </p:nvSpPr>
        <p:spPr>
          <a:xfrm>
            <a:off x="256500" y="7243858"/>
            <a:ext cx="7018884" cy="1470316"/>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en-US" sz="1300" b="1" dirty="0">
                <a:solidFill>
                  <a:schemeClr val="tx1"/>
                </a:solidFill>
                <a:latin typeface="Roboto"/>
                <a:ea typeface="Roboto"/>
                <a:cs typeface="Roboto"/>
                <a:sym typeface="Roboto"/>
              </a:rPr>
              <a:t>2020 </a:t>
            </a:r>
            <a:r>
              <a:rPr lang="en-US" sz="1300" b="1" dirty="0" err="1">
                <a:solidFill>
                  <a:schemeClr val="tx1"/>
                </a:solidFill>
                <a:latin typeface="Roboto"/>
                <a:ea typeface="Roboto"/>
                <a:cs typeface="Roboto"/>
                <a:sym typeface="Roboto"/>
              </a:rPr>
              <a:t>yılından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itibaren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toplumda</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en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yoğun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hissedilen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duygu</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Endişe</a:t>
            </a:r>
            <a:r>
              <a:rPr lang="en-US" sz="1300" b="1" dirty="0">
                <a:solidFill>
                  <a:schemeClr val="tx1"/>
                </a:solidFill>
                <a:latin typeface="Roboto"/>
                <a:ea typeface="Roboto"/>
                <a:cs typeface="Roboto"/>
                <a:sym typeface="Roboto"/>
              </a:rPr>
              <a:t>”.</a:t>
            </a:r>
          </a:p>
          <a:p>
            <a:pPr marL="0" marR="0" lvl="0" indent="0" algn="just" rtl="0">
              <a:lnSpc>
                <a:spcPct val="115000"/>
              </a:lnSpc>
              <a:spcBef>
                <a:spcPts val="0"/>
              </a:spcBef>
              <a:spcAft>
                <a:spcPts val="0"/>
              </a:spcAft>
              <a:buClr>
                <a:srgbClr val="000000"/>
              </a:buClr>
              <a:buSzPts val="1300"/>
              <a:buFont typeface="Arial"/>
              <a:buNone/>
            </a:pPr>
            <a:endParaRPr lang="en-US"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en-US" sz="1300" dirty="0" err="1">
                <a:solidFill>
                  <a:schemeClr val="tx1"/>
                </a:solidFill>
                <a:latin typeface="Roboto"/>
                <a:ea typeface="Roboto"/>
                <a:cs typeface="Roboto"/>
                <a:sym typeface="Roboto"/>
              </a:rPr>
              <a:t>Geçtiğimiz</a:t>
            </a:r>
            <a:r>
              <a:rPr lang="en-US" sz="1300"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Eylül</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ayında</a:t>
            </a:r>
            <a:r>
              <a:rPr lang="en-US" sz="1300" dirty="0">
                <a:solidFill>
                  <a:schemeClr val="tx1"/>
                </a:solidFill>
                <a:latin typeface="Roboto"/>
                <a:ea typeface="Roboto"/>
                <a:cs typeface="Roboto"/>
                <a:sym typeface="Roboto"/>
              </a:rPr>
              <a:t> %5</a:t>
            </a:r>
            <a:r>
              <a:rPr lang="tr-TR" sz="1300" dirty="0">
                <a:solidFill>
                  <a:schemeClr val="tx1"/>
                </a:solidFill>
                <a:latin typeface="Roboto"/>
                <a:ea typeface="Roboto"/>
                <a:cs typeface="Roboto"/>
                <a:sym typeface="Roboto"/>
              </a:rPr>
              <a:t>2</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seviyesinde</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olan</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endişe</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oranı</a:t>
            </a:r>
            <a:r>
              <a:rPr lang="en-US" sz="1300" dirty="0">
                <a:solidFill>
                  <a:schemeClr val="tx1"/>
                </a:solidFill>
                <a:latin typeface="Roboto"/>
                <a:ea typeface="Roboto"/>
                <a:cs typeface="Roboto"/>
                <a:sym typeface="Roboto"/>
              </a:rPr>
              <a:t>, 2024 </a:t>
            </a:r>
            <a:r>
              <a:rPr lang="tr-TR" sz="1300" dirty="0">
                <a:solidFill>
                  <a:schemeClr val="tx1"/>
                </a:solidFill>
                <a:latin typeface="Roboto"/>
                <a:ea typeface="Roboto"/>
                <a:cs typeface="Roboto"/>
                <a:sym typeface="Roboto"/>
              </a:rPr>
              <a:t>Aralık</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ayı</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itibariyle</a:t>
            </a:r>
            <a:r>
              <a:rPr lang="en-US" sz="1300" dirty="0">
                <a:solidFill>
                  <a:schemeClr val="tx1"/>
                </a:solidFill>
                <a:latin typeface="Roboto"/>
                <a:ea typeface="Roboto"/>
                <a:cs typeface="Roboto"/>
                <a:sym typeface="Roboto"/>
              </a:rPr>
              <a:t> %5</a:t>
            </a:r>
            <a:r>
              <a:rPr lang="tr-TR" sz="1300" dirty="0">
                <a:solidFill>
                  <a:schemeClr val="tx1"/>
                </a:solidFill>
                <a:latin typeface="Roboto"/>
                <a:ea typeface="Roboto"/>
                <a:cs typeface="Roboto"/>
                <a:sym typeface="Roboto"/>
              </a:rPr>
              <a:t>0’ye</a:t>
            </a:r>
            <a:r>
              <a:rPr lang="en-US" sz="1300"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düştü</a:t>
            </a:r>
            <a:r>
              <a:rPr lang="en-US" sz="1300"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Gururlu hissedenlerin oranında bir değişim yaşanmazken ülkede umut azaldı, kızgınlık arttı.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Sonuçları 4 yıl öncesi ile kıyasladığımızda umutlu hissedenlerin oranının neredeyse yarıya düştüğünü kızgın hissedenlerin ise %50 arttığını görüyoruz. </a:t>
            </a:r>
            <a:endParaRPr lang="en-US" sz="1300" dirty="0">
              <a:solidFill>
                <a:schemeClr val="tx1"/>
              </a:solidFill>
              <a:latin typeface="Roboto"/>
              <a:ea typeface="Roboto"/>
              <a:cs typeface="Roboto"/>
              <a:sym typeface="Roboto"/>
            </a:endParaRPr>
          </a:p>
        </p:txBody>
      </p:sp>
      <p:graphicFrame>
        <p:nvGraphicFramePr>
          <p:cNvPr id="6" name="Google Shape;1099;p69">
            <a:extLst>
              <a:ext uri="{FF2B5EF4-FFF2-40B4-BE49-F238E27FC236}">
                <a16:creationId xmlns:a16="http://schemas.microsoft.com/office/drawing/2014/main" id="{88B63EFF-0181-77F4-BFD4-3FA0ABD18699}"/>
              </a:ext>
            </a:extLst>
          </p:cNvPr>
          <p:cNvGraphicFramePr/>
          <p:nvPr>
            <p:extLst>
              <p:ext uri="{D42A27DB-BD31-4B8C-83A1-F6EECF244321}">
                <p14:modId xmlns:p14="http://schemas.microsoft.com/office/powerpoint/2010/main" val="174350517"/>
              </p:ext>
            </p:extLst>
          </p:nvPr>
        </p:nvGraphicFramePr>
        <p:xfrm>
          <a:off x="303439" y="1322911"/>
          <a:ext cx="7057211" cy="365730"/>
        </p:xfrm>
        <a:graphic>
          <a:graphicData uri="http://schemas.openxmlformats.org/drawingml/2006/table">
            <a:tbl>
              <a:tblPr>
                <a:noFill/>
                <a:tableStyleId>{354274A8-8CDC-4FB1-AA4F-696C39C6ED5F}</a:tableStyleId>
              </a:tblPr>
              <a:tblGrid>
                <a:gridCol w="7057211">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Ülkenin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gidişatı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ilgili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hislerinizi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en</a:t>
                      </a:r>
                      <a:r>
                        <a:rPr lang="en-US" sz="1200" b="1" u="none" strike="noStrike" cap="none" dirty="0">
                          <a:solidFill>
                            <a:schemeClr val="dk1"/>
                          </a:solidFill>
                          <a:latin typeface="Chivo"/>
                          <a:ea typeface="Chivo"/>
                          <a:cs typeface="Chivo"/>
                          <a:sym typeface="Chivo"/>
                        </a:rPr>
                        <a:t> iyi </a:t>
                      </a:r>
                      <a:r>
                        <a:rPr lang="en-US" sz="1200" b="1" u="none" strike="noStrike" cap="none" dirty="0" err="1">
                          <a:solidFill>
                            <a:schemeClr val="dk1"/>
                          </a:solidFill>
                          <a:latin typeface="Chivo"/>
                          <a:ea typeface="Chivo"/>
                          <a:cs typeface="Chivo"/>
                          <a:sym typeface="Chivo"/>
                        </a:rPr>
                        <a:t>yansıtır</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rgbClr val="CC9F7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D9E280B9-C717-680E-F6F9-2FA5AC51F215}"/>
              </a:ext>
            </a:extLst>
          </p:cNvPr>
          <p:cNvGraphicFramePr>
            <a:graphicFrameLocks/>
          </p:cNvGraphicFramePr>
          <p:nvPr>
            <p:extLst>
              <p:ext uri="{D42A27DB-BD31-4B8C-83A1-F6EECF244321}">
                <p14:modId xmlns:p14="http://schemas.microsoft.com/office/powerpoint/2010/main" val="2014210381"/>
              </p:ext>
            </p:extLst>
          </p:nvPr>
        </p:nvGraphicFramePr>
        <p:xfrm>
          <a:off x="265114" y="2088174"/>
          <a:ext cx="7057212" cy="475615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70"/>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p:cNvGrpSpPr/>
          <p:nvPr/>
        </p:nvGrpSpPr>
        <p:grpSpPr>
          <a:xfrm>
            <a:off x="0" y="10185450"/>
            <a:ext cx="7601575" cy="629925"/>
            <a:chOff x="0" y="10185450"/>
            <a:chExt cx="7601575" cy="629925"/>
          </a:xfrm>
        </p:grpSpPr>
        <p:grpSp>
          <p:nvGrpSpPr>
            <p:cNvPr id="1112" name="Google Shape;1112;p70"/>
            <p:cNvGrpSpPr/>
            <p:nvPr/>
          </p:nvGrpSpPr>
          <p:grpSpPr>
            <a:xfrm>
              <a:off x="0" y="10185450"/>
              <a:ext cx="7589400" cy="629925"/>
              <a:chOff x="0" y="9118650"/>
              <a:chExt cx="7589400" cy="629925"/>
            </a:xfrm>
          </p:grpSpPr>
          <p:sp>
            <p:nvSpPr>
              <p:cNvPr id="1113" name="Google Shape;1113;p7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57</a:t>
            </a:fld>
            <a:endParaRPr sz="1700">
              <a:solidFill>
                <a:schemeClr val="lt1"/>
              </a:solidFill>
              <a:latin typeface="Chivo"/>
              <a:ea typeface="Chivo"/>
              <a:cs typeface="Chivo"/>
              <a:sym typeface="Chivo"/>
            </a:endParaRPr>
          </a:p>
        </p:txBody>
      </p:sp>
      <p:cxnSp>
        <p:nvCxnSpPr>
          <p:cNvPr id="1121" name="Google Shape;1121;p70"/>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4" name="Google Shape;1124;p70"/>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5" name="Google Shape;1125;p70"/>
          <p:cNvSpPr txBox="1"/>
          <p:nvPr/>
        </p:nvSpPr>
        <p:spPr>
          <a:xfrm>
            <a:off x="283001" y="3707752"/>
            <a:ext cx="3373499" cy="2277516"/>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Ülkenin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hakkında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kadın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a:t>
            </a:r>
            <a:r>
              <a:rPr lang="en-US" sz="1300" b="1" i="0" u="none" strike="noStrike" dirty="0">
                <a:solidFill>
                  <a:srgbClr val="000000"/>
                </a:solidFill>
                <a:effectLst/>
                <a:latin typeface="Roboto" panose="02000000000000000000" pitchFamily="2" charset="0"/>
              </a:rPr>
              <a:t> %53 </a:t>
            </a:r>
            <a:r>
              <a:rPr lang="en-US" sz="1300" b="1" i="0" u="none" strike="noStrike" dirty="0" err="1">
                <a:solidFill>
                  <a:srgbClr val="000000"/>
                </a:solidFill>
                <a:effectLst/>
                <a:latin typeface="Roboto" panose="02000000000000000000" pitchFamily="2" charset="0"/>
              </a:rPr>
              <a:t>oranıyla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erkek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a:t>
            </a:r>
            <a:r>
              <a:rPr lang="en-US" sz="1300" b="1" i="0" u="none" strike="noStrike" dirty="0">
                <a:solidFill>
                  <a:srgbClr val="000000"/>
                </a:solidFill>
                <a:effectLst/>
                <a:latin typeface="Roboto" panose="02000000000000000000" pitchFamily="2" charset="0"/>
              </a:rPr>
              <a:t> 6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farkla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endişeli</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i="0" u="none" strike="noStrike" dirty="0" err="1">
                <a:solidFill>
                  <a:srgbClr val="000000"/>
                </a:solidFill>
                <a:effectLst/>
                <a:latin typeface="Roboto" panose="02000000000000000000" pitchFamily="2" charset="0"/>
              </a:rPr>
              <a:t>Erkek</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katılımcılar</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ise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ülke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gidişatıyla</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ilgili</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olarak</a:t>
            </a:r>
            <a:r>
              <a:rPr lang="en-US" sz="1300" i="0" u="none" strike="noStrike" dirty="0">
                <a:solidFill>
                  <a:srgbClr val="000000"/>
                </a:solidFill>
                <a:effectLst/>
                <a:latin typeface="Roboto" panose="02000000000000000000" pitchFamily="2" charset="0"/>
              </a:rPr>
              <a:t> %26 </a:t>
            </a:r>
            <a:r>
              <a:rPr lang="en-US" sz="1300" i="0" u="none" strike="noStrike" dirty="0" err="1">
                <a:solidFill>
                  <a:srgbClr val="000000"/>
                </a:solidFill>
                <a:effectLst/>
                <a:latin typeface="Roboto" panose="02000000000000000000" pitchFamily="2" charset="0"/>
              </a:rPr>
              <a:t>ile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kadın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katılımcılara</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göre</a:t>
            </a:r>
            <a:r>
              <a:rPr lang="en-US" sz="1300" i="0" u="none" strike="noStrike" dirty="0">
                <a:solidFill>
                  <a:srgbClr val="000000"/>
                </a:solidFill>
                <a:effectLst/>
                <a:latin typeface="Roboto" panose="02000000000000000000" pitchFamily="2" charset="0"/>
              </a:rPr>
              <a:t> 3 </a:t>
            </a:r>
            <a:r>
              <a:rPr lang="en-US" sz="1300" i="0" u="none" strike="noStrike" dirty="0" err="1">
                <a:solidFill>
                  <a:srgbClr val="000000"/>
                </a:solidFill>
                <a:effectLst/>
                <a:latin typeface="Roboto" panose="02000000000000000000" pitchFamily="2" charset="0"/>
              </a:rPr>
              <a:t>puan</a:t>
            </a:r>
            <a:r>
              <a:rPr lang="en-US" sz="1300" i="0" u="none" strike="noStrike" dirty="0">
                <a:solidFill>
                  <a:srgbClr val="000000"/>
                </a:solidFill>
                <a:effectLst/>
                <a:latin typeface="Roboto" panose="02000000000000000000" pitchFamily="2" charset="0"/>
              </a:rPr>
              <a:t> fark </a:t>
            </a:r>
            <a:r>
              <a:rPr lang="en-US" sz="1300" i="0" u="none" strike="noStrike" dirty="0" err="1">
                <a:solidFill>
                  <a:srgbClr val="000000"/>
                </a:solidFill>
                <a:effectLst/>
                <a:latin typeface="Roboto" panose="02000000000000000000" pitchFamily="2" charset="0"/>
              </a:rPr>
              <a:t>ile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daha</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kızgın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olduğu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yanıtını</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verdi</a:t>
            </a:r>
            <a:r>
              <a:rPr lang="en-US" sz="1300" i="0" u="none" strike="noStrike" dirty="0">
                <a:solidFill>
                  <a:srgbClr val="000000"/>
                </a:solidFill>
                <a:effectLst/>
                <a:latin typeface="Roboto" panose="02000000000000000000" pitchFamily="2" charset="0"/>
              </a:rPr>
              <a:t>.</a:t>
            </a:r>
            <a:endParaRPr lang="en-US" sz="1600" dirty="0">
              <a:effectLst/>
            </a:endParaRPr>
          </a:p>
          <a:p>
            <a:br>
              <a:rPr lang="en-US" sz="1600" dirty="0"/>
            </a:br>
            <a:endParaRPr sz="1300" b="1" dirty="0">
              <a:solidFill>
                <a:schemeClr val="tx1"/>
              </a:solidFill>
              <a:latin typeface="Roboto"/>
              <a:ea typeface="Roboto"/>
              <a:cs typeface="Roboto"/>
              <a:sym typeface="Roboto"/>
            </a:endParaRPr>
          </a:p>
        </p:txBody>
      </p:sp>
      <p:sp>
        <p:nvSpPr>
          <p:cNvPr id="1126" name="Google Shape;1126;p70"/>
          <p:cNvSpPr txBox="1"/>
          <p:nvPr/>
        </p:nvSpPr>
        <p:spPr>
          <a:xfrm>
            <a:off x="3884437" y="3668687"/>
            <a:ext cx="3422400" cy="243140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En </a:t>
            </a:r>
            <a:r>
              <a:rPr lang="en-US" sz="1300" b="1" i="0" u="none" strike="noStrike" dirty="0" err="1">
                <a:solidFill>
                  <a:srgbClr val="000000"/>
                </a:solidFill>
                <a:effectLst/>
                <a:latin typeface="Roboto" panose="02000000000000000000" pitchFamily="2" charset="0"/>
              </a:rPr>
              <a:t>genç</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%59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ülke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duyanların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zamanda</a:t>
            </a:r>
            <a:r>
              <a:rPr lang="en-US" sz="1300" b="1" i="0" u="none" strike="noStrike" dirty="0">
                <a:solidFill>
                  <a:srgbClr val="000000"/>
                </a:solidFill>
                <a:effectLst/>
                <a:latin typeface="Roboto" panose="02000000000000000000" pitchFamily="2" charset="0"/>
              </a:rPr>
              <a:t> %4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gurur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seviyesinin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br>
              <a:rPr lang="en-US" sz="1300" i="0" u="none" strike="noStrike" dirty="0">
                <a:solidFill>
                  <a:srgbClr val="000000"/>
                </a:solidFill>
                <a:effectLst/>
                <a:latin typeface="Roboto" panose="02000000000000000000" pitchFamily="2" charset="0"/>
              </a:rPr>
            </a:br>
            <a:r>
              <a:rPr lang="en-US" sz="1300" i="0" u="none" strike="noStrike" dirty="0" err="1">
                <a:solidFill>
                  <a:srgbClr val="000000"/>
                </a:solidFill>
                <a:effectLst/>
                <a:latin typeface="Roboto" panose="02000000000000000000" pitchFamily="2" charset="0"/>
              </a:rPr>
              <a:t>Kızgın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hissedenlerin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yüksek</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olduğu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grup</a:t>
            </a:r>
            <a:r>
              <a:rPr lang="en-US" sz="1300" i="0" u="none" strike="noStrike" dirty="0">
                <a:solidFill>
                  <a:srgbClr val="000000"/>
                </a:solidFill>
                <a:effectLst/>
                <a:latin typeface="Roboto" panose="02000000000000000000" pitchFamily="2" charset="0"/>
              </a:rPr>
              <a:t> 35-44 </a:t>
            </a:r>
            <a:r>
              <a:rPr lang="en-US" sz="1300" i="0" u="none" strike="noStrike" dirty="0" err="1">
                <a:solidFill>
                  <a:srgbClr val="000000"/>
                </a:solidFill>
                <a:effectLst/>
                <a:latin typeface="Roboto" panose="02000000000000000000" pitchFamily="2" charset="0"/>
              </a:rPr>
              <a:t>yaş</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grubu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iken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umutlu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hissedenlerin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yüksek</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olduğu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yaş</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grubu</a:t>
            </a:r>
            <a:r>
              <a:rPr lang="en-US" sz="1300" i="0" u="none" strike="noStrike" dirty="0">
                <a:solidFill>
                  <a:srgbClr val="000000"/>
                </a:solidFill>
                <a:effectLst/>
                <a:latin typeface="Roboto" panose="02000000000000000000" pitchFamily="2" charset="0"/>
              </a:rPr>
              <a:t> 45-54.</a:t>
            </a:r>
            <a:endParaRPr lang="en-US" sz="1600" dirty="0">
              <a:effectLst/>
            </a:endParaRPr>
          </a:p>
          <a:p>
            <a:br>
              <a:rPr lang="en-US" sz="1600" dirty="0"/>
            </a:br>
            <a:endParaRPr lang="tr-TR" sz="1300" dirty="0">
              <a:solidFill>
                <a:schemeClr val="tx1"/>
              </a:solidFill>
              <a:highlight>
                <a:srgbClr val="FFFFFF"/>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80B1EF4C-DA8A-9913-27E8-B877C852158B}"/>
              </a:ext>
            </a:extLst>
          </p:cNvPr>
          <p:cNvGraphicFramePr/>
          <p:nvPr>
            <p:extLst>
              <p:ext uri="{D42A27DB-BD31-4B8C-83A1-F6EECF244321}">
                <p14:modId xmlns:p14="http://schemas.microsoft.com/office/powerpoint/2010/main" val="1659953563"/>
              </p:ext>
            </p:extLst>
          </p:nvPr>
        </p:nvGraphicFramePr>
        <p:xfrm>
          <a:off x="277950" y="1070214"/>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Ülkenin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gidişatı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ilgili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hislerinizi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en</a:t>
                      </a:r>
                      <a:r>
                        <a:rPr lang="en-US" sz="1200" b="1" u="none" strike="noStrike" cap="none" dirty="0">
                          <a:solidFill>
                            <a:schemeClr val="dk1"/>
                          </a:solidFill>
                          <a:latin typeface="Chivo"/>
                          <a:ea typeface="Chivo"/>
                          <a:cs typeface="Chivo"/>
                          <a:sym typeface="Chivo"/>
                        </a:rPr>
                        <a:t> iyi </a:t>
                      </a:r>
                      <a:r>
                        <a:rPr lang="en-US" sz="1200" b="1" u="none" strike="noStrike" cap="none" dirty="0" err="1">
                          <a:solidFill>
                            <a:schemeClr val="dk1"/>
                          </a:solidFill>
                          <a:latin typeface="Chivo"/>
                          <a:ea typeface="Chivo"/>
                          <a:cs typeface="Chivo"/>
                          <a:sym typeface="Chivo"/>
                        </a:rPr>
                        <a:t>yansıtır</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25;p70">
            <a:extLst>
              <a:ext uri="{FF2B5EF4-FFF2-40B4-BE49-F238E27FC236}">
                <a16:creationId xmlns:a16="http://schemas.microsoft.com/office/drawing/2014/main" id="{47FAA151-CCC8-5C7F-49FA-2664DEAAC4AB}"/>
              </a:ext>
            </a:extLst>
          </p:cNvPr>
          <p:cNvSpPr txBox="1"/>
          <p:nvPr/>
        </p:nvSpPr>
        <p:spPr>
          <a:xfrm>
            <a:off x="265113" y="8001407"/>
            <a:ext cx="3407775" cy="1985129"/>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ea typeface="Roboto" panose="02000000000000000000" pitchFamily="2" charset="0"/>
              </a:rPr>
              <a:t>Ülke</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gidişatına</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dair</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hisleri</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eğitim</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durumu</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bazında</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incelediğimizde</a:t>
            </a:r>
            <a:r>
              <a:rPr lang="en-US" sz="1300" b="1" i="0" u="none" strike="noStrike" dirty="0">
                <a:solidFill>
                  <a:srgbClr val="000000"/>
                </a:solidFill>
                <a:effectLst/>
                <a:latin typeface="Roboto" panose="02000000000000000000" pitchFamily="2" charset="0"/>
                <a:ea typeface="Roboto" panose="02000000000000000000" pitchFamily="2" charset="0"/>
              </a:rPr>
              <a:t>, %59 </a:t>
            </a:r>
            <a:r>
              <a:rPr lang="en-US" sz="1300" b="1" i="0" u="none" strike="noStrike" dirty="0" err="1">
                <a:solidFill>
                  <a:srgbClr val="000000"/>
                </a:solidFill>
                <a:effectLst/>
                <a:latin typeface="Roboto" panose="02000000000000000000" pitchFamily="2" charset="0"/>
                <a:ea typeface="Roboto" panose="02000000000000000000" pitchFamily="2" charset="0"/>
              </a:rPr>
              <a:t>ile</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en</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endişeli</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grup</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yüksekokul</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ve</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üzeri</a:t>
            </a:r>
            <a:r>
              <a:rPr lang="en-US" sz="1300" b="1" i="0" u="none" strike="noStrike" dirty="0">
                <a:solidFill>
                  <a:srgbClr val="000000"/>
                </a:solidFill>
                <a:effectLst/>
                <a:latin typeface="Roboto" panose="02000000000000000000" pitchFamily="2" charset="0"/>
                <a:ea typeface="Roboto" panose="02000000000000000000" pitchFamily="2" charset="0"/>
              </a:rPr>
              <a:t>.</a:t>
            </a:r>
            <a:endParaRPr lang="tr-TR" sz="1300" b="1" i="0" u="none" strike="noStrike" dirty="0">
              <a:solidFill>
                <a:srgbClr val="000000"/>
              </a:solidFill>
              <a:effectLst/>
              <a:latin typeface="Roboto" panose="02000000000000000000" pitchFamily="2" charset="0"/>
              <a:ea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ea typeface="Roboto" panose="02000000000000000000" pitchFamily="2" charset="0"/>
              </a:rPr>
            </a:br>
            <a:r>
              <a:rPr lang="en-US" sz="1300" b="0" i="0" u="none" strike="noStrike" dirty="0" err="1">
                <a:solidFill>
                  <a:srgbClr val="000000"/>
                </a:solidFill>
                <a:effectLst/>
                <a:latin typeface="Roboto" panose="02000000000000000000" pitchFamily="2" charset="0"/>
                <a:ea typeface="Roboto" panose="02000000000000000000" pitchFamily="2" charset="0"/>
              </a:rPr>
              <a:t>Eğitim</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durumu</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yükseldikçe</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ülke</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gidişatıyla</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ilgili</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gururlu</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ve</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umutlu</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hissedenlerin</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oranı</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azalıyor</a:t>
            </a:r>
            <a:r>
              <a:rPr lang="en-US" sz="1300" b="0" i="0" u="none" strike="noStrike" dirty="0">
                <a:solidFill>
                  <a:srgbClr val="000000"/>
                </a:solidFill>
                <a:effectLst/>
                <a:latin typeface="Roboto" panose="02000000000000000000" pitchFamily="2" charset="0"/>
                <a:ea typeface="Roboto" panose="02000000000000000000" pitchFamily="2" charset="0"/>
              </a:rPr>
              <a:t>. </a:t>
            </a:r>
            <a:endParaRPr lang="en-US" sz="1300" b="0" dirty="0">
              <a:effectLst/>
              <a:latin typeface="Roboto" panose="02000000000000000000" pitchFamily="2" charset="0"/>
              <a:ea typeface="Roboto" panose="02000000000000000000" pitchFamily="2" charset="0"/>
            </a:endParaRPr>
          </a:p>
          <a:p>
            <a:br>
              <a:rPr lang="en-US" sz="1300" dirty="0">
                <a:latin typeface="Roboto" panose="02000000000000000000" pitchFamily="2" charset="0"/>
                <a:ea typeface="Roboto" panose="02000000000000000000" pitchFamily="2" charset="0"/>
              </a:rPr>
            </a:br>
            <a:endParaRPr sz="1300" dirty="0">
              <a:solidFill>
                <a:schemeClr val="tx1"/>
              </a:solidFill>
              <a:latin typeface="Roboto" panose="02000000000000000000" pitchFamily="2" charset="0"/>
              <a:ea typeface="Roboto" panose="02000000000000000000" pitchFamily="2" charset="0"/>
              <a:cs typeface="Roboto"/>
              <a:sym typeface="Roboto"/>
            </a:endParaRPr>
          </a:p>
        </p:txBody>
      </p:sp>
      <p:sp>
        <p:nvSpPr>
          <p:cNvPr id="5" name="Google Shape;1102;p69">
            <a:extLst>
              <a:ext uri="{FF2B5EF4-FFF2-40B4-BE49-F238E27FC236}">
                <a16:creationId xmlns:a16="http://schemas.microsoft.com/office/drawing/2014/main" id="{9C0A34AE-CAEE-4969-62A2-EF7EC1AD7F8F}"/>
              </a:ext>
            </a:extLst>
          </p:cNvPr>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graphicFrame>
        <p:nvGraphicFramePr>
          <p:cNvPr id="13" name="Table 12">
            <a:extLst>
              <a:ext uri="{FF2B5EF4-FFF2-40B4-BE49-F238E27FC236}">
                <a16:creationId xmlns:a16="http://schemas.microsoft.com/office/drawing/2014/main" id="{F5F91605-50B3-A649-B9B9-F5A61280C154}"/>
              </a:ext>
            </a:extLst>
          </p:cNvPr>
          <p:cNvGraphicFramePr>
            <a:graphicFrameLocks noGrp="1"/>
          </p:cNvGraphicFramePr>
          <p:nvPr>
            <p:extLst>
              <p:ext uri="{D42A27DB-BD31-4B8C-83A1-F6EECF244321}">
                <p14:modId xmlns:p14="http://schemas.microsoft.com/office/powerpoint/2010/main" val="1533100285"/>
              </p:ext>
            </p:extLst>
          </p:nvPr>
        </p:nvGraphicFramePr>
        <p:xfrm>
          <a:off x="250828" y="1645855"/>
          <a:ext cx="7072310" cy="1812921"/>
        </p:xfrm>
        <a:graphic>
          <a:graphicData uri="http://schemas.openxmlformats.org/drawingml/2006/table">
            <a:tbl>
              <a:tblPr/>
              <a:tblGrid>
                <a:gridCol w="1639278">
                  <a:extLst>
                    <a:ext uri="{9D8B030D-6E8A-4147-A177-3AD203B41FA5}">
                      <a16:colId xmlns:a16="http://schemas.microsoft.com/office/drawing/2014/main" val="746640289"/>
                    </a:ext>
                  </a:extLst>
                </a:gridCol>
                <a:gridCol w="679129">
                  <a:extLst>
                    <a:ext uri="{9D8B030D-6E8A-4147-A177-3AD203B41FA5}">
                      <a16:colId xmlns:a16="http://schemas.microsoft.com/office/drawing/2014/main" val="3490168547"/>
                    </a:ext>
                  </a:extLst>
                </a:gridCol>
                <a:gridCol w="679129">
                  <a:extLst>
                    <a:ext uri="{9D8B030D-6E8A-4147-A177-3AD203B41FA5}">
                      <a16:colId xmlns:a16="http://schemas.microsoft.com/office/drawing/2014/main" val="2618154202"/>
                    </a:ext>
                  </a:extLst>
                </a:gridCol>
                <a:gridCol w="679129">
                  <a:extLst>
                    <a:ext uri="{9D8B030D-6E8A-4147-A177-3AD203B41FA5}">
                      <a16:colId xmlns:a16="http://schemas.microsoft.com/office/drawing/2014/main" val="2798148298"/>
                    </a:ext>
                  </a:extLst>
                </a:gridCol>
                <a:gridCol w="679129">
                  <a:extLst>
                    <a:ext uri="{9D8B030D-6E8A-4147-A177-3AD203B41FA5}">
                      <a16:colId xmlns:a16="http://schemas.microsoft.com/office/drawing/2014/main" val="2547082432"/>
                    </a:ext>
                  </a:extLst>
                </a:gridCol>
                <a:gridCol w="679129">
                  <a:extLst>
                    <a:ext uri="{9D8B030D-6E8A-4147-A177-3AD203B41FA5}">
                      <a16:colId xmlns:a16="http://schemas.microsoft.com/office/drawing/2014/main" val="1537115580"/>
                    </a:ext>
                  </a:extLst>
                </a:gridCol>
                <a:gridCol w="679129">
                  <a:extLst>
                    <a:ext uri="{9D8B030D-6E8A-4147-A177-3AD203B41FA5}">
                      <a16:colId xmlns:a16="http://schemas.microsoft.com/office/drawing/2014/main" val="2889923416"/>
                    </a:ext>
                  </a:extLst>
                </a:gridCol>
                <a:gridCol w="679129">
                  <a:extLst>
                    <a:ext uri="{9D8B030D-6E8A-4147-A177-3AD203B41FA5}">
                      <a16:colId xmlns:a16="http://schemas.microsoft.com/office/drawing/2014/main" val="85883287"/>
                    </a:ext>
                  </a:extLst>
                </a:gridCol>
                <a:gridCol w="679129">
                  <a:extLst>
                    <a:ext uri="{9D8B030D-6E8A-4147-A177-3AD203B41FA5}">
                      <a16:colId xmlns:a16="http://schemas.microsoft.com/office/drawing/2014/main" val="2628862373"/>
                    </a:ext>
                  </a:extLst>
                </a:gridCol>
              </a:tblGrid>
              <a:tr h="494433">
                <a:tc>
                  <a:txBody>
                    <a:bodyPr/>
                    <a:lstStyle/>
                    <a:p>
                      <a:pPr algn="ctr" rtl="0" fontAlgn="ctr"/>
                      <a:r>
                        <a:rPr lang="en-US" sz="1200" b="1" i="0" u="none" strike="noStrike" dirty="0">
                          <a:solidFill>
                            <a:srgbClr val="FFFFFF"/>
                          </a:solidFill>
                          <a:effectLst/>
                          <a:latin typeface="Chivo" pitchFamily="2" charset="-94"/>
                        </a:rPr>
                        <a:t>%</a:t>
                      </a:r>
                    </a:p>
                  </a:txBody>
                  <a:tcPr marL="7025" marR="7025" marT="702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1000" b="1" i="0" u="none" strike="noStrike" dirty="0" err="1">
                          <a:solidFill>
                            <a:srgbClr val="000000"/>
                          </a:solidFill>
                          <a:effectLst/>
                          <a:latin typeface="Chivo" pitchFamily="2" charset="-94"/>
                        </a:rPr>
                        <a:t>Erkek</a:t>
                      </a:r>
                      <a:endParaRPr lang="en-US" sz="1000" b="1" i="0" u="none" strike="noStrike" dirty="0">
                        <a:solidFill>
                          <a:srgbClr val="000000"/>
                        </a:solidFill>
                        <a:effectLst/>
                        <a:latin typeface="Chivo" pitchFamily="2" charset="-94"/>
                      </a:endParaRP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Kadın</a:t>
                      </a:r>
                      <a:endParaRPr lang="en-US" sz="1000" b="1" i="0" u="none" strike="noStrike" dirty="0">
                        <a:solidFill>
                          <a:srgbClr val="000000"/>
                        </a:solidFill>
                        <a:effectLst/>
                        <a:latin typeface="Chivo" pitchFamily="2" charset="-94"/>
                      </a:endParaRP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18-24</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45-54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55-64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65 </a:t>
                      </a:r>
                      <a:r>
                        <a:rPr lang="en-US" sz="1000" b="1" i="0" u="none" strike="noStrike" dirty="0" err="1">
                          <a:solidFill>
                            <a:srgbClr val="000000"/>
                          </a:solidFill>
                          <a:effectLst/>
                          <a:latin typeface="Chivo" pitchFamily="2" charset="-94"/>
                        </a:rPr>
                        <a:t>ve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üstü</a:t>
                      </a:r>
                      <a:endParaRPr lang="en-US" sz="1000" b="1" i="0" u="none" strike="noStrike" dirty="0">
                        <a:solidFill>
                          <a:srgbClr val="000000"/>
                        </a:solidFill>
                        <a:effectLst/>
                        <a:latin typeface="Chivo" pitchFamily="2" charset="-94"/>
                      </a:endParaRP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495656338"/>
                  </a:ext>
                </a:extLst>
              </a:tr>
              <a:tr h="266837">
                <a:tc>
                  <a:txBody>
                    <a:bodyPr/>
                    <a:lstStyle/>
                    <a:p>
                      <a:pPr algn="l" fontAlgn="ctr"/>
                      <a:r>
                        <a:rPr lang="en-US" sz="1000" b="1" i="0" u="none" strike="noStrike" dirty="0" err="1">
                          <a:solidFill>
                            <a:srgbClr val="000000"/>
                          </a:solidFill>
                          <a:effectLst/>
                          <a:latin typeface="Chivo" pitchFamily="2" charset="-94"/>
                        </a:rPr>
                        <a:t>Endişeli</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Roboto" panose="02000000000000000000" pitchFamily="2" charset="0"/>
                        </a:rPr>
                        <a:t>47</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7190"/>
                    </a:solidFill>
                  </a:tcPr>
                </a:tc>
                <a:tc>
                  <a:txBody>
                    <a:bodyPr/>
                    <a:lstStyle/>
                    <a:p>
                      <a:pPr algn="ctr" rtl="0" fontAlgn="ctr"/>
                      <a:r>
                        <a:rPr lang="en-US" sz="1000" b="0" i="0" u="none" strike="noStrike">
                          <a:solidFill>
                            <a:srgbClr val="FFFFFF"/>
                          </a:solidFill>
                          <a:effectLst/>
                          <a:latin typeface="Roboto" panose="02000000000000000000" pitchFamily="2" charset="0"/>
                        </a:rPr>
                        <a:t>53</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900" b="0" i="0" u="none" strike="noStrike">
                          <a:solidFill>
                            <a:srgbClr val="000000"/>
                          </a:solidFill>
                          <a:effectLst/>
                          <a:latin typeface="Chivo" pitchFamily="2" charset="-94"/>
                        </a:rPr>
                        <a:t>59</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900" b="0" i="0" u="none" strike="noStrike">
                          <a:solidFill>
                            <a:srgbClr val="000000"/>
                          </a:solidFill>
                          <a:effectLst/>
                          <a:latin typeface="Chivo" pitchFamily="2" charset="-94"/>
                        </a:rPr>
                        <a:t>52</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1AEDB"/>
                    </a:solidFill>
                  </a:tcPr>
                </a:tc>
                <a:tc>
                  <a:txBody>
                    <a:bodyPr/>
                    <a:lstStyle/>
                    <a:p>
                      <a:pPr algn="ctr" rtl="0" fontAlgn="ctr"/>
                      <a:r>
                        <a:rPr lang="en-US" sz="900" b="0" i="0" u="none" strike="noStrike">
                          <a:solidFill>
                            <a:srgbClr val="000000"/>
                          </a:solidFill>
                          <a:effectLst/>
                          <a:latin typeface="Chivo" pitchFamily="2" charset="-94"/>
                        </a:rPr>
                        <a:t>54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BAADA"/>
                    </a:solidFill>
                  </a:tcPr>
                </a:tc>
                <a:tc>
                  <a:txBody>
                    <a:bodyPr/>
                    <a:lstStyle/>
                    <a:p>
                      <a:pPr algn="ctr" rtl="0" fontAlgn="ctr"/>
                      <a:r>
                        <a:rPr lang="en-US" sz="900" b="0" i="0" u="none" strike="noStrike">
                          <a:solidFill>
                            <a:srgbClr val="000000"/>
                          </a:solidFill>
                          <a:effectLst/>
                          <a:latin typeface="Chivo" pitchFamily="2" charset="-94"/>
                        </a:rPr>
                        <a:t>43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5BADF"/>
                    </a:solidFill>
                  </a:tcPr>
                </a:tc>
                <a:tc>
                  <a:txBody>
                    <a:bodyPr/>
                    <a:lstStyle/>
                    <a:p>
                      <a:pPr algn="ctr" rtl="0" fontAlgn="ctr"/>
                      <a:r>
                        <a:rPr lang="en-US" sz="900" b="0" i="0" u="none" strike="noStrike">
                          <a:solidFill>
                            <a:srgbClr val="000000"/>
                          </a:solidFill>
                          <a:effectLst/>
                          <a:latin typeface="Chivo" pitchFamily="2" charset="-94"/>
                        </a:rPr>
                        <a:t>48</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9B3DD"/>
                    </a:solidFill>
                  </a:tcPr>
                </a:tc>
                <a:tc>
                  <a:txBody>
                    <a:bodyPr/>
                    <a:lstStyle/>
                    <a:p>
                      <a:pPr algn="ctr" rtl="0" fontAlgn="ctr"/>
                      <a:r>
                        <a:rPr lang="en-US" sz="900" b="0" i="0" u="none" strike="noStrike">
                          <a:solidFill>
                            <a:srgbClr val="000000"/>
                          </a:solidFill>
                          <a:effectLst/>
                          <a:latin typeface="Chivo" pitchFamily="2" charset="-94"/>
                        </a:rPr>
                        <a:t>43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BADF"/>
                    </a:solidFill>
                  </a:tcPr>
                </a:tc>
                <a:extLst>
                  <a:ext uri="{0D108BD9-81ED-4DB2-BD59-A6C34878D82A}">
                    <a16:rowId xmlns:a16="http://schemas.microsoft.com/office/drawing/2014/main" val="3656613824"/>
                  </a:ext>
                </a:extLst>
              </a:tr>
              <a:tr h="266837">
                <a:tc>
                  <a:txBody>
                    <a:bodyPr/>
                    <a:lstStyle/>
                    <a:p>
                      <a:pPr algn="l" fontAlgn="ctr"/>
                      <a:r>
                        <a:rPr lang="en-US" sz="1000" b="1" i="0" u="none" strike="noStrike" dirty="0" err="1">
                          <a:solidFill>
                            <a:srgbClr val="000000"/>
                          </a:solidFill>
                          <a:effectLst/>
                          <a:latin typeface="Chivo" pitchFamily="2" charset="-94"/>
                        </a:rPr>
                        <a:t>Gururlu</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DEE"/>
                    </a:solidFill>
                  </a:tcPr>
                </a:tc>
                <a:tc>
                  <a:txBody>
                    <a:bodyPr/>
                    <a:lstStyle/>
                    <a:p>
                      <a:pPr algn="ctr" rtl="0" fontAlgn="ctr"/>
                      <a:r>
                        <a:rPr lang="en-US" sz="1000" b="0" i="0" u="none" strike="noStrike">
                          <a:solidFill>
                            <a:srgbClr val="000000"/>
                          </a:solidFill>
                          <a:effectLst/>
                          <a:latin typeface="Roboto" panose="02000000000000000000" pitchFamily="2" charset="0"/>
                        </a:rPr>
                        <a:t>7</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hivo" pitchFamily="2" charset="-94"/>
                        </a:rPr>
                        <a:t>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900" b="0" i="0" u="none" strike="noStrike">
                          <a:solidFill>
                            <a:srgbClr val="000000"/>
                          </a:solidFill>
                          <a:effectLst/>
                          <a:latin typeface="Chivo" pitchFamily="2" charset="-94"/>
                        </a:rPr>
                        <a:t>6</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DEFF1"/>
                    </a:solidFill>
                  </a:tcPr>
                </a:tc>
                <a:tc>
                  <a:txBody>
                    <a:bodyPr/>
                    <a:lstStyle/>
                    <a:p>
                      <a:pPr algn="ctr" rtl="0" fontAlgn="ctr"/>
                      <a:r>
                        <a:rPr lang="en-US" sz="900" b="0" i="0" u="none" strike="noStrike">
                          <a:solidFill>
                            <a:srgbClr val="000000"/>
                          </a:solidFill>
                          <a:effectLst/>
                          <a:latin typeface="Chivo" pitchFamily="2" charset="-94"/>
                        </a:rPr>
                        <a:t>9</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7ECF0"/>
                    </a:solidFill>
                  </a:tcPr>
                </a:tc>
                <a:tc>
                  <a:txBody>
                    <a:bodyPr/>
                    <a:lstStyle/>
                    <a:p>
                      <a:pPr algn="ctr" rtl="0" fontAlgn="ctr"/>
                      <a:r>
                        <a:rPr lang="en-US" sz="900" b="0" i="0" u="none" strike="noStrike">
                          <a:solidFill>
                            <a:srgbClr val="000000"/>
                          </a:solidFill>
                          <a:effectLst/>
                          <a:latin typeface="Chivo" pitchFamily="2" charset="-94"/>
                        </a:rPr>
                        <a:t>11</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2E8EF"/>
                    </a:solidFill>
                  </a:tcPr>
                </a:tc>
                <a:tc>
                  <a:txBody>
                    <a:bodyPr/>
                    <a:lstStyle/>
                    <a:p>
                      <a:pPr algn="ctr" rtl="0" fontAlgn="ctr"/>
                      <a:r>
                        <a:rPr lang="en-US" sz="900" b="0" i="0" u="none" strike="noStrike">
                          <a:solidFill>
                            <a:srgbClr val="000000"/>
                          </a:solidFill>
                          <a:effectLst/>
                          <a:latin typeface="Chivo" pitchFamily="2" charset="-94"/>
                        </a:rPr>
                        <a:t>10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5EAF0"/>
                    </a:solidFill>
                  </a:tcPr>
                </a:tc>
                <a:tc>
                  <a:txBody>
                    <a:bodyPr/>
                    <a:lstStyle/>
                    <a:p>
                      <a:pPr algn="ctr" rtl="0" fontAlgn="ctr"/>
                      <a:r>
                        <a:rPr lang="en-US" sz="900" b="0" i="0" u="none" strike="noStrike">
                          <a:solidFill>
                            <a:srgbClr val="000000"/>
                          </a:solidFill>
                          <a:effectLst/>
                          <a:latin typeface="Chivo" pitchFamily="2" charset="-94"/>
                        </a:rPr>
                        <a:t>11</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2E9EF"/>
                    </a:solidFill>
                  </a:tcPr>
                </a:tc>
                <a:extLst>
                  <a:ext uri="{0D108BD9-81ED-4DB2-BD59-A6C34878D82A}">
                    <a16:rowId xmlns:a16="http://schemas.microsoft.com/office/drawing/2014/main" val="135387475"/>
                  </a:ext>
                </a:extLst>
              </a:tr>
              <a:tr h="266837">
                <a:tc>
                  <a:txBody>
                    <a:bodyPr/>
                    <a:lstStyle/>
                    <a:p>
                      <a:pPr algn="l" fontAlgn="ctr"/>
                      <a:r>
                        <a:rPr lang="en-US" sz="1000" b="1" i="0" u="none" strike="noStrike" dirty="0" err="1">
                          <a:solidFill>
                            <a:srgbClr val="000000"/>
                          </a:solidFill>
                          <a:effectLst/>
                          <a:latin typeface="Chivo" pitchFamily="2" charset="-94"/>
                        </a:rPr>
                        <a:t>Kızgın</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26</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8B8C6"/>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C1CD"/>
                    </a:solid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1D4E8"/>
                    </a:solidFill>
                  </a:tcPr>
                </a:tc>
                <a:tc>
                  <a:txBody>
                    <a:bodyPr/>
                    <a:lstStyle/>
                    <a:p>
                      <a:pPr algn="ctr" rtl="0" fontAlgn="ctr"/>
                      <a:r>
                        <a:rPr lang="en-US" sz="1000" b="0" i="0" u="none" strike="noStrike">
                          <a:solidFill>
                            <a:srgbClr val="000000"/>
                          </a:solidFill>
                          <a:effectLst/>
                          <a:latin typeface="Roboto" panose="02000000000000000000" pitchFamily="2" charset="0"/>
                        </a:rPr>
                        <a:t>29</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6CEE6"/>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6D7E9"/>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9D9EA"/>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6D7E9"/>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4D6E9"/>
                    </a:solidFill>
                  </a:tcPr>
                </a:tc>
                <a:extLst>
                  <a:ext uri="{0D108BD9-81ED-4DB2-BD59-A6C34878D82A}">
                    <a16:rowId xmlns:a16="http://schemas.microsoft.com/office/drawing/2014/main" val="2681036098"/>
                  </a:ext>
                </a:extLst>
              </a:tr>
              <a:tr h="266837">
                <a:tc>
                  <a:txBody>
                    <a:bodyPr/>
                    <a:lstStyle/>
                    <a:p>
                      <a:pPr algn="l" fontAlgn="ctr"/>
                      <a:r>
                        <a:rPr lang="en-US" sz="1000" b="1" i="0" u="none" strike="noStrike" dirty="0" err="1">
                          <a:solidFill>
                            <a:srgbClr val="000000"/>
                          </a:solidFill>
                          <a:effectLst/>
                          <a:latin typeface="Chivo" pitchFamily="2" charset="-94"/>
                        </a:rPr>
                        <a:t>Umutlu</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18</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3D1D9"/>
                    </a:solidFill>
                  </a:tcPr>
                </a:tc>
                <a:tc>
                  <a:txBody>
                    <a:bodyPr/>
                    <a:lstStyle/>
                    <a:p>
                      <a:pPr algn="ctr" rtl="0" fontAlgn="ctr"/>
                      <a:r>
                        <a:rPr lang="en-US" sz="1000" b="0" i="0" u="none" strike="noStrike">
                          <a:solidFill>
                            <a:srgbClr val="000000"/>
                          </a:solidFill>
                          <a:effectLst/>
                          <a:latin typeface="Roboto" panose="02000000000000000000" pitchFamily="2" charset="0"/>
                        </a:rPr>
                        <a:t>17</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4D3DA"/>
                    </a:solidFill>
                  </a:tcPr>
                </a:tc>
                <a:tc>
                  <a:txBody>
                    <a:bodyPr/>
                    <a:lstStyle/>
                    <a:p>
                      <a:pPr algn="ctr" rtl="0" fontAlgn="ctr"/>
                      <a:r>
                        <a:rPr lang="en-US" sz="1000" b="0" i="0" u="none" strike="noStrike">
                          <a:solidFill>
                            <a:srgbClr val="000000"/>
                          </a:solidFill>
                          <a:effectLst/>
                          <a:latin typeface="Roboto" panose="02000000000000000000" pitchFamily="2" charset="0"/>
                        </a:rPr>
                        <a:t>13</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E5EE"/>
                    </a:solidFill>
                  </a:tcPr>
                </a:tc>
                <a:tc>
                  <a:txBody>
                    <a:bodyPr/>
                    <a:lstStyle/>
                    <a:p>
                      <a:pPr algn="ctr" rtl="0" fontAlgn="ctr"/>
                      <a:r>
                        <a:rPr lang="en-US" sz="1000" b="0" i="0" u="none" strike="noStrike">
                          <a:solidFill>
                            <a:srgbClr val="000000"/>
                          </a:solidFill>
                          <a:effectLst/>
                          <a:latin typeface="Roboto" panose="02000000000000000000" pitchFamily="2" charset="0"/>
                        </a:rPr>
                        <a:t>13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E6EE"/>
                    </a:solidFill>
                  </a:tcPr>
                </a:tc>
                <a:tc>
                  <a:txBody>
                    <a:bodyPr/>
                    <a:lstStyle/>
                    <a:p>
                      <a:pPr algn="ctr" rtl="0" fontAlgn="ctr"/>
                      <a:r>
                        <a:rPr lang="en-US" sz="1000" b="0" i="0" u="none" strike="noStrike">
                          <a:solidFill>
                            <a:srgbClr val="000000"/>
                          </a:solidFill>
                          <a:effectLst/>
                          <a:latin typeface="Roboto" panose="02000000000000000000" pitchFamily="2" charset="0"/>
                        </a:rPr>
                        <a:t>15</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9E3ED"/>
                    </a:solid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1D4E8"/>
                    </a:solidFill>
                  </a:tcPr>
                </a:tc>
                <a:tc>
                  <a:txBody>
                    <a:bodyPr/>
                    <a:lstStyle/>
                    <a:p>
                      <a:pPr algn="ctr" rtl="0" fontAlgn="ctr"/>
                      <a:r>
                        <a:rPr lang="en-US" sz="1000" b="0" i="0" u="none" strike="noStrike">
                          <a:solidFill>
                            <a:srgbClr val="000000"/>
                          </a:solidFill>
                          <a:effectLst/>
                          <a:latin typeface="Roboto" panose="02000000000000000000" pitchFamily="2" charset="0"/>
                        </a:rPr>
                        <a:t>20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DDCEB"/>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5D7E9"/>
                    </a:solidFill>
                  </a:tcPr>
                </a:tc>
                <a:extLst>
                  <a:ext uri="{0D108BD9-81ED-4DB2-BD59-A6C34878D82A}">
                    <a16:rowId xmlns:a16="http://schemas.microsoft.com/office/drawing/2014/main" val="3409557495"/>
                  </a:ext>
                </a:extLst>
              </a:tr>
              <a:tr h="251140">
                <a:tc>
                  <a:txBody>
                    <a:bodyPr/>
                    <a:lstStyle/>
                    <a:p>
                      <a:pPr algn="ctr" rtl="0" fontAlgn="ctr"/>
                      <a:r>
                        <a:rPr lang="en-US" sz="900" b="1" i="0" u="none" strike="noStrike">
                          <a:solidFill>
                            <a:srgbClr val="FFFFFF"/>
                          </a:solidFill>
                          <a:effectLst/>
                          <a:latin typeface="Chivo" pitchFamily="2" charset="-94"/>
                        </a:rPr>
                        <a:t>Toplam</a:t>
                      </a:r>
                    </a:p>
                  </a:txBody>
                  <a:tcPr marL="7025" marR="7025" marT="702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4127227664"/>
                  </a:ext>
                </a:extLst>
              </a:tr>
            </a:tbl>
          </a:graphicData>
        </a:graphic>
      </p:graphicFrame>
      <p:sp>
        <p:nvSpPr>
          <p:cNvPr id="14" name="Google Shape;1126;p70">
            <a:extLst>
              <a:ext uri="{FF2B5EF4-FFF2-40B4-BE49-F238E27FC236}">
                <a16:creationId xmlns:a16="http://schemas.microsoft.com/office/drawing/2014/main" id="{EE8F8B12-768F-80BF-DB29-A02F29A3F0F2}"/>
              </a:ext>
            </a:extLst>
          </p:cNvPr>
          <p:cNvSpPr txBox="1"/>
          <p:nvPr/>
        </p:nvSpPr>
        <p:spPr>
          <a:xfrm>
            <a:off x="3923276" y="8001407"/>
            <a:ext cx="3390900" cy="2677626"/>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Ülke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tr-TR" sz="1300" b="1" i="0" u="none" strike="noStrike" dirty="0">
                <a:solidFill>
                  <a:srgbClr val="000000"/>
                </a:solidFill>
                <a:effectLst/>
                <a:latin typeface="Roboto" panose="02000000000000000000" pitchFamily="2" charset="0"/>
              </a:rPr>
              <a:t> hisleri</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kırılımın</a:t>
            </a:r>
            <a:r>
              <a:rPr lang="tr-TR" sz="1300" b="1" i="0" u="none" strike="noStrike" dirty="0">
                <a:solidFill>
                  <a:srgbClr val="000000"/>
                </a:solidFill>
                <a:effectLst/>
                <a:latin typeface="Roboto" panose="02000000000000000000" pitchFamily="2" charset="0"/>
              </a:rPr>
              <a:t>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seviyesi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a:t>
            </a:r>
            <a:r>
              <a:rPr lang="en-US" sz="1300" b="1" i="0" u="none" strike="noStrike" dirty="0">
                <a:solidFill>
                  <a:srgbClr val="000000"/>
                </a:solidFill>
                <a:effectLst/>
                <a:latin typeface="Roboto" panose="02000000000000000000" pitchFamily="2" charset="0"/>
              </a:rPr>
              <a:t> %</a:t>
            </a:r>
            <a:r>
              <a:rPr lang="tr-TR" sz="1300" b="1" dirty="0">
                <a:latin typeface="Roboto" panose="02000000000000000000" pitchFamily="2" charset="0"/>
              </a:rPr>
              <a:t>63</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CHP</a:t>
            </a:r>
            <a:r>
              <a:rPr lang="tr-TR" sz="1300" b="1" i="0" u="none" strike="noStrike" dirty="0">
                <a:solidFill>
                  <a:srgbClr val="000000"/>
                </a:solidFill>
                <a:effectLst/>
                <a:latin typeface="Roboto" panose="02000000000000000000" pitchFamily="2" charset="0"/>
              </a:rPr>
              <a:t>.</a:t>
            </a:r>
          </a:p>
          <a:p>
            <a:pPr algn="just" rtl="0"/>
            <a:endParaRPr lang="tr-TR" sz="1300" b="1" dirty="0">
              <a:latin typeface="Roboto" panose="02000000000000000000" pitchFamily="2" charset="0"/>
            </a:endParaRPr>
          </a:p>
          <a:p>
            <a:pPr algn="just" rtl="0"/>
            <a:r>
              <a:rPr lang="en-US" sz="1300" i="0" u="none" strike="noStrike" dirty="0">
                <a:solidFill>
                  <a:srgbClr val="000000"/>
                </a:solidFill>
                <a:effectLst/>
                <a:latin typeface="Roboto" panose="02000000000000000000" pitchFamily="2" charset="0"/>
              </a:rPr>
              <a:t>AK Parti </a:t>
            </a:r>
            <a:r>
              <a:rPr lang="en-US" sz="1300" i="0" u="none" strike="noStrike" dirty="0" err="1">
                <a:solidFill>
                  <a:srgbClr val="000000"/>
                </a:solidFill>
                <a:effectLst/>
                <a:latin typeface="Roboto" panose="02000000000000000000" pitchFamily="2" charset="0"/>
              </a:rPr>
              <a:t>seçmeni</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ülke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gidişatı</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ile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ilgili</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gururlu</a:t>
            </a:r>
            <a:r>
              <a:rPr lang="en-US" sz="1300" i="0" u="none" strike="noStrike" dirty="0">
                <a:solidFill>
                  <a:srgbClr val="000000"/>
                </a:solidFill>
                <a:effectLst/>
                <a:latin typeface="Roboto" panose="02000000000000000000" pitchFamily="2" charset="0"/>
              </a:rPr>
              <a:t> (%</a:t>
            </a:r>
            <a:r>
              <a:rPr lang="tr-TR" sz="1300" i="0" u="none" strike="noStrike" dirty="0">
                <a:solidFill>
                  <a:srgbClr val="000000"/>
                </a:solidFill>
                <a:effectLst/>
                <a:latin typeface="Roboto" panose="02000000000000000000" pitchFamily="2" charset="0"/>
              </a:rPr>
              <a:t>1</a:t>
            </a:r>
            <a:r>
              <a:rPr lang="en-US" sz="1300" i="0" u="none" strike="noStrike" dirty="0">
                <a:solidFill>
                  <a:srgbClr val="000000"/>
                </a:solidFill>
                <a:effectLst/>
                <a:latin typeface="Roboto" panose="02000000000000000000" pitchFamily="2" charset="0"/>
              </a:rPr>
              <a:t>6)</a:t>
            </a:r>
            <a:r>
              <a:rPr lang="tr-TR"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seçmen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grubunu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oluşturu</a:t>
            </a:r>
            <a:r>
              <a:rPr lang="tr-TR" sz="1300" i="0" u="none" strike="noStrike" dirty="0">
                <a:solidFill>
                  <a:srgbClr val="000000"/>
                </a:solidFill>
                <a:effectLst/>
                <a:latin typeface="Roboto" panose="02000000000000000000" pitchFamily="2" charset="0"/>
              </a:rPr>
              <a:t>yor.</a:t>
            </a:r>
          </a:p>
          <a:p>
            <a:pPr algn="just" rtl="0"/>
            <a:r>
              <a:rPr lang="tr-TR" sz="1300" i="0" u="none" strike="noStrike" dirty="0">
                <a:solidFill>
                  <a:srgbClr val="000000"/>
                </a:solidFill>
                <a:effectLst/>
                <a:latin typeface="Roboto" panose="02000000000000000000" pitchFamily="2" charset="0"/>
              </a:rPr>
              <a:t>Muhalif seçmenlerin kız</a:t>
            </a:r>
            <a:r>
              <a:rPr lang="tr-TR" sz="1300" dirty="0">
                <a:latin typeface="Roboto" panose="02000000000000000000" pitchFamily="2" charset="0"/>
              </a:rPr>
              <a:t>gınlık duyma oranı anlamlı derecede yüksek.</a:t>
            </a:r>
          </a:p>
          <a:p>
            <a:pPr algn="just" rtl="0"/>
            <a:r>
              <a:rPr lang="tr-TR" sz="1300" dirty="0">
                <a:latin typeface="Roboto" panose="02000000000000000000" pitchFamily="2" charset="0"/>
              </a:rPr>
              <a:t> </a:t>
            </a:r>
            <a:r>
              <a:rPr lang="tr-TR" sz="1300" i="0" u="none" strike="noStrike" dirty="0">
                <a:solidFill>
                  <a:srgbClr val="000000"/>
                </a:solidFill>
                <a:effectLst/>
                <a:latin typeface="Roboto" panose="02000000000000000000" pitchFamily="2" charset="0"/>
              </a:rPr>
              <a:t> </a:t>
            </a:r>
            <a:br>
              <a:rPr lang="en-US" sz="1300" i="0" u="none" strike="noStrike" dirty="0">
                <a:solidFill>
                  <a:srgbClr val="000000"/>
                </a:solidFill>
                <a:effectLst/>
                <a:latin typeface="Roboto" panose="02000000000000000000" pitchFamily="2" charset="0"/>
              </a:rPr>
            </a:br>
            <a:endParaRPr lang="en-US" sz="1600" dirty="0">
              <a:effectLst/>
            </a:endParaRPr>
          </a:p>
          <a:p>
            <a:br>
              <a:rPr lang="en-US" sz="1600" dirty="0"/>
            </a:br>
            <a:endParaRPr lang="tr-TR" sz="1300" dirty="0">
              <a:solidFill>
                <a:schemeClr val="tx1"/>
              </a:solidFill>
              <a:highlight>
                <a:srgbClr val="FFFFFF"/>
              </a:highlight>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25CF0F3-AE85-4184-9625-C897B440B3D7}"/>
              </a:ext>
            </a:extLst>
          </p:cNvPr>
          <p:cNvGraphicFramePr>
            <a:graphicFrameLocks noGrp="1"/>
          </p:cNvGraphicFramePr>
          <p:nvPr>
            <p:extLst>
              <p:ext uri="{D42A27DB-BD31-4B8C-83A1-F6EECF244321}">
                <p14:modId xmlns:p14="http://schemas.microsoft.com/office/powerpoint/2010/main" val="1140004095"/>
              </p:ext>
            </p:extLst>
          </p:nvPr>
        </p:nvGraphicFramePr>
        <p:xfrm>
          <a:off x="250823" y="6234244"/>
          <a:ext cx="7072315" cy="1717563"/>
        </p:xfrm>
        <a:graphic>
          <a:graphicData uri="http://schemas.openxmlformats.org/drawingml/2006/table">
            <a:tbl>
              <a:tblPr/>
              <a:tblGrid>
                <a:gridCol w="1347107">
                  <a:extLst>
                    <a:ext uri="{9D8B030D-6E8A-4147-A177-3AD203B41FA5}">
                      <a16:colId xmlns:a16="http://schemas.microsoft.com/office/drawing/2014/main" val="344760465"/>
                    </a:ext>
                  </a:extLst>
                </a:gridCol>
                <a:gridCol w="715651">
                  <a:extLst>
                    <a:ext uri="{9D8B030D-6E8A-4147-A177-3AD203B41FA5}">
                      <a16:colId xmlns:a16="http://schemas.microsoft.com/office/drawing/2014/main" val="2927308712"/>
                    </a:ext>
                  </a:extLst>
                </a:gridCol>
                <a:gridCol w="715651">
                  <a:extLst>
                    <a:ext uri="{9D8B030D-6E8A-4147-A177-3AD203B41FA5}">
                      <a16:colId xmlns:a16="http://schemas.microsoft.com/office/drawing/2014/main" val="3503031609"/>
                    </a:ext>
                  </a:extLst>
                </a:gridCol>
                <a:gridCol w="715651">
                  <a:extLst>
                    <a:ext uri="{9D8B030D-6E8A-4147-A177-3AD203B41FA5}">
                      <a16:colId xmlns:a16="http://schemas.microsoft.com/office/drawing/2014/main" val="1778433806"/>
                    </a:ext>
                  </a:extLst>
                </a:gridCol>
                <a:gridCol w="715651">
                  <a:extLst>
                    <a:ext uri="{9D8B030D-6E8A-4147-A177-3AD203B41FA5}">
                      <a16:colId xmlns:a16="http://schemas.microsoft.com/office/drawing/2014/main" val="3917637071"/>
                    </a:ext>
                  </a:extLst>
                </a:gridCol>
                <a:gridCol w="715651">
                  <a:extLst>
                    <a:ext uri="{9D8B030D-6E8A-4147-A177-3AD203B41FA5}">
                      <a16:colId xmlns:a16="http://schemas.microsoft.com/office/drawing/2014/main" val="3859205600"/>
                    </a:ext>
                  </a:extLst>
                </a:gridCol>
                <a:gridCol w="715651">
                  <a:extLst>
                    <a:ext uri="{9D8B030D-6E8A-4147-A177-3AD203B41FA5}">
                      <a16:colId xmlns:a16="http://schemas.microsoft.com/office/drawing/2014/main" val="3725723588"/>
                    </a:ext>
                  </a:extLst>
                </a:gridCol>
                <a:gridCol w="715651">
                  <a:extLst>
                    <a:ext uri="{9D8B030D-6E8A-4147-A177-3AD203B41FA5}">
                      <a16:colId xmlns:a16="http://schemas.microsoft.com/office/drawing/2014/main" val="3225723734"/>
                    </a:ext>
                  </a:extLst>
                </a:gridCol>
                <a:gridCol w="715651">
                  <a:extLst>
                    <a:ext uri="{9D8B030D-6E8A-4147-A177-3AD203B41FA5}">
                      <a16:colId xmlns:a16="http://schemas.microsoft.com/office/drawing/2014/main" val="268715814"/>
                    </a:ext>
                  </a:extLst>
                </a:gridCol>
              </a:tblGrid>
              <a:tr h="397818">
                <a:tc>
                  <a:txBody>
                    <a:bodyPr/>
                    <a:lstStyle/>
                    <a:p>
                      <a:pPr algn="ctr" rtl="0" fontAlgn="ctr"/>
                      <a:r>
                        <a:rPr lang="en-US" sz="1100" b="1" i="0" u="none" strike="noStrike">
                          <a:solidFill>
                            <a:srgbClr val="FFFFFF"/>
                          </a:solidFill>
                          <a:effectLst/>
                          <a:latin typeface="Chivo" pitchFamily="2" charset="-94"/>
                        </a:rPr>
                        <a:t>%</a:t>
                      </a:r>
                    </a:p>
                  </a:txBody>
                  <a:tcPr marL="6315" marR="6315" marT="631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1" i="0" u="none" strike="noStrike">
                          <a:solidFill>
                            <a:srgbClr val="000000"/>
                          </a:solidFill>
                          <a:effectLst/>
                          <a:latin typeface="Chivo" pitchFamily="2" charset="-94"/>
                        </a:rPr>
                        <a:t>İlköğretim ve altı</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Lise </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Yüksekokul ve üzeri</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AK Parti</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CHP</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DEM Parti</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tr-TR" sz="800" b="1" i="0" u="none" strike="noStrike" dirty="0">
                          <a:solidFill>
                            <a:srgbClr val="000000"/>
                          </a:solidFill>
                          <a:effectLst/>
                          <a:latin typeface="Chivo" pitchFamily="2" charset="-94"/>
                        </a:rPr>
                        <a:t>MHP</a:t>
                      </a:r>
                      <a:endParaRPr lang="en-US" sz="800" b="1" i="0" u="none" strike="noStrike" dirty="0">
                        <a:solidFill>
                          <a:srgbClr val="000000"/>
                        </a:solidFill>
                        <a:effectLst/>
                        <a:latin typeface="Chivo" pitchFamily="2" charset="-94"/>
                      </a:endParaRP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tr-TR" sz="800" b="1" i="0" u="none" strike="noStrike" dirty="0">
                          <a:solidFill>
                            <a:srgbClr val="000000"/>
                          </a:solidFill>
                          <a:effectLst/>
                          <a:latin typeface="Chivo" pitchFamily="2" charset="-94"/>
                        </a:rPr>
                        <a:t>İYİ Parti</a:t>
                      </a:r>
                      <a:endParaRPr lang="en-US" sz="800" b="1" i="0" u="none" strike="noStrike" dirty="0">
                        <a:solidFill>
                          <a:srgbClr val="000000"/>
                        </a:solidFill>
                        <a:effectLst/>
                        <a:latin typeface="Chivo" pitchFamily="2" charset="-94"/>
                      </a:endParaRP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791941661"/>
                  </a:ext>
                </a:extLst>
              </a:tr>
              <a:tr h="265212">
                <a:tc>
                  <a:txBody>
                    <a:bodyPr/>
                    <a:lstStyle/>
                    <a:p>
                      <a:pPr algn="ctr" fontAlgn="ctr"/>
                      <a:r>
                        <a:rPr lang="en-US" sz="800" b="1" i="0" u="none" strike="noStrike">
                          <a:solidFill>
                            <a:srgbClr val="000000"/>
                          </a:solidFill>
                          <a:effectLst/>
                          <a:latin typeface="Chivo" pitchFamily="2" charset="-94"/>
                        </a:rPr>
                        <a:t>Endişeli</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48</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B2DD"/>
                    </a:solidFill>
                  </a:tcPr>
                </a:tc>
                <a:tc>
                  <a:txBody>
                    <a:bodyPr/>
                    <a:lstStyle/>
                    <a:p>
                      <a:pPr algn="ctr" rtl="0" fontAlgn="ctr"/>
                      <a:r>
                        <a:rPr lang="en-US" sz="900" b="0" i="0" u="none" strike="noStrike">
                          <a:solidFill>
                            <a:srgbClr val="000000"/>
                          </a:solidFill>
                          <a:effectLst/>
                          <a:latin typeface="Roboto" panose="02000000000000000000" pitchFamily="2" charset="0"/>
                        </a:rPr>
                        <a:t>53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EACDA"/>
                    </a:solidFill>
                  </a:tcPr>
                </a:tc>
                <a:tc>
                  <a:txBody>
                    <a:bodyPr/>
                    <a:lstStyle/>
                    <a:p>
                      <a:pPr algn="ctr" rtl="0" fontAlgn="ctr"/>
                      <a:r>
                        <a:rPr lang="en-US" sz="800" b="0" i="0" u="none" strike="noStrike">
                          <a:solidFill>
                            <a:srgbClr val="000000"/>
                          </a:solidFill>
                          <a:effectLst/>
                          <a:latin typeface="Chivo" pitchFamily="2" charset="-94"/>
                        </a:rPr>
                        <a:t>59</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800" b="0" i="0" u="none" strike="noStrike">
                          <a:solidFill>
                            <a:srgbClr val="000000"/>
                          </a:solidFill>
                          <a:effectLst/>
                          <a:latin typeface="Chivo" pitchFamily="2" charset="-94"/>
                        </a:rPr>
                        <a:t>42</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8A3"/>
                    </a:solidFill>
                  </a:tcPr>
                </a:tc>
                <a:tc>
                  <a:txBody>
                    <a:bodyPr/>
                    <a:lstStyle/>
                    <a:p>
                      <a:pPr algn="ctr" rtl="0" fontAlgn="ctr"/>
                      <a:r>
                        <a:rPr lang="en-US" sz="800" b="0" i="0" u="none" strike="noStrike">
                          <a:solidFill>
                            <a:srgbClr val="000000"/>
                          </a:solidFill>
                          <a:effectLst/>
                          <a:latin typeface="Chivo" pitchFamily="2" charset="-94"/>
                        </a:rPr>
                        <a:t>63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800" b="0" i="0" u="none" strike="noStrike">
                          <a:solidFill>
                            <a:srgbClr val="000000"/>
                          </a:solidFill>
                          <a:effectLst/>
                          <a:latin typeface="Chivo" pitchFamily="2" charset="-94"/>
                        </a:rPr>
                        <a:t>56</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E88"/>
                    </a:solidFill>
                  </a:tcPr>
                </a:tc>
                <a:tc>
                  <a:txBody>
                    <a:bodyPr/>
                    <a:lstStyle/>
                    <a:p>
                      <a:pPr algn="ctr" rtl="0" fontAlgn="ctr"/>
                      <a:r>
                        <a:rPr lang="en-US" sz="800" b="0" i="0" u="none" strike="noStrike">
                          <a:solidFill>
                            <a:srgbClr val="000000"/>
                          </a:solidFill>
                          <a:effectLst/>
                          <a:latin typeface="Chivo" pitchFamily="2" charset="-94"/>
                        </a:rPr>
                        <a:t>31</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CB8"/>
                    </a:solidFill>
                  </a:tcPr>
                </a:tc>
                <a:tc>
                  <a:txBody>
                    <a:bodyPr/>
                    <a:lstStyle/>
                    <a:p>
                      <a:pPr algn="ctr" rtl="0" fontAlgn="ctr"/>
                      <a:r>
                        <a:rPr lang="en-US" sz="800" b="0" i="0" u="none" strike="noStrike">
                          <a:solidFill>
                            <a:srgbClr val="000000"/>
                          </a:solidFill>
                          <a:effectLst/>
                          <a:latin typeface="Chivo" pitchFamily="2" charset="-94"/>
                        </a:rPr>
                        <a:t>55</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08A"/>
                    </a:solidFill>
                  </a:tcPr>
                </a:tc>
                <a:extLst>
                  <a:ext uri="{0D108BD9-81ED-4DB2-BD59-A6C34878D82A}">
                    <a16:rowId xmlns:a16="http://schemas.microsoft.com/office/drawing/2014/main" val="3748054179"/>
                  </a:ext>
                </a:extLst>
              </a:tr>
              <a:tr h="265212">
                <a:tc>
                  <a:txBody>
                    <a:bodyPr/>
                    <a:lstStyle/>
                    <a:p>
                      <a:pPr algn="ctr" fontAlgn="ctr"/>
                      <a:r>
                        <a:rPr lang="en-US" sz="800" b="1" i="0" u="none" strike="noStrike">
                          <a:solidFill>
                            <a:srgbClr val="000000"/>
                          </a:solidFill>
                          <a:effectLst/>
                          <a:latin typeface="Chivo" pitchFamily="2" charset="-94"/>
                        </a:rPr>
                        <a:t>Gururlu</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10</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9EF"/>
                    </a:solidFill>
                  </a:tcPr>
                </a:tc>
                <a:tc>
                  <a:txBody>
                    <a:bodyPr/>
                    <a:lstStyle/>
                    <a:p>
                      <a:pPr algn="ctr" rtl="0" fontAlgn="ctr"/>
                      <a:r>
                        <a:rPr lang="en-US" sz="900" b="0" i="0" u="none" strike="noStrike">
                          <a:solidFill>
                            <a:srgbClr val="000000"/>
                          </a:solidFill>
                          <a:effectLst/>
                          <a:latin typeface="Roboto" panose="02000000000000000000" pitchFamily="2" charset="0"/>
                        </a:rPr>
                        <a:t>7</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AEDF1"/>
                    </a:solidFill>
                  </a:tcPr>
                </a:tc>
                <a:tc>
                  <a:txBody>
                    <a:bodyPr/>
                    <a:lstStyle/>
                    <a:p>
                      <a:pPr algn="ctr" rtl="0" fontAlgn="ctr"/>
                      <a:r>
                        <a:rPr lang="en-US" sz="800" b="0" i="0" u="none" strike="noStrike">
                          <a:solidFill>
                            <a:srgbClr val="000000"/>
                          </a:solidFill>
                          <a:effectLst/>
                          <a:latin typeface="Chivo" pitchFamily="2" charset="-94"/>
                        </a:rPr>
                        <a:t>4</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800" b="0" i="0" u="none" strike="noStrike">
                          <a:solidFill>
                            <a:srgbClr val="000000"/>
                          </a:solidFill>
                          <a:effectLst/>
                          <a:latin typeface="Chivo" pitchFamily="2" charset="-94"/>
                        </a:rPr>
                        <a:t>16</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4D7D5"/>
                    </a:solidFill>
                  </a:tcPr>
                </a:tc>
                <a:tc>
                  <a:txBody>
                    <a:bodyPr/>
                    <a:lstStyle/>
                    <a:p>
                      <a:pPr algn="ctr" rtl="0" fontAlgn="ctr"/>
                      <a:r>
                        <a:rPr lang="en-US" sz="800" b="0" i="0" u="none" strike="noStrike">
                          <a:solidFill>
                            <a:srgbClr val="000000"/>
                          </a:solidFill>
                          <a:effectLst/>
                          <a:latin typeface="Chivo" pitchFamily="2" charset="-94"/>
                        </a:rPr>
                        <a:t>1</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800" b="0" i="0" u="none" strike="noStrike">
                          <a:solidFill>
                            <a:srgbClr val="000000"/>
                          </a:solidFill>
                          <a:effectLst/>
                          <a:latin typeface="Chivo" pitchFamily="2" charset="-94"/>
                        </a:rPr>
                        <a:t>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EFEF"/>
                    </a:solidFill>
                  </a:tcPr>
                </a:tc>
                <a:tc>
                  <a:txBody>
                    <a:bodyPr/>
                    <a:lstStyle/>
                    <a:p>
                      <a:pPr algn="ctr" rtl="0" fontAlgn="ctr"/>
                      <a:r>
                        <a:rPr lang="en-US" sz="800" b="0" i="0" u="none" strike="noStrike">
                          <a:solidFill>
                            <a:srgbClr val="000000"/>
                          </a:solidFill>
                          <a:effectLst/>
                          <a:latin typeface="Chivo" pitchFamily="2" charset="-94"/>
                        </a:rPr>
                        <a:t>17</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4D5D4"/>
                    </a:solidFill>
                  </a:tcPr>
                </a:tc>
                <a:tc>
                  <a:txBody>
                    <a:bodyPr/>
                    <a:lstStyle/>
                    <a:p>
                      <a:pPr algn="ctr" rtl="0" fontAlgn="ctr"/>
                      <a:r>
                        <a:rPr lang="en-US" sz="800" b="0" i="0" u="none" strike="noStrike">
                          <a:solidFill>
                            <a:srgbClr val="000000"/>
                          </a:solidFill>
                          <a:effectLst/>
                          <a:latin typeface="Chivo" pitchFamily="2" charset="-94"/>
                        </a:rPr>
                        <a:t>1</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62821456"/>
                  </a:ext>
                </a:extLst>
              </a:tr>
              <a:tr h="265212">
                <a:tc>
                  <a:txBody>
                    <a:bodyPr/>
                    <a:lstStyle/>
                    <a:p>
                      <a:pPr algn="ctr" fontAlgn="ctr"/>
                      <a:r>
                        <a:rPr lang="en-US" sz="800" b="1" i="0" u="none" strike="noStrike">
                          <a:solidFill>
                            <a:srgbClr val="000000"/>
                          </a:solidFill>
                          <a:effectLst/>
                          <a:latin typeface="Chivo" pitchFamily="2" charset="-94"/>
                        </a:rPr>
                        <a:t>Kızgın</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22</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D8E9"/>
                    </a:solidFill>
                  </a:tcPr>
                </a:tc>
                <a:tc>
                  <a:txBody>
                    <a:bodyPr/>
                    <a:lstStyle/>
                    <a:p>
                      <a:pPr algn="ctr" rtl="0" fontAlgn="ctr"/>
                      <a:r>
                        <a:rPr lang="en-US" sz="900" b="0" i="0" u="none" strike="noStrike">
                          <a:solidFill>
                            <a:srgbClr val="000000"/>
                          </a:solidFill>
                          <a:effectLst/>
                          <a:latin typeface="Roboto" panose="02000000000000000000" pitchFamily="2" charset="0"/>
                        </a:rPr>
                        <a:t>23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D7E9"/>
                    </a:solidFill>
                  </a:tcPr>
                </a:tc>
                <a:tc>
                  <a:txBody>
                    <a:bodyPr/>
                    <a:lstStyle/>
                    <a:p>
                      <a:pPr algn="ctr" rtl="0" fontAlgn="ctr"/>
                      <a:r>
                        <a:rPr lang="en-US" sz="900" b="0" i="0" u="none" strike="noStrike">
                          <a:solidFill>
                            <a:srgbClr val="000000"/>
                          </a:solidFill>
                          <a:effectLst/>
                          <a:latin typeface="Roboto" panose="02000000000000000000" pitchFamily="2" charset="0"/>
                        </a:rPr>
                        <a:t>25</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1D4E8"/>
                    </a:solidFill>
                  </a:tcPr>
                </a:tc>
                <a:tc>
                  <a:txBody>
                    <a:bodyPr/>
                    <a:lstStyle/>
                    <a:p>
                      <a:pPr algn="ctr" rtl="0" fontAlgn="ctr"/>
                      <a:r>
                        <a:rPr lang="en-US" sz="900" b="0" i="0" u="none" strike="noStrike">
                          <a:solidFill>
                            <a:srgbClr val="000000"/>
                          </a:solidFill>
                          <a:effectLst/>
                          <a:latin typeface="Roboto" panose="02000000000000000000" pitchFamily="2" charset="0"/>
                        </a:rPr>
                        <a:t>13</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3DDDB"/>
                    </a:solidFill>
                  </a:tcPr>
                </a:tc>
                <a:tc>
                  <a:txBody>
                    <a:bodyPr/>
                    <a:lstStyle/>
                    <a:p>
                      <a:pPr algn="ctr" rtl="0" fontAlgn="ctr"/>
                      <a:r>
                        <a:rPr lang="en-US" sz="900" b="0" i="0" u="none" strike="noStrike">
                          <a:solidFill>
                            <a:srgbClr val="000000"/>
                          </a:solidFill>
                          <a:effectLst/>
                          <a:latin typeface="Roboto" panose="02000000000000000000" pitchFamily="2" charset="0"/>
                        </a:rPr>
                        <a:t>30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6BEBA"/>
                    </a:solidFill>
                  </a:tcPr>
                </a:tc>
                <a:tc>
                  <a:txBody>
                    <a:bodyPr/>
                    <a:lstStyle/>
                    <a:p>
                      <a:pPr algn="ctr" rtl="0" fontAlgn="ctr"/>
                      <a:r>
                        <a:rPr lang="en-US" sz="900" b="0" i="0" u="none" strike="noStrike">
                          <a:solidFill>
                            <a:srgbClr val="000000"/>
                          </a:solidFill>
                          <a:effectLst/>
                          <a:latin typeface="Roboto" panose="02000000000000000000" pitchFamily="2" charset="0"/>
                        </a:rPr>
                        <a:t>32</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7BAB6"/>
                    </a:solidFill>
                  </a:tcPr>
                </a:tc>
                <a:tc>
                  <a:txBody>
                    <a:bodyPr/>
                    <a:lstStyle/>
                    <a:p>
                      <a:pPr algn="ctr" rtl="0" fontAlgn="ctr"/>
                      <a:r>
                        <a:rPr lang="en-US" sz="900" b="0" i="0" u="none" strike="noStrike">
                          <a:solidFill>
                            <a:srgbClr val="000000"/>
                          </a:solidFill>
                          <a:effectLst/>
                          <a:latin typeface="Roboto" panose="02000000000000000000" pitchFamily="2" charset="0"/>
                        </a:rPr>
                        <a:t>20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5D0CE"/>
                    </a:solidFill>
                  </a:tcPr>
                </a:tc>
                <a:tc>
                  <a:txBody>
                    <a:bodyPr/>
                    <a:lstStyle/>
                    <a:p>
                      <a:pPr algn="ctr" rtl="0" fontAlgn="ctr"/>
                      <a:r>
                        <a:rPr lang="en-US" sz="900" b="0" i="0" u="none" strike="noStrike">
                          <a:solidFill>
                            <a:srgbClr val="000000"/>
                          </a:solidFill>
                          <a:effectLst/>
                          <a:latin typeface="Roboto" panose="02000000000000000000" pitchFamily="2" charset="0"/>
                        </a:rPr>
                        <a:t>34</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7B6B3"/>
                    </a:solidFill>
                  </a:tcPr>
                </a:tc>
                <a:extLst>
                  <a:ext uri="{0D108BD9-81ED-4DB2-BD59-A6C34878D82A}">
                    <a16:rowId xmlns:a16="http://schemas.microsoft.com/office/drawing/2014/main" val="4159232213"/>
                  </a:ext>
                </a:extLst>
              </a:tr>
              <a:tr h="265212">
                <a:tc>
                  <a:txBody>
                    <a:bodyPr/>
                    <a:lstStyle/>
                    <a:p>
                      <a:pPr algn="ctr" fontAlgn="ctr"/>
                      <a:r>
                        <a:rPr lang="en-US" sz="800" b="1" i="0" u="none" strike="noStrike">
                          <a:solidFill>
                            <a:srgbClr val="000000"/>
                          </a:solidFill>
                          <a:effectLst/>
                          <a:latin typeface="Chivo" pitchFamily="2" charset="-94"/>
                        </a:rPr>
                        <a:t>Umutlu</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19</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EDDEB"/>
                    </a:solidFill>
                  </a:tcPr>
                </a:tc>
                <a:tc>
                  <a:txBody>
                    <a:bodyPr/>
                    <a:lstStyle/>
                    <a:p>
                      <a:pPr algn="ctr" rtl="0" fontAlgn="ctr"/>
                      <a:r>
                        <a:rPr lang="en-US" sz="900" b="0" i="0" u="none" strike="noStrike">
                          <a:solidFill>
                            <a:srgbClr val="000000"/>
                          </a:solidFill>
                          <a:effectLst/>
                          <a:latin typeface="Roboto" panose="02000000000000000000" pitchFamily="2" charset="0"/>
                        </a:rPr>
                        <a:t>17</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3DFEC"/>
                    </a:solidFill>
                  </a:tcPr>
                </a:tc>
                <a:tc>
                  <a:txBody>
                    <a:bodyPr/>
                    <a:lstStyle/>
                    <a:p>
                      <a:pPr algn="ctr" rtl="0" fontAlgn="ctr"/>
                      <a:r>
                        <a:rPr lang="en-US" sz="900" b="0" i="0" u="none" strike="noStrike">
                          <a:solidFill>
                            <a:srgbClr val="000000"/>
                          </a:solidFill>
                          <a:effectLst/>
                          <a:latin typeface="Roboto" panose="02000000000000000000" pitchFamily="2" charset="0"/>
                        </a:rPr>
                        <a:t>13</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E5EE"/>
                    </a:solidFill>
                  </a:tcPr>
                </a:tc>
                <a:tc>
                  <a:txBody>
                    <a:bodyPr/>
                    <a:lstStyle/>
                    <a:p>
                      <a:pPr algn="ctr" rtl="0" fontAlgn="ctr"/>
                      <a:r>
                        <a:rPr lang="en-US" sz="900" b="0" i="0" u="none" strike="noStrike">
                          <a:solidFill>
                            <a:srgbClr val="000000"/>
                          </a:solidFill>
                          <a:effectLst/>
                          <a:latin typeface="Roboto" panose="02000000000000000000" pitchFamily="2" charset="0"/>
                        </a:rPr>
                        <a:t>29</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6BFBC"/>
                    </a:solidFill>
                  </a:tcPr>
                </a:tc>
                <a:tc>
                  <a:txBody>
                    <a:bodyPr/>
                    <a:lstStyle/>
                    <a:p>
                      <a:pPr algn="ctr" rtl="0" fontAlgn="ctr"/>
                      <a:r>
                        <a:rPr lang="en-US" sz="900" b="0" i="0" u="none" strike="noStrike">
                          <a:solidFill>
                            <a:srgbClr val="000000"/>
                          </a:solidFill>
                          <a:effectLst/>
                          <a:latin typeface="Roboto" panose="02000000000000000000" pitchFamily="2" charset="0"/>
                        </a:rPr>
                        <a:t>5</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EBEB"/>
                    </a:solidFill>
                  </a:tcPr>
                </a:tc>
                <a:tc>
                  <a:txBody>
                    <a:bodyPr/>
                    <a:lstStyle/>
                    <a:p>
                      <a:pPr algn="ctr" rtl="0" fontAlgn="ctr"/>
                      <a:r>
                        <a:rPr lang="en-US" sz="900" b="0" i="0" u="none" strike="noStrike">
                          <a:solidFill>
                            <a:srgbClr val="000000"/>
                          </a:solidFill>
                          <a:effectLst/>
                          <a:latin typeface="Roboto" panose="02000000000000000000" pitchFamily="2" charset="0"/>
                        </a:rPr>
                        <a:t>9</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3E4E3"/>
                    </a:solidFill>
                  </a:tcPr>
                </a:tc>
                <a:tc>
                  <a:txBody>
                    <a:bodyPr/>
                    <a:lstStyle/>
                    <a:p>
                      <a:pPr algn="ctr" rtl="0" fontAlgn="ctr"/>
                      <a:r>
                        <a:rPr lang="en-US" sz="900" b="0" i="0" u="none" strike="noStrike">
                          <a:solidFill>
                            <a:srgbClr val="000000"/>
                          </a:solidFill>
                          <a:effectLst/>
                          <a:latin typeface="Roboto" panose="02000000000000000000" pitchFamily="2" charset="0"/>
                        </a:rPr>
                        <a:t>32</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7BAB6"/>
                    </a:solidFill>
                  </a:tcPr>
                </a:tc>
                <a:tc>
                  <a:txBody>
                    <a:bodyPr/>
                    <a:lstStyle/>
                    <a:p>
                      <a:pPr algn="ctr" rtl="0" fontAlgn="ctr"/>
                      <a:r>
                        <a:rPr lang="en-US" sz="900" b="0" i="0" u="none" strike="noStrike">
                          <a:solidFill>
                            <a:srgbClr val="000000"/>
                          </a:solidFill>
                          <a:effectLst/>
                          <a:latin typeface="Roboto" panose="02000000000000000000" pitchFamily="2" charset="0"/>
                        </a:rPr>
                        <a:t>10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3E2E1"/>
                    </a:solidFill>
                  </a:tcPr>
                </a:tc>
                <a:extLst>
                  <a:ext uri="{0D108BD9-81ED-4DB2-BD59-A6C34878D82A}">
                    <a16:rowId xmlns:a16="http://schemas.microsoft.com/office/drawing/2014/main" val="2739749341"/>
                  </a:ext>
                </a:extLst>
              </a:tr>
              <a:tr h="258897">
                <a:tc>
                  <a:txBody>
                    <a:bodyPr/>
                    <a:lstStyle/>
                    <a:p>
                      <a:pPr algn="ctr" rtl="0" fontAlgn="ctr"/>
                      <a:r>
                        <a:rPr lang="en-US" sz="800" b="1" i="0" u="none" strike="noStrike">
                          <a:solidFill>
                            <a:srgbClr val="FFFFFF"/>
                          </a:solidFill>
                          <a:effectLst/>
                          <a:latin typeface="Chivo" pitchFamily="2" charset="-94"/>
                        </a:rPr>
                        <a:t>Toplam</a:t>
                      </a:r>
                    </a:p>
                  </a:txBody>
                  <a:tcPr marL="6315" marR="6315" marT="631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870585143"/>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F09B2610-9273-766F-6698-4B65C524AD01}"/>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FE3FC352-9374-B29C-7A19-3D2F8E8638C9}"/>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A9EF47BD-A0C3-E2EC-732D-12130880CD86}"/>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661A7762-BCB0-DB6D-DE5B-ACB182E1ACFE}"/>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E4DD62B7-F73B-61D0-58BE-8B3A9DD01114}"/>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983666B7-189D-3DF6-54F1-5F9557728B90}"/>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91466A26-4197-C5E1-A7B0-E5ACD1FF2772}"/>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51E794B8-2B61-B518-7F5A-E3E2BE5212F3}"/>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58</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84B949C4-67A6-1F02-12CA-B4FA4977EF75}"/>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4" name="Google Shape;1124;p70">
            <a:extLst>
              <a:ext uri="{FF2B5EF4-FFF2-40B4-BE49-F238E27FC236}">
                <a16:creationId xmlns:a16="http://schemas.microsoft.com/office/drawing/2014/main" id="{C6F663C6-200C-4C3C-C6C8-5CB3D5247556}"/>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5" name="Google Shape;1125;p70">
            <a:extLst>
              <a:ext uri="{FF2B5EF4-FFF2-40B4-BE49-F238E27FC236}">
                <a16:creationId xmlns:a16="http://schemas.microsoft.com/office/drawing/2014/main" id="{A050E516-DA08-F758-DB4F-4E6B0C1B6812}"/>
              </a:ext>
            </a:extLst>
          </p:cNvPr>
          <p:cNvSpPr txBox="1"/>
          <p:nvPr/>
        </p:nvSpPr>
        <p:spPr>
          <a:xfrm>
            <a:off x="284276" y="4907834"/>
            <a:ext cx="7045188" cy="352401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Ülke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gidişatıyla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ilgili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hisseden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a:t>
            </a:r>
            <a:r>
              <a:rPr lang="en-US" sz="1300" b="1" i="0" u="none" strike="noStrike" dirty="0">
                <a:solidFill>
                  <a:srgbClr val="000000"/>
                </a:solidFill>
                <a:effectLst/>
                <a:latin typeface="Roboto" panose="02000000000000000000" pitchFamily="2" charset="0"/>
              </a:rPr>
              <a:t> %63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işsizler</a:t>
            </a:r>
            <a:r>
              <a:rPr lang="en-US" sz="1300" b="1" i="0" u="none" strike="noStrike" dirty="0">
                <a:solidFill>
                  <a:srgbClr val="000000"/>
                </a:solidFill>
                <a:effectLst/>
                <a:latin typeface="Roboto" panose="02000000000000000000" pitchFamily="2" charset="0"/>
              </a:rPr>
              <a:t>, %62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öğrenciler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%57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yevmiyeli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çalışanlar</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Gururlu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%11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çalışmayanlar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işverenler</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Kızgın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sektör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dışında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istihdam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ayrışmazken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sektör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çalışanları</a:t>
            </a:r>
            <a:r>
              <a:rPr lang="en-US" sz="1300" b="0" i="0" u="none" strike="noStrike" dirty="0">
                <a:solidFill>
                  <a:srgbClr val="000000"/>
                </a:solidFill>
                <a:effectLst/>
                <a:latin typeface="Roboto" panose="02000000000000000000" pitchFamily="2" charset="0"/>
              </a:rPr>
              <a:t> %31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kızgın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Umutlu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%22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memurlar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umutsuz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işsizler</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endParaRPr lang="en-US" sz="1600" b="0" dirty="0">
              <a:effectLst/>
            </a:endParaRPr>
          </a:p>
          <a:p>
            <a:br>
              <a:rPr lang="en-US" sz="1600" dirty="0"/>
            </a:br>
            <a:endParaRPr sz="1300" b="1" dirty="0">
              <a:solidFill>
                <a:schemeClr val="tx1"/>
              </a:solidFill>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1815035D-9609-4C10-8FEB-D61F3671CC9D}"/>
              </a:ext>
            </a:extLst>
          </p:cNvPr>
          <p:cNvGraphicFramePr/>
          <p:nvPr>
            <p:extLst>
              <p:ext uri="{D42A27DB-BD31-4B8C-83A1-F6EECF244321}">
                <p14:modId xmlns:p14="http://schemas.microsoft.com/office/powerpoint/2010/main" val="615018693"/>
              </p:ext>
            </p:extLst>
          </p:nvPr>
        </p:nvGraphicFramePr>
        <p:xfrm>
          <a:off x="246763" y="1345006"/>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Ülkenin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gidişatı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ilgili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hislerinizi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en</a:t>
                      </a:r>
                      <a:r>
                        <a:rPr lang="en-US" sz="1200" b="1" u="none" strike="noStrike" cap="none" dirty="0">
                          <a:solidFill>
                            <a:schemeClr val="dk1"/>
                          </a:solidFill>
                          <a:latin typeface="Chivo"/>
                          <a:ea typeface="Chivo"/>
                          <a:cs typeface="Chivo"/>
                          <a:sym typeface="Chivo"/>
                        </a:rPr>
                        <a:t> iyi </a:t>
                      </a:r>
                      <a:r>
                        <a:rPr lang="en-US" sz="1200" b="1" u="none" strike="noStrike" cap="none" dirty="0" err="1">
                          <a:solidFill>
                            <a:schemeClr val="dk1"/>
                          </a:solidFill>
                          <a:latin typeface="Chivo"/>
                          <a:ea typeface="Chivo"/>
                          <a:cs typeface="Chivo"/>
                          <a:sym typeface="Chivo"/>
                        </a:rPr>
                        <a:t>yansıtır</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5" name="Google Shape;1102;p69">
            <a:extLst>
              <a:ext uri="{FF2B5EF4-FFF2-40B4-BE49-F238E27FC236}">
                <a16:creationId xmlns:a16="http://schemas.microsoft.com/office/drawing/2014/main" id="{2C0AB2C8-2A9C-C9C0-BA97-FED177F991B7}"/>
              </a:ext>
            </a:extLst>
          </p:cNvPr>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graphicFrame>
        <p:nvGraphicFramePr>
          <p:cNvPr id="2" name="Table 1">
            <a:extLst>
              <a:ext uri="{FF2B5EF4-FFF2-40B4-BE49-F238E27FC236}">
                <a16:creationId xmlns:a16="http://schemas.microsoft.com/office/drawing/2014/main" id="{A182BCD2-BAE1-EFEC-A187-CA7972C782B9}"/>
              </a:ext>
            </a:extLst>
          </p:cNvPr>
          <p:cNvGraphicFramePr>
            <a:graphicFrameLocks noGrp="1"/>
          </p:cNvGraphicFramePr>
          <p:nvPr>
            <p:extLst>
              <p:ext uri="{D42A27DB-BD31-4B8C-83A1-F6EECF244321}">
                <p14:modId xmlns:p14="http://schemas.microsoft.com/office/powerpoint/2010/main" val="1623497394"/>
              </p:ext>
            </p:extLst>
          </p:nvPr>
        </p:nvGraphicFramePr>
        <p:xfrm>
          <a:off x="241866" y="2078174"/>
          <a:ext cx="7072310" cy="2219513"/>
        </p:xfrm>
        <a:graphic>
          <a:graphicData uri="http://schemas.openxmlformats.org/drawingml/2006/table">
            <a:tbl>
              <a:tblPr/>
              <a:tblGrid>
                <a:gridCol w="955718">
                  <a:extLst>
                    <a:ext uri="{9D8B030D-6E8A-4147-A177-3AD203B41FA5}">
                      <a16:colId xmlns:a16="http://schemas.microsoft.com/office/drawing/2014/main" val="1207974879"/>
                    </a:ext>
                  </a:extLst>
                </a:gridCol>
                <a:gridCol w="764574">
                  <a:extLst>
                    <a:ext uri="{9D8B030D-6E8A-4147-A177-3AD203B41FA5}">
                      <a16:colId xmlns:a16="http://schemas.microsoft.com/office/drawing/2014/main" val="1316277933"/>
                    </a:ext>
                  </a:extLst>
                </a:gridCol>
                <a:gridCol w="764574">
                  <a:extLst>
                    <a:ext uri="{9D8B030D-6E8A-4147-A177-3AD203B41FA5}">
                      <a16:colId xmlns:a16="http://schemas.microsoft.com/office/drawing/2014/main" val="295608207"/>
                    </a:ext>
                  </a:extLst>
                </a:gridCol>
                <a:gridCol w="764574">
                  <a:extLst>
                    <a:ext uri="{9D8B030D-6E8A-4147-A177-3AD203B41FA5}">
                      <a16:colId xmlns:a16="http://schemas.microsoft.com/office/drawing/2014/main" val="3490235114"/>
                    </a:ext>
                  </a:extLst>
                </a:gridCol>
                <a:gridCol w="764574">
                  <a:extLst>
                    <a:ext uri="{9D8B030D-6E8A-4147-A177-3AD203B41FA5}">
                      <a16:colId xmlns:a16="http://schemas.microsoft.com/office/drawing/2014/main" val="2433522872"/>
                    </a:ext>
                  </a:extLst>
                </a:gridCol>
                <a:gridCol w="764574">
                  <a:extLst>
                    <a:ext uri="{9D8B030D-6E8A-4147-A177-3AD203B41FA5}">
                      <a16:colId xmlns:a16="http://schemas.microsoft.com/office/drawing/2014/main" val="213327834"/>
                    </a:ext>
                  </a:extLst>
                </a:gridCol>
                <a:gridCol w="764574">
                  <a:extLst>
                    <a:ext uri="{9D8B030D-6E8A-4147-A177-3AD203B41FA5}">
                      <a16:colId xmlns:a16="http://schemas.microsoft.com/office/drawing/2014/main" val="2309848882"/>
                    </a:ext>
                  </a:extLst>
                </a:gridCol>
                <a:gridCol w="764574">
                  <a:extLst>
                    <a:ext uri="{9D8B030D-6E8A-4147-A177-3AD203B41FA5}">
                      <a16:colId xmlns:a16="http://schemas.microsoft.com/office/drawing/2014/main" val="1879638038"/>
                    </a:ext>
                  </a:extLst>
                </a:gridCol>
                <a:gridCol w="764574">
                  <a:extLst>
                    <a:ext uri="{9D8B030D-6E8A-4147-A177-3AD203B41FA5}">
                      <a16:colId xmlns:a16="http://schemas.microsoft.com/office/drawing/2014/main" val="877362029"/>
                    </a:ext>
                  </a:extLst>
                </a:gridCol>
              </a:tblGrid>
              <a:tr h="796057">
                <a:tc>
                  <a:txBody>
                    <a:bodyPr/>
                    <a:lstStyle/>
                    <a:p>
                      <a:pPr algn="ctr" rtl="0" fontAlgn="ctr"/>
                      <a:r>
                        <a:rPr lang="en-US" sz="1200" b="1" i="0" u="none" strike="noStrike">
                          <a:solidFill>
                            <a:srgbClr val="FFFFFF"/>
                          </a:solidFill>
                          <a:effectLst/>
                          <a:latin typeface="Chivo" pitchFamily="2" charset="-94"/>
                        </a:rPr>
                        <a:t>%</a:t>
                      </a:r>
                    </a:p>
                  </a:txBody>
                  <a:tcPr marL="6746" marR="6746" marT="674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1000" b="1" i="0" u="none" strike="noStrike" dirty="0" err="1">
                          <a:solidFill>
                            <a:srgbClr val="000000"/>
                          </a:solidFill>
                          <a:effectLst/>
                          <a:latin typeface="Chivo" pitchFamily="2" charset="-94"/>
                        </a:rPr>
                        <a:t>Emekli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çalışmıyor</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Çalışmıyor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iş</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aramıyor</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İşsiz</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Kendi hesabına çalışan veya işveren</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Maaşlı devlet çalışanı</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Öğrenci</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Ücretli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özel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sektör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çalışanı</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Günlük</a:t>
                      </a:r>
                      <a:r>
                        <a:rPr lang="en-US" sz="1000" b="1" i="0" u="none" strike="noStrike" dirty="0">
                          <a:solidFill>
                            <a:srgbClr val="000000"/>
                          </a:solidFill>
                          <a:effectLst/>
                          <a:latin typeface="Chivo" pitchFamily="2" charset="-94"/>
                        </a:rPr>
                        <a:t> / </a:t>
                      </a:r>
                      <a:r>
                        <a:rPr lang="en-US" sz="1000" b="1" i="0" u="none" strike="noStrike" dirty="0" err="1">
                          <a:solidFill>
                            <a:srgbClr val="000000"/>
                          </a:solidFill>
                          <a:effectLst/>
                          <a:latin typeface="Chivo" pitchFamily="2" charset="-94"/>
                        </a:rPr>
                        <a:t>yevmiyeli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çalışan</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426555060"/>
                  </a:ext>
                </a:extLst>
              </a:tr>
              <a:tr h="283342">
                <a:tc>
                  <a:txBody>
                    <a:bodyPr/>
                    <a:lstStyle/>
                    <a:p>
                      <a:pPr algn="l" fontAlgn="ctr"/>
                      <a:r>
                        <a:rPr lang="en-US" sz="1000" b="1" i="0" u="none" strike="noStrike" dirty="0" err="1">
                          <a:solidFill>
                            <a:srgbClr val="000000"/>
                          </a:solidFill>
                          <a:effectLst/>
                          <a:latin typeface="Chivo" pitchFamily="2" charset="-94"/>
                        </a:rPr>
                        <a:t>Endişeli</a:t>
                      </a:r>
                      <a:endParaRPr lang="en-US" sz="1000" b="1" i="0" u="none" strike="noStrike" dirty="0">
                        <a:solidFill>
                          <a:srgbClr val="000000"/>
                        </a:solidFill>
                        <a:effectLst/>
                        <a:latin typeface="Chivo" pitchFamily="2" charset="-94"/>
                      </a:endParaRP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46</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092AF"/>
                    </a:solidFill>
                  </a:tcPr>
                </a:tc>
                <a:tc>
                  <a:txBody>
                    <a:bodyPr/>
                    <a:lstStyle/>
                    <a:p>
                      <a:pPr algn="ctr" rtl="0" fontAlgn="ctr"/>
                      <a:r>
                        <a:rPr lang="en-US" sz="1000" b="0" i="0" u="none" strike="noStrike">
                          <a:solidFill>
                            <a:srgbClr val="000000"/>
                          </a:solidFill>
                          <a:effectLst/>
                          <a:latin typeface="Roboto" panose="02000000000000000000" pitchFamily="2" charset="0"/>
                        </a:rPr>
                        <a:t>47</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C8EAD"/>
                    </a:solidFill>
                  </a:tcPr>
                </a:tc>
                <a:tc>
                  <a:txBody>
                    <a:bodyPr/>
                    <a:lstStyle/>
                    <a:p>
                      <a:pPr algn="ctr" rtl="0" fontAlgn="ctr"/>
                      <a:r>
                        <a:rPr lang="en-US" sz="900" b="0" i="0" u="none" strike="noStrike">
                          <a:solidFill>
                            <a:srgbClr val="FFFFFF"/>
                          </a:solidFill>
                          <a:effectLst/>
                          <a:latin typeface="Chivo" pitchFamily="2" charset="-94"/>
                        </a:rPr>
                        <a:t>63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900" b="0" i="0" u="none" strike="noStrike">
                          <a:solidFill>
                            <a:srgbClr val="000000"/>
                          </a:solidFill>
                          <a:effectLst/>
                          <a:latin typeface="Chivo" pitchFamily="2" charset="-94"/>
                        </a:rPr>
                        <a:t>53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D80A3"/>
                    </a:solidFill>
                  </a:tcPr>
                </a:tc>
                <a:tc>
                  <a:txBody>
                    <a:bodyPr/>
                    <a:lstStyle/>
                    <a:p>
                      <a:pPr algn="ctr" rtl="0" fontAlgn="ctr"/>
                      <a:r>
                        <a:rPr lang="en-US" sz="900" b="0" i="0" u="none" strike="noStrike">
                          <a:solidFill>
                            <a:srgbClr val="000000"/>
                          </a:solidFill>
                          <a:effectLst/>
                          <a:latin typeface="Chivo" pitchFamily="2" charset="-94"/>
                        </a:rPr>
                        <a:t>52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082A4"/>
                    </a:solidFill>
                  </a:tcPr>
                </a:tc>
                <a:tc>
                  <a:txBody>
                    <a:bodyPr/>
                    <a:lstStyle/>
                    <a:p>
                      <a:pPr algn="ctr" rtl="0" fontAlgn="ctr"/>
                      <a:r>
                        <a:rPr lang="en-US" sz="900" b="0" i="0" u="none" strike="noStrike">
                          <a:solidFill>
                            <a:srgbClr val="FFFFFF"/>
                          </a:solidFill>
                          <a:effectLst/>
                          <a:latin typeface="Chivo" pitchFamily="2" charset="-94"/>
                        </a:rPr>
                        <a:t>62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A6C95"/>
                    </a:solidFill>
                  </a:tcPr>
                </a:tc>
                <a:tc>
                  <a:txBody>
                    <a:bodyPr/>
                    <a:lstStyle/>
                    <a:p>
                      <a:pPr algn="ctr" rtl="0" fontAlgn="ctr"/>
                      <a:r>
                        <a:rPr lang="en-US" sz="900" b="0" i="0" u="none" strike="noStrike">
                          <a:solidFill>
                            <a:srgbClr val="000000"/>
                          </a:solidFill>
                          <a:effectLst/>
                          <a:latin typeface="Chivo" pitchFamily="2" charset="-94"/>
                        </a:rPr>
                        <a:t>48</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900" b="0" i="0" u="none" strike="noStrike">
                          <a:solidFill>
                            <a:srgbClr val="FFFFFF"/>
                          </a:solidFill>
                          <a:effectLst/>
                          <a:latin typeface="Chivo" pitchFamily="2" charset="-94"/>
                        </a:rPr>
                        <a:t>57</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5789D"/>
                    </a:solidFill>
                  </a:tcPr>
                </a:tc>
                <a:extLst>
                  <a:ext uri="{0D108BD9-81ED-4DB2-BD59-A6C34878D82A}">
                    <a16:rowId xmlns:a16="http://schemas.microsoft.com/office/drawing/2014/main" val="2757453555"/>
                  </a:ext>
                </a:extLst>
              </a:tr>
              <a:tr h="283342">
                <a:tc>
                  <a:txBody>
                    <a:bodyPr/>
                    <a:lstStyle/>
                    <a:p>
                      <a:pPr algn="l" fontAlgn="ctr"/>
                      <a:r>
                        <a:rPr lang="en-US" sz="1000" b="1" i="0" u="none" strike="noStrike">
                          <a:solidFill>
                            <a:srgbClr val="000000"/>
                          </a:solidFill>
                          <a:effectLst/>
                          <a:latin typeface="Chivo" pitchFamily="2" charset="-94"/>
                        </a:rPr>
                        <a:t>Gururlu</a:t>
                      </a: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5E9"/>
                    </a:solidFill>
                  </a:tcPr>
                </a:tc>
                <a:tc>
                  <a:txBody>
                    <a:bodyPr/>
                    <a:lstStyle/>
                    <a:p>
                      <a:pPr algn="ctr" rtl="0" fontAlgn="ctr"/>
                      <a:r>
                        <a:rPr lang="en-US" sz="1000" b="0" i="0" u="none" strike="noStrike">
                          <a:solidFill>
                            <a:srgbClr val="000000"/>
                          </a:solidFill>
                          <a:effectLst/>
                          <a:latin typeface="Roboto" panose="02000000000000000000" pitchFamily="2" charset="0"/>
                        </a:rPr>
                        <a:t>11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6"/>
                    </a:solidFill>
                  </a:tcPr>
                </a:tc>
                <a:tc>
                  <a:txBody>
                    <a:bodyPr/>
                    <a:lstStyle/>
                    <a:p>
                      <a:pPr algn="ctr" rtl="0" fontAlgn="ctr"/>
                      <a:r>
                        <a:rPr lang="en-US" sz="900" b="0" i="0" u="none" strike="noStrike">
                          <a:solidFill>
                            <a:srgbClr val="000000"/>
                          </a:solidFill>
                          <a:effectLst/>
                          <a:latin typeface="Chivo" pitchFamily="2" charset="-94"/>
                        </a:rPr>
                        <a:t>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900" b="0" i="0" u="none" strike="noStrike">
                          <a:solidFill>
                            <a:srgbClr val="000000"/>
                          </a:solidFill>
                          <a:effectLst/>
                          <a:latin typeface="Chivo" pitchFamily="2" charset="-94"/>
                        </a:rPr>
                        <a:t>11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0E0E6"/>
                    </a:solidFill>
                  </a:tcPr>
                </a:tc>
                <a:tc>
                  <a:txBody>
                    <a:bodyPr/>
                    <a:lstStyle/>
                    <a:p>
                      <a:pPr algn="ctr" rtl="0" fontAlgn="ctr"/>
                      <a:r>
                        <a:rPr lang="en-US" sz="900" b="0" i="0" u="none" strike="noStrike">
                          <a:solidFill>
                            <a:srgbClr val="000000"/>
                          </a:solidFill>
                          <a:effectLst/>
                          <a:latin typeface="Chivo" pitchFamily="2" charset="-94"/>
                        </a:rPr>
                        <a:t>5</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FEFF0"/>
                    </a:solidFill>
                  </a:tcPr>
                </a:tc>
                <a:tc>
                  <a:txBody>
                    <a:bodyPr/>
                    <a:lstStyle/>
                    <a:p>
                      <a:pPr algn="ctr" rtl="0" fontAlgn="ctr"/>
                      <a:r>
                        <a:rPr lang="en-US" sz="900" b="0" i="0" u="none" strike="noStrike">
                          <a:solidFill>
                            <a:srgbClr val="000000"/>
                          </a:solidFill>
                          <a:effectLst/>
                          <a:latin typeface="Chivo" pitchFamily="2" charset="-94"/>
                        </a:rPr>
                        <a:t>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900" b="0" i="0" u="none" strike="noStrike">
                          <a:solidFill>
                            <a:srgbClr val="000000"/>
                          </a:solidFill>
                          <a:effectLst/>
                          <a:latin typeface="Chivo" pitchFamily="2" charset="-94"/>
                        </a:rPr>
                        <a:t>6</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DEDEF"/>
                    </a:solidFill>
                  </a:tcPr>
                </a:tc>
                <a:tc>
                  <a:txBody>
                    <a:bodyPr/>
                    <a:lstStyle/>
                    <a:p>
                      <a:pPr algn="ctr" rtl="0" fontAlgn="ctr"/>
                      <a:r>
                        <a:rPr lang="en-US" sz="900" b="0" i="0" u="none" strike="noStrike">
                          <a:solidFill>
                            <a:srgbClr val="000000"/>
                          </a:solidFill>
                          <a:effectLst/>
                          <a:latin typeface="Chivo" pitchFamily="2" charset="-94"/>
                        </a:rPr>
                        <a:t>9</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6E6EA"/>
                    </a:solidFill>
                  </a:tcPr>
                </a:tc>
                <a:extLst>
                  <a:ext uri="{0D108BD9-81ED-4DB2-BD59-A6C34878D82A}">
                    <a16:rowId xmlns:a16="http://schemas.microsoft.com/office/drawing/2014/main" val="1034108735"/>
                  </a:ext>
                </a:extLst>
              </a:tr>
              <a:tr h="283342">
                <a:tc>
                  <a:txBody>
                    <a:bodyPr/>
                    <a:lstStyle/>
                    <a:p>
                      <a:pPr algn="l" fontAlgn="ctr"/>
                      <a:r>
                        <a:rPr lang="en-US" sz="1000" b="1" i="0" u="none" strike="noStrike" dirty="0" err="1">
                          <a:solidFill>
                            <a:srgbClr val="000000"/>
                          </a:solidFill>
                          <a:effectLst/>
                          <a:latin typeface="Chivo" pitchFamily="2" charset="-94"/>
                        </a:rPr>
                        <a:t>Kızgın</a:t>
                      </a:r>
                      <a:endParaRPr lang="en-US" sz="1000" b="1" i="0" u="none" strike="noStrike" dirty="0">
                        <a:solidFill>
                          <a:srgbClr val="000000"/>
                        </a:solidFill>
                        <a:effectLst/>
                        <a:latin typeface="Chivo" pitchFamily="2" charset="-94"/>
                      </a:endParaRP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ACBD7"/>
                    </a:solid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FC0CF"/>
                    </a:solidFill>
                  </a:tcPr>
                </a:tc>
                <a:tc>
                  <a:txBody>
                    <a:bodyPr/>
                    <a:lstStyle/>
                    <a:p>
                      <a:pPr algn="ctr" rtl="0" fontAlgn="ctr"/>
                      <a:r>
                        <a:rPr lang="en-US" sz="1000" b="0" i="0" u="none" strike="noStrike">
                          <a:solidFill>
                            <a:srgbClr val="000000"/>
                          </a:solidFill>
                          <a:effectLst/>
                          <a:latin typeface="Roboto" panose="02000000000000000000" pitchFamily="2" charset="0"/>
                        </a:rPr>
                        <a:t>22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8C9D5"/>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Roboto" panose="02000000000000000000" pitchFamily="2" charset="0"/>
                        </a:rPr>
                        <a:t>22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1000" b="0" i="0" u="none" strike="noStrike">
                          <a:solidFill>
                            <a:srgbClr val="000000"/>
                          </a:solidFill>
                          <a:effectLst/>
                          <a:latin typeface="Roboto" panose="02000000000000000000" pitchFamily="2" charset="0"/>
                        </a:rPr>
                        <a:t>31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1B3C6"/>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8C9D5"/>
                    </a:solidFill>
                  </a:tcPr>
                </a:tc>
                <a:extLst>
                  <a:ext uri="{0D108BD9-81ED-4DB2-BD59-A6C34878D82A}">
                    <a16:rowId xmlns:a16="http://schemas.microsoft.com/office/drawing/2014/main" val="1631607077"/>
                  </a:ext>
                </a:extLst>
              </a:tr>
              <a:tr h="283342">
                <a:tc>
                  <a:txBody>
                    <a:bodyPr/>
                    <a:lstStyle/>
                    <a:p>
                      <a:pPr algn="l" fontAlgn="ctr"/>
                      <a:r>
                        <a:rPr lang="en-US" sz="1000" b="1" i="0" u="none" strike="noStrike" dirty="0" err="1">
                          <a:solidFill>
                            <a:srgbClr val="000000"/>
                          </a:solidFill>
                          <a:effectLst/>
                          <a:latin typeface="Chivo" pitchFamily="2" charset="-94"/>
                        </a:rPr>
                        <a:t>Umutlu</a:t>
                      </a:r>
                      <a:endParaRPr lang="en-US" sz="1000" b="1" i="0" u="none" strike="noStrike" dirty="0">
                        <a:solidFill>
                          <a:srgbClr val="000000"/>
                        </a:solidFill>
                        <a:effectLst/>
                        <a:latin typeface="Chivo" pitchFamily="2" charset="-94"/>
                      </a:endParaRP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20</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ACBD7"/>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5E6EA"/>
                    </a:solidFill>
                  </a:tcPr>
                </a:tc>
                <a:tc>
                  <a:txBody>
                    <a:bodyPr/>
                    <a:lstStyle/>
                    <a:p>
                      <a:pPr algn="ctr" rtl="0" fontAlgn="ctr"/>
                      <a:r>
                        <a:rPr lang="en-US" sz="1000" b="0" i="0" u="none" strike="noStrike">
                          <a:solidFill>
                            <a:srgbClr val="000000"/>
                          </a:solidFill>
                          <a:effectLst/>
                          <a:latin typeface="Roboto" panose="02000000000000000000" pitchFamily="2" charset="0"/>
                        </a:rPr>
                        <a:t>14</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ADAE2"/>
                    </a:solidFill>
                  </a:tcPr>
                </a:tc>
                <a:tc>
                  <a:txBody>
                    <a:bodyPr/>
                    <a:lstStyle/>
                    <a:p>
                      <a:pPr algn="ctr" rtl="0" fontAlgn="ctr"/>
                      <a:r>
                        <a:rPr lang="en-US" sz="1000" b="0" i="0" u="none" strike="noStrike">
                          <a:solidFill>
                            <a:srgbClr val="000000"/>
                          </a:solidFill>
                          <a:effectLst/>
                          <a:latin typeface="Roboto" panose="02000000000000000000" pitchFamily="2" charset="0"/>
                        </a:rPr>
                        <a:t>22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8C8D5"/>
                    </a:solidFill>
                  </a:tcPr>
                </a:tc>
                <a:tc>
                  <a:txBody>
                    <a:bodyPr/>
                    <a:lstStyle/>
                    <a:p>
                      <a:pPr algn="ctr" rtl="0" fontAlgn="ctr"/>
                      <a:r>
                        <a:rPr lang="en-US" sz="1000" b="0" i="0" u="none" strike="noStrike">
                          <a:solidFill>
                            <a:srgbClr val="000000"/>
                          </a:solidFill>
                          <a:effectLst/>
                          <a:latin typeface="Roboto" panose="02000000000000000000" pitchFamily="2" charset="0"/>
                        </a:rPr>
                        <a:t>12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DEE4"/>
                    </a:solidFill>
                  </a:tcPr>
                </a:tc>
                <a:tc>
                  <a:txBody>
                    <a:bodyPr/>
                    <a:lstStyle/>
                    <a:p>
                      <a:pPr algn="ctr" rtl="0" fontAlgn="ctr"/>
                      <a:r>
                        <a:rPr lang="en-US" sz="1000" b="0" i="0" u="none" strike="noStrike">
                          <a:solidFill>
                            <a:srgbClr val="000000"/>
                          </a:solidFill>
                          <a:effectLst/>
                          <a:latin typeface="Roboto" panose="02000000000000000000" pitchFamily="2" charset="0"/>
                        </a:rPr>
                        <a:t>16</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6D6DF"/>
                    </a:solidFill>
                  </a:tcPr>
                </a:tc>
                <a:tc>
                  <a:txBody>
                    <a:bodyPr/>
                    <a:lstStyle/>
                    <a:p>
                      <a:pPr algn="ctr" rtl="0" fontAlgn="ctr"/>
                      <a:r>
                        <a:rPr lang="en-US" sz="1000" b="0" i="0" u="none" strike="noStrike">
                          <a:solidFill>
                            <a:srgbClr val="000000"/>
                          </a:solidFill>
                          <a:effectLst/>
                          <a:latin typeface="Roboto" panose="02000000000000000000" pitchFamily="2" charset="0"/>
                        </a:rPr>
                        <a:t>13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CDDE3"/>
                    </a:solidFill>
                  </a:tcPr>
                </a:tc>
                <a:extLst>
                  <a:ext uri="{0D108BD9-81ED-4DB2-BD59-A6C34878D82A}">
                    <a16:rowId xmlns:a16="http://schemas.microsoft.com/office/drawing/2014/main" val="490052484"/>
                  </a:ext>
                </a:extLst>
              </a:tr>
              <a:tr h="290088">
                <a:tc>
                  <a:txBody>
                    <a:bodyPr/>
                    <a:lstStyle/>
                    <a:p>
                      <a:pPr algn="ctr" rtl="0" fontAlgn="ctr"/>
                      <a:r>
                        <a:rPr lang="en-US" sz="900" b="1" i="0" u="none" strike="noStrike">
                          <a:solidFill>
                            <a:srgbClr val="FFFFFF"/>
                          </a:solidFill>
                          <a:effectLst/>
                          <a:latin typeface="Chivo" pitchFamily="2" charset="-94"/>
                        </a:rPr>
                        <a:t>Toplam</a:t>
                      </a:r>
                    </a:p>
                  </a:txBody>
                  <a:tcPr marL="6746" marR="6746" marT="674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36260713"/>
                  </a:ext>
                </a:extLst>
              </a:tr>
            </a:tbl>
          </a:graphicData>
        </a:graphic>
      </p:graphicFrame>
    </p:spTree>
    <p:extLst>
      <p:ext uri="{BB962C8B-B14F-4D97-AF65-F5344CB8AC3E}">
        <p14:creationId xmlns:p14="http://schemas.microsoft.com/office/powerpoint/2010/main" val="1202973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F4EC0B8F-D25D-8855-8430-0CED333CA4CC}"/>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2E3E4111-2A82-389F-D9A0-D77E6B60DB16}"/>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81F4D695-3386-8B30-1D4D-078AA361F946}"/>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AE2C6A61-9832-576A-AECA-34346CFE0F2C}"/>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0D69A7FC-81E1-D5BF-C396-59A091892DF4}"/>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F2055C94-1B18-8F7A-AD02-D8C48B30DD5D}"/>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60D59A16-CEF9-213D-795F-2EF776C79CBF}"/>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BD0EEB33-F2C0-283B-A808-F02A19AC0B74}"/>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59</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1B9BA66E-EB67-3DCB-28CF-C5C229F8A14D}"/>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ABCA4B43-1741-A44A-3F1A-4730076C6B2B}"/>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EA45424E-6A23-AEF8-6990-4FF1F1972878}"/>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Katılımcılarımızdan kendi mutluluklarını çevresindekiler ile kıyaslamalarını istediğimizde en az verilen yanıtın «Çevremdeki çoğu insandan daha mutluğum» olduğu görülüyor.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Yaklaşık her 4 kişiden 1’i çevresindekilerden daha mutlu olduğunu düşünürken her 3 kişiden 1’i  daha mutsuz olduğunu ifade ediyor. En yüksek oranda verilen yanıt ise %40 ile «Çevremdeki insanlar kadar mutluyum» oldu. </a:t>
            </a: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6FB1985E-E9C9-1151-3238-69C9B1C27CF8}"/>
              </a:ext>
            </a:extLst>
          </p:cNvPr>
          <p:cNvGraphicFramePr/>
          <p:nvPr>
            <p:extLst>
              <p:ext uri="{D42A27DB-BD31-4B8C-83A1-F6EECF244321}">
                <p14:modId xmlns:p14="http://schemas.microsoft.com/office/powerpoint/2010/main" val="46484195"/>
              </p:ext>
            </p:extLst>
          </p:nvPr>
        </p:nvGraphicFramePr>
        <p:xfrm>
          <a:off x="256500" y="1768670"/>
          <a:ext cx="7086975" cy="37177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A49A20AC-6F70-7ED0-2EE5-FBC002536C16}"/>
              </a:ext>
            </a:extLst>
          </p:cNvPr>
          <p:cNvGraphicFramePr/>
          <p:nvPr>
            <p:extLst>
              <p:ext uri="{D42A27DB-BD31-4B8C-83A1-F6EECF244321}">
                <p14:modId xmlns:p14="http://schemas.microsoft.com/office/powerpoint/2010/main" val="2796047390"/>
              </p:ext>
            </p:extLst>
          </p:nvPr>
        </p:nvGraphicFramePr>
        <p:xfrm>
          <a:off x="246763" y="1178447"/>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Kendinizi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çevrenizdeki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insanlar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kıyasladığınızda</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kadar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mutlu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olduğunuzu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düşünüyorsunuz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lang="en-US"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DD7F2810-D4DB-DD93-9C69-49F7DBD3460F}"/>
              </a:ext>
            </a:extLst>
          </p:cNvPr>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spTree>
    <p:extLst>
      <p:ext uri="{BB962C8B-B14F-4D97-AF65-F5344CB8AC3E}">
        <p14:creationId xmlns:p14="http://schemas.microsoft.com/office/powerpoint/2010/main" val="228709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p:nvPr/>
        </p:nvSpPr>
        <p:spPr>
          <a:xfrm>
            <a:off x="265113" y="525050"/>
            <a:ext cx="7084800" cy="86232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kumimoji="0" lang="tr-TR" sz="1400" b="0" i="0" u="none" strike="noStrike" kern="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beklentilerinin siyasi tercihlere, yaşa ve çalışma durumuna göre nasıl değiştiğini net bir şekilde ortaya koyuyor. İktidar partisi ve ortaklarına yakın olanlar, ekonomi yönetimini daha güvenilir bulduklarından daha düşük enflasyon beklerken, muhalefet seçmenleri ekonomik gidişattan memnun olmadıklarını belirten daha yüksek beklentilere sahip</a:t>
            </a:r>
            <a:r>
              <a:rPr kumimoji="0" lang="tr-TR" sz="1400" b="1" i="0" u="none" strike="noStrike" kern="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 Yaş gruplarına bakıldığında gençler daha iyimser ya da ekonomik dalgalanmalarla pek ilgilenmiyor gibi dururken, yaşlılar hayat pahalılığını daha fazla hissettikleri için endişeleri daha yüksek.</a:t>
            </a:r>
            <a:r>
              <a:rPr kumimoji="0" lang="tr-TR" sz="1400" b="0" i="0" u="none" strike="noStrike" kern="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 Çalışma durumuna gelince, işsizler, ekonomik kırılganlıklarının etkisiyle en karamsar grup olurken, öğrenciler sorumluluklarının sınırlı olmasından dolayı daha düşük beklentiler ifade ediyor. Özel sektörde çalışanlar, ekonomik risklere daha açık olduklarını düşündükleri için kamu çalışanlarına göre daha endişeli. Kısacası, enflasyon algısı insanların siyasi görüşleri, yaşı ve ekonomik durumuyla yakından bağlantılı; herkes yaşadıklarına ve hissettiklerine göre farklı bir resim çiziyor. Bundan sonraki anketlerimizde aylık enflasyon beklentisi sorumuzu düzenli hale getireceğiz. Bu sonuç bir yandan örneklem </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sağlığını takip edebilmemiz diğer yandan da toplumun ekonomik beklentilerine farklı bir bakış açısı sunması açısından önemli.</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Anket sonuçları, ülkenin gidişatı ve bireylerin mutluluk algısı arasındaki ilişkiyi cinsiyet, yaş, eğitim düzeyi ve siyasi tercihler açısından derinlemesine inceleme fırsatı sunuyor.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Kadınların erkeklere göre hem ülkenin gidişatı konusunda daha endişeli olması hem de kendilerini çevresine göre daha mutsuz hissetmeleri dikkat çekerken, erkeklerin daha kızgın bir tutum sergilediği ve bu kızgınlığın bireysel mutluluk algılarında da öne çıktığı görülüyor. Yaş grupları arasında gençler (18-24), ülkenin gidişatına dair en endişeli kesim olmalarına rağmen, kendilerini çevresine göre en az mutsuz hisseden grup olarak öne çıkıyor.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Buna karşın, yaşlı nüfus (65 yaş ve üzeri) hem ülkenin gidişatı konusunda daha endişeli hem de çevresine kıyasla en mutsuz grup olarak öne çıkıyor, bu da hayat pahalılığı ve ekonomik zorlukların yaşlı kesim üzerindeki etkisini düşündürüyor.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b="1" kern="100" dirty="0">
                <a:effectLst/>
                <a:latin typeface="Aptos" panose="020B0004020202020204" pitchFamily="34" charset="0"/>
                <a:ea typeface="Aptos" panose="020B0004020202020204" pitchFamily="34" charset="0"/>
                <a:cs typeface="Times New Roman" panose="02020603050405020304" pitchFamily="18" charset="0"/>
              </a:rPr>
              <a:t>Eğitim düzeyi de iki sorunun yanıtlarında tutarlı bir eğilim gösteriyor: Eğitim seviyesi arttıkça, bireylerin ülkenin gidişatı hakkında endişe düzeyi yükselirken, gururlu ve umutlu hissetme oranı azalıyor.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Benzer şekilde, düşük eğitimli gruplar kendilerini çevresine göre daha mutsuz hissederken, yüksekokul mezunları en fazla “çevremdekiler kadar mutluyum” diyen grup oluyor. Bu durum, eğitim düzeyinin ekonomik ve sosyal farkındalığı artırarak bireylerin beklentilerini yükselttiğini ve bu farkındalığın memnuniyet seviyelerini etkilediğini ortaya koyuyor.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Siyasi tercihlerde ise dikkat çeken bir paralellik bulunuyor: CHP ve DEM Parti seçmenleri hem ülkenin gidişatına dair en endişeli gruplar hem de çevresine kıyasla en mutsuz hissedenler olarak öne çıkıyor. Bu kesimler, muhalefet seçmeni olmanın getirdiği memnuniyetsizlikle ekonomik ve sosyal duruma karşı daha eleştirel bir bakış açısına sahip olabilir. AK Parti seçmenleri ise daha düşük endişe seviyelerine sahipken, kızgınlık duygusunun görece yüksek olması bireysel memnuniyetsizlikle ülke gidişatını bağdaştırdıklarını gösteriyor. Öte yandan, MHP seçmenleri arasında “çevremdekilerden daha mutluyum” diyenlerin oranının yüksek olması, ekonomik ve sosyal koşullara karşı</a:t>
            </a:r>
            <a:br>
              <a:rPr lang="en-US" sz="1600" dirty="0"/>
            </a:br>
            <a:endParaRPr lang="en-US" sz="1200" kern="1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110" name="Google Shape;110;p18"/>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p:cNvGrpSpPr/>
          <p:nvPr/>
        </p:nvGrpSpPr>
        <p:grpSpPr>
          <a:xfrm>
            <a:off x="260650" y="57150"/>
            <a:ext cx="6806500" cy="434700"/>
            <a:chOff x="260650" y="57150"/>
            <a:chExt cx="6806500" cy="434700"/>
          </a:xfrm>
        </p:grpSpPr>
        <p:cxnSp>
          <p:nvCxnSpPr>
            <p:cNvPr id="112" name="Google Shape;112;p1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6</a:t>
            </a:fld>
            <a:endParaRPr sz="1700">
              <a:solidFill>
                <a:schemeClr val="dk1"/>
              </a:solidFill>
              <a:latin typeface="Chivo"/>
              <a:ea typeface="Chivo"/>
              <a:cs typeface="Chivo"/>
              <a:sym typeface="Chivo"/>
            </a:endParaRPr>
          </a:p>
        </p:txBody>
      </p:sp>
      <p:grpSp>
        <p:nvGrpSpPr>
          <p:cNvPr id="115" name="Google Shape;115;p18"/>
          <p:cNvGrpSpPr/>
          <p:nvPr/>
        </p:nvGrpSpPr>
        <p:grpSpPr>
          <a:xfrm>
            <a:off x="2488" y="10185550"/>
            <a:ext cx="7601575" cy="545400"/>
            <a:chOff x="0" y="10185450"/>
            <a:chExt cx="7601575" cy="545400"/>
          </a:xfrm>
        </p:grpSpPr>
        <p:grpSp>
          <p:nvGrpSpPr>
            <p:cNvPr id="116" name="Google Shape;116;p18"/>
            <p:cNvGrpSpPr/>
            <p:nvPr/>
          </p:nvGrpSpPr>
          <p:grpSpPr>
            <a:xfrm>
              <a:off x="0" y="10185450"/>
              <a:ext cx="7589400" cy="545400"/>
              <a:chOff x="0" y="9118650"/>
              <a:chExt cx="7589400" cy="545400"/>
            </a:xfrm>
          </p:grpSpPr>
          <p:sp>
            <p:nvSpPr>
              <p:cNvPr id="117" name="Google Shape;117;p1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extLst>
      <p:ext uri="{BB962C8B-B14F-4D97-AF65-F5344CB8AC3E}">
        <p14:creationId xmlns:p14="http://schemas.microsoft.com/office/powerpoint/2010/main" val="3971614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8DC38EB7-3DF0-9AE8-A0A9-DE8BC366FC14}"/>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7E7081B6-8C75-A422-9D57-F9C5C396B2ED}"/>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4973A09A-18DB-D1D1-D098-41CC2DBDAAF2}"/>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F3ED191F-B5FF-C013-50FD-BD2047B20BC9}"/>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438BFB67-9272-10A9-CD50-E213C80CEC22}"/>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7E30ECE6-CBB6-5B85-650F-FB63598399B1}"/>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tr-TR" sz="1200" b="1" dirty="0">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AF4AD91D-5BD1-1282-A541-1102DFFA41FB}"/>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527E6AB3-A71C-4852-9316-A7A760B07FEA}"/>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60</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22042C40-D6D6-2033-3DFC-8344339ECF5D}"/>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6EF5E1E7-562E-C034-CB35-82C79605A6C7}"/>
              </a:ext>
            </a:extLst>
          </p:cNvPr>
          <p:cNvSpPr txBox="1"/>
          <p:nvPr/>
        </p:nvSpPr>
        <p:spPr>
          <a:xfrm>
            <a:off x="284277" y="7816355"/>
            <a:ext cx="3450100" cy="243140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333333"/>
                </a:solidFill>
                <a:effectLst/>
                <a:latin typeface="Roboto" panose="02000000000000000000" pitchFamily="2" charset="0"/>
              </a:rPr>
              <a:t>Eğitim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durumu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düştükçe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çevresine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göre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olduğunu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düşünenlerin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oranı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artıyor</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Çevremdeki</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çoğu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insandan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mutsuzum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yanıtı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ilköğretim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ve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altı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eğitim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grubunda</a:t>
            </a:r>
            <a:r>
              <a:rPr lang="en-US" sz="1300" b="1" i="0" u="none" strike="noStrike" dirty="0">
                <a:solidFill>
                  <a:srgbClr val="333333"/>
                </a:solidFill>
                <a:effectLst/>
                <a:latin typeface="Roboto" panose="02000000000000000000" pitchFamily="2" charset="0"/>
              </a:rPr>
              <a:t> %40 </a:t>
            </a:r>
            <a:r>
              <a:rPr lang="en-US" sz="1300" b="1" i="0" u="none" strike="noStrike" dirty="0" err="1">
                <a:solidFill>
                  <a:srgbClr val="333333"/>
                </a:solidFill>
                <a:effectLst/>
                <a:latin typeface="Roboto" panose="02000000000000000000" pitchFamily="2" charset="0"/>
              </a:rPr>
              <a:t>seviyesinde</a:t>
            </a:r>
            <a:r>
              <a:rPr lang="en-US" sz="1300" b="1" i="0" u="none" strike="noStrike" dirty="0">
                <a:solidFill>
                  <a:srgbClr val="333333"/>
                </a:solidFill>
                <a:effectLst/>
                <a:latin typeface="Roboto" panose="02000000000000000000" pitchFamily="2" charset="0"/>
              </a:rPr>
              <a:t>.</a:t>
            </a:r>
            <a:endParaRPr lang="tr-TR" sz="1300" b="1" i="0" u="none" strike="noStrike" dirty="0">
              <a:solidFill>
                <a:srgbClr val="333333"/>
              </a:solidFill>
              <a:effectLst/>
              <a:latin typeface="Roboto" panose="02000000000000000000" pitchFamily="2" charset="0"/>
            </a:endParaRPr>
          </a:p>
          <a:p>
            <a:pPr algn="just" rtl="0"/>
            <a:br>
              <a:rPr lang="en-US" sz="1300" b="1" i="0" u="none" strike="noStrike" dirty="0">
                <a:solidFill>
                  <a:srgbClr val="333333"/>
                </a:solidFill>
                <a:effectLst/>
                <a:latin typeface="Roboto" panose="02000000000000000000" pitchFamily="2" charset="0"/>
              </a:rPr>
            </a:br>
            <a:r>
              <a:rPr lang="en-US" sz="1300" b="0" i="0" u="none" strike="noStrike" dirty="0" err="1">
                <a:solidFill>
                  <a:srgbClr val="333333"/>
                </a:solidFill>
                <a:effectLst/>
                <a:latin typeface="Roboto" panose="02000000000000000000" pitchFamily="2" charset="0"/>
              </a:rPr>
              <a:t>Çevremdeki</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insanlar</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kadar</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mutluyum</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yanıtını</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verenlerin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en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yüksek</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olduğu</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grup</a:t>
            </a:r>
            <a:r>
              <a:rPr lang="en-US" sz="1300" b="0" i="0" u="none" strike="noStrike" dirty="0">
                <a:solidFill>
                  <a:srgbClr val="333333"/>
                </a:solidFill>
                <a:effectLst/>
                <a:latin typeface="Roboto" panose="02000000000000000000" pitchFamily="2" charset="0"/>
              </a:rPr>
              <a:t> %47 </a:t>
            </a:r>
            <a:r>
              <a:rPr lang="en-US" sz="1300" b="0" i="0" u="none" strike="noStrike" dirty="0" err="1">
                <a:solidFill>
                  <a:srgbClr val="333333"/>
                </a:solidFill>
                <a:effectLst/>
                <a:latin typeface="Roboto" panose="02000000000000000000" pitchFamily="2" charset="0"/>
              </a:rPr>
              <a:t>ile</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yüksekokul</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ve</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üzeri</a:t>
            </a:r>
            <a:r>
              <a:rPr lang="en-US" sz="1300" b="0" i="0" u="none" strike="noStrike" dirty="0">
                <a:solidFill>
                  <a:srgbClr val="333333"/>
                </a:solidFill>
                <a:effectLst/>
                <a:latin typeface="Roboto" panose="02000000000000000000" pitchFamily="2" charset="0"/>
              </a:rPr>
              <a:t>.</a:t>
            </a:r>
            <a:endParaRPr lang="en-US" sz="1600" b="0" dirty="0">
              <a:effectLst/>
            </a:endParaRPr>
          </a:p>
          <a:p>
            <a:br>
              <a:rPr lang="en-US" sz="1600" dirty="0"/>
            </a:br>
            <a:endParaRPr sz="1300" i="0" u="none" strike="noStrike" cap="none" dirty="0">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371016FF-32D1-95CA-B91A-971FA6139550}"/>
              </a:ext>
            </a:extLst>
          </p:cNvPr>
          <p:cNvSpPr txBox="1"/>
          <p:nvPr/>
        </p:nvSpPr>
        <p:spPr>
          <a:xfrm>
            <a:off x="3924000" y="7817450"/>
            <a:ext cx="3419475" cy="223135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333333"/>
                </a:solidFill>
                <a:effectLst/>
                <a:latin typeface="Roboto" panose="02000000000000000000" pitchFamily="2" charset="0"/>
              </a:rPr>
              <a:t>Yanıtların</a:t>
            </a:r>
            <a:r>
              <a:rPr lang="en-US" sz="1300" b="1" i="0" u="none" strike="noStrike" dirty="0">
                <a:solidFill>
                  <a:srgbClr val="333333"/>
                </a:solidFill>
                <a:effectLst/>
                <a:latin typeface="Roboto" panose="02000000000000000000" pitchFamily="2" charset="0"/>
              </a:rPr>
              <a:t> parti </a:t>
            </a:r>
            <a:r>
              <a:rPr lang="en-US" sz="1300" b="1" i="0" u="none" strike="noStrike" dirty="0" err="1">
                <a:solidFill>
                  <a:srgbClr val="333333"/>
                </a:solidFill>
                <a:effectLst/>
                <a:latin typeface="Roboto" panose="02000000000000000000" pitchFamily="2" charset="0"/>
              </a:rPr>
              <a:t>kırılımını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incelediğimizde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olduğunu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düşünenlerin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yüksek</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grup</a:t>
            </a:r>
            <a:r>
              <a:rPr lang="en-US" sz="1300" b="1" i="0" u="none" strike="noStrike" dirty="0">
                <a:solidFill>
                  <a:srgbClr val="333333"/>
                </a:solidFill>
                <a:effectLst/>
                <a:latin typeface="Roboto" panose="02000000000000000000" pitchFamily="2" charset="0"/>
              </a:rPr>
              <a:t> %45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DEM Parti </a:t>
            </a:r>
            <a:r>
              <a:rPr lang="en-US" sz="1300" b="1" i="0" u="none" strike="noStrike" dirty="0" err="1">
                <a:solidFill>
                  <a:srgbClr val="333333"/>
                </a:solidFill>
                <a:effectLst/>
                <a:latin typeface="Roboto" panose="02000000000000000000" pitchFamily="2" charset="0"/>
              </a:rPr>
              <a:t>olurken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onu</a:t>
            </a:r>
            <a:r>
              <a:rPr lang="en-US" sz="1300" b="1" i="0" u="none" strike="noStrike" dirty="0">
                <a:solidFill>
                  <a:srgbClr val="333333"/>
                </a:solidFill>
                <a:effectLst/>
                <a:latin typeface="Roboto" panose="02000000000000000000" pitchFamily="2" charset="0"/>
              </a:rPr>
              <a:t> %41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CHP </a:t>
            </a:r>
            <a:r>
              <a:rPr lang="en-US" sz="1300" b="1" i="0" u="none" strike="noStrike" dirty="0" err="1">
                <a:solidFill>
                  <a:srgbClr val="333333"/>
                </a:solidFill>
                <a:effectLst/>
                <a:latin typeface="Roboto" panose="02000000000000000000" pitchFamily="2" charset="0"/>
              </a:rPr>
              <a:t>takip</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ediyor</a:t>
            </a:r>
            <a:r>
              <a:rPr lang="en-US" sz="1300" b="1" i="0" u="none" strike="noStrike" dirty="0">
                <a:solidFill>
                  <a:srgbClr val="333333"/>
                </a:solidFill>
                <a:effectLst/>
                <a:latin typeface="Roboto" panose="02000000000000000000" pitchFamily="2" charset="0"/>
              </a:rPr>
              <a:t>.</a:t>
            </a:r>
            <a:br>
              <a:rPr lang="en-US" sz="1300" b="1" i="0" u="none" strike="noStrike" dirty="0">
                <a:solidFill>
                  <a:srgbClr val="333333"/>
                </a:solidFill>
                <a:effectLst/>
                <a:latin typeface="Roboto" panose="02000000000000000000" pitchFamily="2" charset="0"/>
              </a:rPr>
            </a:br>
            <a:br>
              <a:rPr lang="en-US" sz="1300" b="1" i="0" u="none" strike="noStrike" dirty="0">
                <a:solidFill>
                  <a:srgbClr val="333333"/>
                </a:solidFill>
                <a:effectLst/>
                <a:latin typeface="Roboto" panose="02000000000000000000" pitchFamily="2" charset="0"/>
              </a:rPr>
            </a:br>
            <a:r>
              <a:rPr lang="en-US" sz="1300" b="0" i="0" u="none" strike="noStrike" dirty="0">
                <a:solidFill>
                  <a:srgbClr val="333333"/>
                </a:solidFill>
                <a:effectLst/>
                <a:latin typeface="Roboto" panose="02000000000000000000" pitchFamily="2" charset="0"/>
              </a:rPr>
              <a:t>“</a:t>
            </a:r>
            <a:r>
              <a:rPr lang="en-US" sz="1300" b="0" i="0" u="none" strike="noStrike" dirty="0" err="1">
                <a:solidFill>
                  <a:srgbClr val="333333"/>
                </a:solidFill>
                <a:effectLst/>
                <a:latin typeface="Roboto" panose="02000000000000000000" pitchFamily="2" charset="0"/>
              </a:rPr>
              <a:t>Çevremdeki</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çoğu</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insandan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daha</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mutluyum</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yanıtını</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verenlerin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en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yüksek</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olduğu</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grup</a:t>
            </a:r>
            <a:r>
              <a:rPr lang="en-US" sz="1300" b="0" i="0" u="none" strike="noStrike" dirty="0">
                <a:solidFill>
                  <a:srgbClr val="333333"/>
                </a:solidFill>
                <a:effectLst/>
                <a:latin typeface="Roboto" panose="02000000000000000000" pitchFamily="2" charset="0"/>
              </a:rPr>
              <a:t> %39 </a:t>
            </a:r>
            <a:r>
              <a:rPr lang="en-US" sz="1300" b="0" i="0" u="none" strike="noStrike" dirty="0" err="1">
                <a:solidFill>
                  <a:srgbClr val="333333"/>
                </a:solidFill>
                <a:effectLst/>
                <a:latin typeface="Roboto" panose="02000000000000000000" pitchFamily="2" charset="0"/>
              </a:rPr>
              <a:t>ile</a:t>
            </a:r>
            <a:r>
              <a:rPr lang="en-US" sz="1300" b="0" i="0" u="none" strike="noStrike" dirty="0">
                <a:solidFill>
                  <a:srgbClr val="333333"/>
                </a:solidFill>
                <a:effectLst/>
                <a:latin typeface="Roboto" panose="02000000000000000000" pitchFamily="2" charset="0"/>
              </a:rPr>
              <a:t> MHP </a:t>
            </a:r>
            <a:r>
              <a:rPr lang="en-US" sz="1300" b="0" i="0" u="none" strike="noStrike" dirty="0" err="1">
                <a:solidFill>
                  <a:srgbClr val="333333"/>
                </a:solidFill>
                <a:effectLst/>
                <a:latin typeface="Roboto" panose="02000000000000000000" pitchFamily="2" charset="0"/>
              </a:rPr>
              <a:t>seçmeni</a:t>
            </a:r>
            <a:r>
              <a:rPr lang="en-US" sz="1300" b="0" i="0" u="none" strike="noStrike" dirty="0">
                <a:solidFill>
                  <a:srgbClr val="333333"/>
                </a:solidFill>
                <a:effectLst/>
                <a:latin typeface="Roboto" panose="02000000000000000000" pitchFamily="2" charset="0"/>
              </a:rPr>
              <a:t>.</a:t>
            </a:r>
            <a:endParaRPr lang="en-US" sz="1600" b="0" dirty="0">
              <a:effectLst/>
            </a:endParaRPr>
          </a:p>
          <a:p>
            <a:br>
              <a:rPr lang="en-US" sz="1600" dirty="0"/>
            </a:br>
            <a:endParaRPr sz="1300" b="1" i="0" u="none" strike="noStrike" cap="none" dirty="0">
              <a:solidFill>
                <a:srgbClr val="333333"/>
              </a:solidFill>
              <a:highlight>
                <a:schemeClr val="lt1"/>
              </a:highlight>
              <a:latin typeface="Roboto"/>
              <a:ea typeface="Roboto"/>
              <a:cs typeface="Roboto"/>
              <a:sym typeface="Roboto"/>
            </a:endParaRPr>
          </a:p>
        </p:txBody>
      </p:sp>
      <p:sp>
        <p:nvSpPr>
          <p:cNvPr id="3" name="Google Shape;1102;p69">
            <a:extLst>
              <a:ext uri="{FF2B5EF4-FFF2-40B4-BE49-F238E27FC236}">
                <a16:creationId xmlns:a16="http://schemas.microsoft.com/office/drawing/2014/main" id="{EC6AFCFF-C530-F2EA-D9AD-8A560BB3A484}"/>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p:txBody>
      </p:sp>
      <p:graphicFrame>
        <p:nvGraphicFramePr>
          <p:cNvPr id="5" name="Google Shape;1099;p69">
            <a:extLst>
              <a:ext uri="{FF2B5EF4-FFF2-40B4-BE49-F238E27FC236}">
                <a16:creationId xmlns:a16="http://schemas.microsoft.com/office/drawing/2014/main" id="{967B2907-DBA0-5EF3-D977-FD4FF9F2E957}"/>
              </a:ext>
            </a:extLst>
          </p:cNvPr>
          <p:cNvGraphicFramePr/>
          <p:nvPr>
            <p:extLst>
              <p:ext uri="{D42A27DB-BD31-4B8C-83A1-F6EECF244321}">
                <p14:modId xmlns:p14="http://schemas.microsoft.com/office/powerpoint/2010/main" val="3657029560"/>
              </p:ext>
            </p:extLst>
          </p:nvPr>
        </p:nvGraphicFramePr>
        <p:xfrm>
          <a:off x="267100" y="1164303"/>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Kendinizi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çevrenizdeki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insanlar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kıyasladığınızda</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kadar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mutlu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olduğunuzu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düşünüyorsunuz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4" name="Table 3">
            <a:extLst>
              <a:ext uri="{FF2B5EF4-FFF2-40B4-BE49-F238E27FC236}">
                <a16:creationId xmlns:a16="http://schemas.microsoft.com/office/drawing/2014/main" id="{14CF5D94-3F7D-D00C-D387-78107CCCD2FA}"/>
              </a:ext>
            </a:extLst>
          </p:cNvPr>
          <p:cNvGraphicFramePr>
            <a:graphicFrameLocks noGrp="1"/>
          </p:cNvGraphicFramePr>
          <p:nvPr>
            <p:extLst>
              <p:ext uri="{D42A27DB-BD31-4B8C-83A1-F6EECF244321}">
                <p14:modId xmlns:p14="http://schemas.microsoft.com/office/powerpoint/2010/main" val="884832054"/>
              </p:ext>
            </p:extLst>
          </p:nvPr>
        </p:nvGraphicFramePr>
        <p:xfrm>
          <a:off x="284276" y="1788738"/>
          <a:ext cx="7029903" cy="1820239"/>
        </p:xfrm>
        <a:graphic>
          <a:graphicData uri="http://schemas.openxmlformats.org/drawingml/2006/table">
            <a:tbl>
              <a:tblPr/>
              <a:tblGrid>
                <a:gridCol w="2330023">
                  <a:extLst>
                    <a:ext uri="{9D8B030D-6E8A-4147-A177-3AD203B41FA5}">
                      <a16:colId xmlns:a16="http://schemas.microsoft.com/office/drawing/2014/main" val="3999078314"/>
                    </a:ext>
                  </a:extLst>
                </a:gridCol>
                <a:gridCol w="587485">
                  <a:extLst>
                    <a:ext uri="{9D8B030D-6E8A-4147-A177-3AD203B41FA5}">
                      <a16:colId xmlns:a16="http://schemas.microsoft.com/office/drawing/2014/main" val="2027271330"/>
                    </a:ext>
                  </a:extLst>
                </a:gridCol>
                <a:gridCol w="587485">
                  <a:extLst>
                    <a:ext uri="{9D8B030D-6E8A-4147-A177-3AD203B41FA5}">
                      <a16:colId xmlns:a16="http://schemas.microsoft.com/office/drawing/2014/main" val="3031014235"/>
                    </a:ext>
                  </a:extLst>
                </a:gridCol>
                <a:gridCol w="587485">
                  <a:extLst>
                    <a:ext uri="{9D8B030D-6E8A-4147-A177-3AD203B41FA5}">
                      <a16:colId xmlns:a16="http://schemas.microsoft.com/office/drawing/2014/main" val="477756837"/>
                    </a:ext>
                  </a:extLst>
                </a:gridCol>
                <a:gridCol w="587485">
                  <a:extLst>
                    <a:ext uri="{9D8B030D-6E8A-4147-A177-3AD203B41FA5}">
                      <a16:colId xmlns:a16="http://schemas.microsoft.com/office/drawing/2014/main" val="2377324729"/>
                    </a:ext>
                  </a:extLst>
                </a:gridCol>
                <a:gridCol w="587485">
                  <a:extLst>
                    <a:ext uri="{9D8B030D-6E8A-4147-A177-3AD203B41FA5}">
                      <a16:colId xmlns:a16="http://schemas.microsoft.com/office/drawing/2014/main" val="304574746"/>
                    </a:ext>
                  </a:extLst>
                </a:gridCol>
                <a:gridCol w="587485">
                  <a:extLst>
                    <a:ext uri="{9D8B030D-6E8A-4147-A177-3AD203B41FA5}">
                      <a16:colId xmlns:a16="http://schemas.microsoft.com/office/drawing/2014/main" val="3455015523"/>
                    </a:ext>
                  </a:extLst>
                </a:gridCol>
                <a:gridCol w="587485">
                  <a:extLst>
                    <a:ext uri="{9D8B030D-6E8A-4147-A177-3AD203B41FA5}">
                      <a16:colId xmlns:a16="http://schemas.microsoft.com/office/drawing/2014/main" val="2640077973"/>
                    </a:ext>
                  </a:extLst>
                </a:gridCol>
                <a:gridCol w="587485">
                  <a:extLst>
                    <a:ext uri="{9D8B030D-6E8A-4147-A177-3AD203B41FA5}">
                      <a16:colId xmlns:a16="http://schemas.microsoft.com/office/drawing/2014/main" val="2617791399"/>
                    </a:ext>
                  </a:extLst>
                </a:gridCol>
              </a:tblGrid>
              <a:tr h="370837">
                <a:tc>
                  <a:txBody>
                    <a:bodyPr/>
                    <a:lstStyle/>
                    <a:p>
                      <a:pPr algn="ctr" rtl="0" fontAlgn="ctr"/>
                      <a:r>
                        <a:rPr lang="en-US" sz="1000" b="1" i="0" u="none" strike="noStrike">
                          <a:solidFill>
                            <a:srgbClr val="FFFFFF"/>
                          </a:solidFill>
                          <a:effectLst/>
                          <a:latin typeface="Chivo" pitchFamily="2" charset="-94"/>
                        </a:rPr>
                        <a:t>%</a:t>
                      </a:r>
                    </a:p>
                  </a:txBody>
                  <a:tcPr marL="6010" marR="6010" marT="601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1" i="0" u="none" strike="noStrike" dirty="0" err="1">
                          <a:solidFill>
                            <a:srgbClr val="000000"/>
                          </a:solidFill>
                          <a:effectLst/>
                          <a:latin typeface="Chivo" pitchFamily="2" charset="-94"/>
                        </a:rPr>
                        <a:t>Erkek</a:t>
                      </a:r>
                      <a:endParaRPr lang="en-US" sz="900" b="1" i="0" u="none" strike="noStrike" dirty="0">
                        <a:solidFill>
                          <a:srgbClr val="000000"/>
                        </a:solidFill>
                        <a:effectLst/>
                        <a:latin typeface="Chivo" pitchFamily="2" charset="-94"/>
                      </a:endParaRP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Kadın</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18-24</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25-34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35-44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45-54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55-64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65 </a:t>
                      </a:r>
                      <a:r>
                        <a:rPr lang="en-US" sz="900" b="1" i="0" u="none" strike="noStrike" dirty="0" err="1">
                          <a:solidFill>
                            <a:srgbClr val="000000"/>
                          </a:solidFill>
                          <a:effectLst/>
                          <a:latin typeface="Chivo" pitchFamily="2" charset="-94"/>
                        </a:rPr>
                        <a:t>ve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üstü</a:t>
                      </a:r>
                      <a:endParaRPr lang="en-US" sz="900" b="1" i="0" u="none" strike="noStrike" dirty="0">
                        <a:solidFill>
                          <a:srgbClr val="000000"/>
                        </a:solidFill>
                        <a:effectLst/>
                        <a:latin typeface="Chivo" pitchFamily="2" charset="-94"/>
                      </a:endParaRP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14488123"/>
                  </a:ext>
                </a:extLst>
              </a:tr>
              <a:tr h="383531">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mutsuzum</a:t>
                      </a:r>
                      <a:endParaRPr lang="en-US" sz="1000" b="1" i="0" u="none" strike="noStrike" dirty="0">
                        <a:solidFill>
                          <a:srgbClr val="000000"/>
                        </a:solidFill>
                        <a:effectLst/>
                        <a:latin typeface="Chivo" pitchFamily="2" charset="-94"/>
                      </a:endParaRPr>
                    </a:p>
                  </a:txBody>
                  <a:tcPr marL="6010" marR="6010" marT="601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34</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FA3B6"/>
                    </a:solidFill>
                  </a:tcPr>
                </a:tc>
                <a:tc>
                  <a:txBody>
                    <a:bodyPr/>
                    <a:lstStyle/>
                    <a:p>
                      <a:pPr algn="ctr" rtl="0" fontAlgn="ctr"/>
                      <a:r>
                        <a:rPr lang="en-US" sz="900" b="0" i="0" u="none" strike="noStrike">
                          <a:solidFill>
                            <a:srgbClr val="000000"/>
                          </a:solidFill>
                          <a:effectLst/>
                          <a:latin typeface="Roboto" panose="02000000000000000000" pitchFamily="2" charset="0"/>
                        </a:rPr>
                        <a:t>33</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4AFBF"/>
                    </a:solidFill>
                  </a:tcPr>
                </a:tc>
                <a:tc>
                  <a:txBody>
                    <a:bodyPr/>
                    <a:lstStyle/>
                    <a:p>
                      <a:pPr algn="ctr" rtl="0" fontAlgn="ctr"/>
                      <a:r>
                        <a:rPr lang="en-US" sz="800" b="0" i="0" u="none" strike="noStrike">
                          <a:solidFill>
                            <a:srgbClr val="000000"/>
                          </a:solidFill>
                          <a:effectLst/>
                          <a:latin typeface="Chivo" pitchFamily="2" charset="-94"/>
                        </a:rPr>
                        <a:t>30</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D8E9"/>
                    </a:solidFill>
                  </a:tcPr>
                </a:tc>
                <a:tc>
                  <a:txBody>
                    <a:bodyPr/>
                    <a:lstStyle/>
                    <a:p>
                      <a:pPr algn="ctr" rtl="0" fontAlgn="ctr"/>
                      <a:r>
                        <a:rPr lang="en-US" sz="800" b="0" i="0" u="none" strike="noStrike">
                          <a:solidFill>
                            <a:srgbClr val="000000"/>
                          </a:solidFill>
                          <a:effectLst/>
                          <a:latin typeface="Chivo" pitchFamily="2" charset="-94"/>
                        </a:rPr>
                        <a:t>34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8C5E3"/>
                    </a:solidFill>
                  </a:tcPr>
                </a:tc>
                <a:tc>
                  <a:txBody>
                    <a:bodyPr/>
                    <a:lstStyle/>
                    <a:p>
                      <a:pPr algn="ctr" rtl="0" fontAlgn="ctr"/>
                      <a:r>
                        <a:rPr lang="en-US" sz="800" b="0" i="0" u="none" strike="noStrike">
                          <a:solidFill>
                            <a:srgbClr val="000000"/>
                          </a:solidFill>
                          <a:effectLst/>
                          <a:latin typeface="Chivo" pitchFamily="2" charset="-94"/>
                        </a:rPr>
                        <a:t>34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9C6E3"/>
                    </a:solidFill>
                  </a:tcPr>
                </a:tc>
                <a:tc>
                  <a:txBody>
                    <a:bodyPr/>
                    <a:lstStyle/>
                    <a:p>
                      <a:pPr algn="ctr" rtl="0" fontAlgn="ctr"/>
                      <a:r>
                        <a:rPr lang="en-US" sz="800" b="0" i="0" u="none" strike="noStrike">
                          <a:solidFill>
                            <a:srgbClr val="000000"/>
                          </a:solidFill>
                          <a:effectLst/>
                          <a:latin typeface="Chivo" pitchFamily="2" charset="-94"/>
                        </a:rPr>
                        <a:t>33</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CBE5"/>
                    </a:solidFill>
                  </a:tcPr>
                </a:tc>
                <a:tc>
                  <a:txBody>
                    <a:bodyPr/>
                    <a:lstStyle/>
                    <a:p>
                      <a:pPr algn="ctr" rtl="0" fontAlgn="ctr"/>
                      <a:r>
                        <a:rPr lang="en-US" sz="800" b="0" i="0" u="none" strike="noStrike">
                          <a:solidFill>
                            <a:srgbClr val="000000"/>
                          </a:solidFill>
                          <a:effectLst/>
                          <a:latin typeface="Chivo" pitchFamily="2" charset="-94"/>
                        </a:rPr>
                        <a:t>31</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D1E7"/>
                    </a:solidFill>
                  </a:tcPr>
                </a:tc>
                <a:tc>
                  <a:txBody>
                    <a:bodyPr/>
                    <a:lstStyle/>
                    <a:p>
                      <a:pPr algn="ctr" rtl="0" fontAlgn="ctr"/>
                      <a:r>
                        <a:rPr lang="en-US" sz="800" b="0" i="0" u="none" strike="noStrike">
                          <a:solidFill>
                            <a:srgbClr val="000000"/>
                          </a:solidFill>
                          <a:effectLst/>
                          <a:latin typeface="Chivo" pitchFamily="2" charset="-94"/>
                        </a:rPr>
                        <a:t>38</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EB5DE"/>
                    </a:solidFill>
                  </a:tcPr>
                </a:tc>
                <a:extLst>
                  <a:ext uri="{0D108BD9-81ED-4DB2-BD59-A6C34878D82A}">
                    <a16:rowId xmlns:a16="http://schemas.microsoft.com/office/drawing/2014/main" val="2314730560"/>
                  </a:ext>
                </a:extLst>
              </a:tr>
              <a:tr h="370837">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insanlar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kadar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6010" marR="6010" marT="601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FFFFFF"/>
                          </a:solidFill>
                          <a:effectLst/>
                          <a:latin typeface="Roboto" panose="02000000000000000000" pitchFamily="2" charset="0"/>
                        </a:rPr>
                        <a:t>40</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900" b="0" i="0" u="none" strike="noStrike">
                          <a:solidFill>
                            <a:srgbClr val="FFFFFF"/>
                          </a:solidFill>
                          <a:effectLst/>
                          <a:latin typeface="Roboto" panose="02000000000000000000" pitchFamily="2" charset="0"/>
                        </a:rPr>
                        <a:t>40</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36587"/>
                    </a:solidFill>
                  </a:tcPr>
                </a:tc>
                <a:tc>
                  <a:txBody>
                    <a:bodyPr/>
                    <a:lstStyle/>
                    <a:p>
                      <a:pPr algn="ctr" rtl="0" fontAlgn="ctr"/>
                      <a:r>
                        <a:rPr lang="en-US" sz="800" b="0" i="0" u="none" strike="noStrike">
                          <a:solidFill>
                            <a:srgbClr val="000000"/>
                          </a:solidFill>
                          <a:effectLst/>
                          <a:latin typeface="Chivo" pitchFamily="2" charset="-94"/>
                        </a:rPr>
                        <a:t>42</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1A4D8"/>
                    </a:solidFill>
                  </a:tcPr>
                </a:tc>
                <a:tc>
                  <a:txBody>
                    <a:bodyPr/>
                    <a:lstStyle/>
                    <a:p>
                      <a:pPr algn="ctr" rtl="0" fontAlgn="ctr"/>
                      <a:r>
                        <a:rPr lang="en-US" sz="800" b="0" i="0" u="none" strike="noStrike">
                          <a:solidFill>
                            <a:srgbClr val="000000"/>
                          </a:solidFill>
                          <a:effectLst/>
                          <a:latin typeface="Chivo" pitchFamily="2" charset="-94"/>
                        </a:rPr>
                        <a:t>42</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0A3D7"/>
                    </a:solidFill>
                  </a:tcPr>
                </a:tc>
                <a:tc>
                  <a:txBody>
                    <a:bodyPr/>
                    <a:lstStyle/>
                    <a:p>
                      <a:pPr algn="ctr" rtl="0" fontAlgn="ctr"/>
                      <a:r>
                        <a:rPr lang="en-US" sz="800" b="0" i="0" u="none" strike="noStrike">
                          <a:solidFill>
                            <a:srgbClr val="000000"/>
                          </a:solidFill>
                          <a:effectLst/>
                          <a:latin typeface="Chivo" pitchFamily="2" charset="-94"/>
                        </a:rPr>
                        <a:t>39</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86B1DC"/>
                    </a:solidFill>
                  </a:tcPr>
                </a:tc>
                <a:tc>
                  <a:txBody>
                    <a:bodyPr/>
                    <a:lstStyle/>
                    <a:p>
                      <a:pPr algn="ctr" rtl="0" fontAlgn="ctr"/>
                      <a:r>
                        <a:rPr lang="en-US" sz="800" b="0" i="0" u="none" strike="noStrike">
                          <a:solidFill>
                            <a:srgbClr val="000000"/>
                          </a:solidFill>
                          <a:effectLst/>
                          <a:latin typeface="Chivo" pitchFamily="2" charset="-94"/>
                        </a:rPr>
                        <a:t>41</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DABDA"/>
                    </a:solidFill>
                  </a:tcPr>
                </a:tc>
                <a:tc>
                  <a:txBody>
                    <a:bodyPr/>
                    <a:lstStyle/>
                    <a:p>
                      <a:pPr algn="ctr" rtl="0" fontAlgn="ctr"/>
                      <a:r>
                        <a:rPr lang="en-US" sz="800" b="0" i="0" u="none" strike="noStrike">
                          <a:solidFill>
                            <a:srgbClr val="000000"/>
                          </a:solidFill>
                          <a:effectLst/>
                          <a:latin typeface="Chivo" pitchFamily="2" charset="-94"/>
                        </a:rPr>
                        <a:t>38</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8DB5DE"/>
                    </a:solidFill>
                  </a:tcPr>
                </a:tc>
                <a:tc>
                  <a:txBody>
                    <a:bodyPr/>
                    <a:lstStyle/>
                    <a:p>
                      <a:pPr algn="ctr" rtl="0" fontAlgn="ctr"/>
                      <a:r>
                        <a:rPr lang="en-US" sz="800" b="0" i="0" u="none" strike="noStrike">
                          <a:solidFill>
                            <a:srgbClr val="000000"/>
                          </a:solidFill>
                          <a:effectLst/>
                          <a:latin typeface="Chivo" pitchFamily="2" charset="-94"/>
                        </a:rPr>
                        <a:t>36</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9ABDE0"/>
                    </a:solidFill>
                  </a:tcPr>
                </a:tc>
                <a:extLst>
                  <a:ext uri="{0D108BD9-81ED-4DB2-BD59-A6C34878D82A}">
                    <a16:rowId xmlns:a16="http://schemas.microsoft.com/office/drawing/2014/main" val="382269892"/>
                  </a:ext>
                </a:extLst>
              </a:tr>
              <a:tr h="383531">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6010" marR="6010" marT="601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26</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BE3E6"/>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3E0EC"/>
                    </a:solidFill>
                  </a:tcPr>
                </a:tc>
                <a:tc>
                  <a:txBody>
                    <a:bodyPr/>
                    <a:lstStyle/>
                    <a:p>
                      <a:pPr algn="ctr" rtl="0" fontAlgn="ctr"/>
                      <a:r>
                        <a:rPr lang="en-US" sz="900" b="0" i="0" u="none" strike="noStrike">
                          <a:solidFill>
                            <a:srgbClr val="000000"/>
                          </a:solidFill>
                          <a:effectLst/>
                          <a:latin typeface="Roboto" panose="02000000000000000000" pitchFamily="2" charset="0"/>
                        </a:rPr>
                        <a:t>23</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27</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CE5EE"/>
                    </a:solidFill>
                  </a:tcPr>
                </a:tc>
                <a:tc>
                  <a:txBody>
                    <a:bodyPr/>
                    <a:lstStyle/>
                    <a:p>
                      <a:pPr algn="ctr" rtl="0" fontAlgn="ctr"/>
                      <a:r>
                        <a:rPr lang="en-US" sz="900" b="0" i="0" u="none" strike="noStrike">
                          <a:solidFill>
                            <a:srgbClr val="000000"/>
                          </a:solidFill>
                          <a:effectLst/>
                          <a:latin typeface="Roboto" panose="02000000000000000000" pitchFamily="2" charset="0"/>
                        </a:rPr>
                        <a:t>26</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DE5EE"/>
                    </a:solidFill>
                  </a:tcPr>
                </a:tc>
                <a:tc>
                  <a:txBody>
                    <a:bodyPr/>
                    <a:lstStyle/>
                    <a:p>
                      <a:pPr algn="ctr" rtl="0" fontAlgn="ctr"/>
                      <a:r>
                        <a:rPr lang="en-US" sz="900" b="0" i="0" u="none" strike="noStrike">
                          <a:solidFill>
                            <a:srgbClr val="000000"/>
                          </a:solidFill>
                          <a:effectLst/>
                          <a:latin typeface="Roboto" panose="02000000000000000000" pitchFamily="2" charset="0"/>
                        </a:rPr>
                        <a:t>30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C2D5E8"/>
                    </a:solidFill>
                  </a:tcPr>
                </a:tc>
                <a:tc>
                  <a:txBody>
                    <a:bodyPr/>
                    <a:lstStyle/>
                    <a:p>
                      <a:pPr algn="ctr" rtl="0" fontAlgn="ctr"/>
                      <a:r>
                        <a:rPr lang="en-US" sz="900" b="0" i="0" u="none" strike="noStrike">
                          <a:solidFill>
                            <a:srgbClr val="000000"/>
                          </a:solidFill>
                          <a:effectLst/>
                          <a:latin typeface="Roboto" panose="02000000000000000000" pitchFamily="2" charset="0"/>
                        </a:rPr>
                        <a:t>26</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E3E9EF"/>
                    </a:solidFill>
                  </a:tcPr>
                </a:tc>
                <a:extLst>
                  <a:ext uri="{0D108BD9-81ED-4DB2-BD59-A6C34878D82A}">
                    <a16:rowId xmlns:a16="http://schemas.microsoft.com/office/drawing/2014/main" val="806604141"/>
                  </a:ext>
                </a:extLst>
              </a:tr>
              <a:tr h="311503">
                <a:tc>
                  <a:txBody>
                    <a:bodyPr/>
                    <a:lstStyle/>
                    <a:p>
                      <a:pPr algn="ctr" rtl="0" fontAlgn="ctr"/>
                      <a:r>
                        <a:rPr lang="en-US" sz="800" b="1" i="0" u="none" strike="noStrike">
                          <a:solidFill>
                            <a:srgbClr val="FFFFFF"/>
                          </a:solidFill>
                          <a:effectLst/>
                          <a:latin typeface="Chivo" pitchFamily="2" charset="-94"/>
                        </a:rPr>
                        <a:t>Toplam</a:t>
                      </a:r>
                    </a:p>
                  </a:txBody>
                  <a:tcPr marL="6010" marR="6010" marT="601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368056047"/>
                  </a:ext>
                </a:extLst>
              </a:tr>
            </a:tbl>
          </a:graphicData>
        </a:graphic>
      </p:graphicFrame>
      <p:graphicFrame>
        <p:nvGraphicFramePr>
          <p:cNvPr id="7" name="Table 6">
            <a:extLst>
              <a:ext uri="{FF2B5EF4-FFF2-40B4-BE49-F238E27FC236}">
                <a16:creationId xmlns:a16="http://schemas.microsoft.com/office/drawing/2014/main" id="{51B24A60-D82D-4FF1-1A9A-67D29EA0DCCC}"/>
              </a:ext>
            </a:extLst>
          </p:cNvPr>
          <p:cNvGraphicFramePr>
            <a:graphicFrameLocks noGrp="1"/>
          </p:cNvGraphicFramePr>
          <p:nvPr>
            <p:extLst>
              <p:ext uri="{D42A27DB-BD31-4B8C-83A1-F6EECF244321}">
                <p14:modId xmlns:p14="http://schemas.microsoft.com/office/powerpoint/2010/main" val="2671388179"/>
              </p:ext>
            </p:extLst>
          </p:nvPr>
        </p:nvGraphicFramePr>
        <p:xfrm>
          <a:off x="284276" y="5661903"/>
          <a:ext cx="7046582" cy="2069927"/>
        </p:xfrm>
        <a:graphic>
          <a:graphicData uri="http://schemas.openxmlformats.org/drawingml/2006/table">
            <a:tbl>
              <a:tblPr/>
              <a:tblGrid>
                <a:gridCol w="2265318">
                  <a:extLst>
                    <a:ext uri="{9D8B030D-6E8A-4147-A177-3AD203B41FA5}">
                      <a16:colId xmlns:a16="http://schemas.microsoft.com/office/drawing/2014/main" val="2863433506"/>
                    </a:ext>
                  </a:extLst>
                </a:gridCol>
                <a:gridCol w="597658">
                  <a:extLst>
                    <a:ext uri="{9D8B030D-6E8A-4147-A177-3AD203B41FA5}">
                      <a16:colId xmlns:a16="http://schemas.microsoft.com/office/drawing/2014/main" val="1785809186"/>
                    </a:ext>
                  </a:extLst>
                </a:gridCol>
                <a:gridCol w="597658">
                  <a:extLst>
                    <a:ext uri="{9D8B030D-6E8A-4147-A177-3AD203B41FA5}">
                      <a16:colId xmlns:a16="http://schemas.microsoft.com/office/drawing/2014/main" val="1338821203"/>
                    </a:ext>
                  </a:extLst>
                </a:gridCol>
                <a:gridCol w="597658">
                  <a:extLst>
                    <a:ext uri="{9D8B030D-6E8A-4147-A177-3AD203B41FA5}">
                      <a16:colId xmlns:a16="http://schemas.microsoft.com/office/drawing/2014/main" val="3939974534"/>
                    </a:ext>
                  </a:extLst>
                </a:gridCol>
                <a:gridCol w="597658">
                  <a:extLst>
                    <a:ext uri="{9D8B030D-6E8A-4147-A177-3AD203B41FA5}">
                      <a16:colId xmlns:a16="http://schemas.microsoft.com/office/drawing/2014/main" val="3794117290"/>
                    </a:ext>
                  </a:extLst>
                </a:gridCol>
                <a:gridCol w="597658">
                  <a:extLst>
                    <a:ext uri="{9D8B030D-6E8A-4147-A177-3AD203B41FA5}">
                      <a16:colId xmlns:a16="http://schemas.microsoft.com/office/drawing/2014/main" val="3389646982"/>
                    </a:ext>
                  </a:extLst>
                </a:gridCol>
                <a:gridCol w="597658">
                  <a:extLst>
                    <a:ext uri="{9D8B030D-6E8A-4147-A177-3AD203B41FA5}">
                      <a16:colId xmlns:a16="http://schemas.microsoft.com/office/drawing/2014/main" val="416801577"/>
                    </a:ext>
                  </a:extLst>
                </a:gridCol>
                <a:gridCol w="597658">
                  <a:extLst>
                    <a:ext uri="{9D8B030D-6E8A-4147-A177-3AD203B41FA5}">
                      <a16:colId xmlns:a16="http://schemas.microsoft.com/office/drawing/2014/main" val="3846038596"/>
                    </a:ext>
                  </a:extLst>
                </a:gridCol>
                <a:gridCol w="597658">
                  <a:extLst>
                    <a:ext uri="{9D8B030D-6E8A-4147-A177-3AD203B41FA5}">
                      <a16:colId xmlns:a16="http://schemas.microsoft.com/office/drawing/2014/main" val="1547892754"/>
                    </a:ext>
                  </a:extLst>
                </a:gridCol>
              </a:tblGrid>
              <a:tr h="587964">
                <a:tc>
                  <a:txBody>
                    <a:bodyPr/>
                    <a:lstStyle/>
                    <a:p>
                      <a:pPr algn="ctr" rtl="0" fontAlgn="ctr"/>
                      <a:r>
                        <a:rPr lang="en-US" sz="1000" b="1" i="0" u="none" strike="noStrike" dirty="0">
                          <a:solidFill>
                            <a:srgbClr val="FFFFFF"/>
                          </a:solidFill>
                          <a:effectLst/>
                          <a:latin typeface="Chivo" pitchFamily="2" charset="-94"/>
                        </a:rPr>
                        <a:t>%</a:t>
                      </a:r>
                    </a:p>
                  </a:txBody>
                  <a:tcPr marL="5805" marR="5805" marT="580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1" i="0" u="none" strike="noStrike" dirty="0" err="1">
                          <a:solidFill>
                            <a:srgbClr val="000000"/>
                          </a:solidFill>
                          <a:effectLst/>
                          <a:latin typeface="Chivo" pitchFamily="2" charset="-94"/>
                        </a:rPr>
                        <a:t>İlköğretim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altı</a:t>
                      </a:r>
                      <a:endParaRPr lang="en-US" sz="900" b="1" i="0" u="none" strike="noStrike" dirty="0">
                        <a:solidFill>
                          <a:srgbClr val="000000"/>
                        </a:solidFill>
                        <a:effectLst/>
                        <a:latin typeface="Chivo" pitchFamily="2" charset="-94"/>
                      </a:endParaRP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Lise </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Yüksekokul ve üzeri</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AK Parti</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CHP</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DEM Parti</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İYİ Parti</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MHP</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157215736"/>
                  </a:ext>
                </a:extLst>
              </a:tr>
              <a:tr h="391542">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mutsuzum</a:t>
                      </a:r>
                      <a:endParaRPr lang="en-US" sz="1000" b="1" i="0" u="none" strike="noStrike" dirty="0">
                        <a:solidFill>
                          <a:srgbClr val="000000"/>
                        </a:solidFill>
                        <a:effectLst/>
                        <a:latin typeface="Chivo" pitchFamily="2" charset="-94"/>
                      </a:endParaRPr>
                    </a:p>
                  </a:txBody>
                  <a:tcPr marL="5805" marR="5805" marT="580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40</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BBDE0"/>
                    </a:solidFill>
                  </a:tcPr>
                </a:tc>
                <a:tc>
                  <a:txBody>
                    <a:bodyPr/>
                    <a:lstStyle/>
                    <a:p>
                      <a:pPr algn="ctr" rtl="0" fontAlgn="ctr"/>
                      <a:r>
                        <a:rPr lang="en-US" sz="900" b="0" i="0" u="none" strike="noStrike" dirty="0">
                          <a:solidFill>
                            <a:srgbClr val="000000"/>
                          </a:solidFill>
                          <a:effectLst/>
                          <a:latin typeface="Roboto" panose="02000000000000000000" pitchFamily="2" charset="0"/>
                        </a:rPr>
                        <a:t>31</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BEA"/>
                    </a:solidFill>
                  </a:tcPr>
                </a:tc>
                <a:tc>
                  <a:txBody>
                    <a:bodyPr/>
                    <a:lstStyle/>
                    <a:p>
                      <a:pPr algn="ctr" rtl="0" fontAlgn="ctr"/>
                      <a:r>
                        <a:rPr lang="en-US" sz="900" b="0" i="0" u="none" strike="noStrike">
                          <a:solidFill>
                            <a:srgbClr val="000000"/>
                          </a:solidFill>
                          <a:effectLst/>
                          <a:latin typeface="Chivo" pitchFamily="2" charset="-94"/>
                        </a:rPr>
                        <a:t>24</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hivo" pitchFamily="2" charset="-94"/>
                        </a:rPr>
                        <a:t>24</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900" b="0" i="0" u="none" strike="noStrike">
                          <a:solidFill>
                            <a:srgbClr val="000000"/>
                          </a:solidFill>
                          <a:effectLst/>
                          <a:latin typeface="Chivo" pitchFamily="2" charset="-94"/>
                        </a:rPr>
                        <a:t>41</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6"/>
                    </a:solidFill>
                  </a:tcPr>
                </a:tc>
                <a:tc>
                  <a:txBody>
                    <a:bodyPr/>
                    <a:lstStyle/>
                    <a:p>
                      <a:pPr algn="ctr" rtl="0" fontAlgn="ctr"/>
                      <a:r>
                        <a:rPr lang="en-US" sz="900" b="0" i="0" u="none" strike="noStrike">
                          <a:solidFill>
                            <a:srgbClr val="000000"/>
                          </a:solidFill>
                          <a:effectLst/>
                          <a:latin typeface="Chivo" pitchFamily="2" charset="-94"/>
                        </a:rPr>
                        <a:t>45</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E88"/>
                    </a:solidFill>
                  </a:tcPr>
                </a:tc>
                <a:tc>
                  <a:txBody>
                    <a:bodyPr/>
                    <a:lstStyle/>
                    <a:p>
                      <a:pPr algn="ctr" rtl="0" fontAlgn="ctr"/>
                      <a:r>
                        <a:rPr lang="en-US" sz="900" b="0" i="0" u="none" strike="noStrike">
                          <a:solidFill>
                            <a:srgbClr val="000000"/>
                          </a:solidFill>
                          <a:effectLst/>
                          <a:latin typeface="Chivo" pitchFamily="2" charset="-94"/>
                        </a:rPr>
                        <a:t>29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5C2"/>
                    </a:solidFill>
                  </a:tcPr>
                </a:tc>
                <a:tc>
                  <a:txBody>
                    <a:bodyPr/>
                    <a:lstStyle/>
                    <a:p>
                      <a:pPr algn="ctr" rtl="0" fontAlgn="ctr"/>
                      <a:r>
                        <a:rPr lang="en-US" sz="900" b="0" i="0" u="none" strike="noStrike">
                          <a:solidFill>
                            <a:srgbClr val="000000"/>
                          </a:solidFill>
                          <a:effectLst/>
                          <a:latin typeface="Chivo" pitchFamily="2" charset="-94"/>
                        </a:rPr>
                        <a:t>25</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extLst>
                  <a:ext uri="{0D108BD9-81ED-4DB2-BD59-A6C34878D82A}">
                    <a16:rowId xmlns:a16="http://schemas.microsoft.com/office/drawing/2014/main" val="1016162176"/>
                  </a:ext>
                </a:extLst>
              </a:tr>
              <a:tr h="391542">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insanlar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kadar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805" marR="5805" marT="580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36</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C8E4"/>
                    </a:solidFill>
                  </a:tcPr>
                </a:tc>
                <a:tc>
                  <a:txBody>
                    <a:bodyPr/>
                    <a:lstStyle/>
                    <a:p>
                      <a:pPr algn="ctr" rtl="0" fontAlgn="ctr"/>
                      <a:r>
                        <a:rPr lang="en-US" sz="900" b="0" i="0" u="none" strike="noStrike">
                          <a:solidFill>
                            <a:srgbClr val="000000"/>
                          </a:solidFill>
                          <a:effectLst/>
                          <a:latin typeface="Roboto" panose="02000000000000000000" pitchFamily="2" charset="0"/>
                        </a:rPr>
                        <a:t>40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ABDE0"/>
                    </a:solidFill>
                  </a:tcPr>
                </a:tc>
                <a:tc>
                  <a:txBody>
                    <a:bodyPr/>
                    <a:lstStyle/>
                    <a:p>
                      <a:pPr algn="ctr" rtl="0" fontAlgn="ctr"/>
                      <a:r>
                        <a:rPr lang="en-US" sz="900" b="0" i="0" u="none" strike="noStrike">
                          <a:solidFill>
                            <a:srgbClr val="000000"/>
                          </a:solidFill>
                          <a:effectLst/>
                          <a:latin typeface="Chivo" pitchFamily="2" charset="-94"/>
                        </a:rPr>
                        <a:t>47</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70A3D7"/>
                    </a:solidFill>
                  </a:tcPr>
                </a:tc>
                <a:tc>
                  <a:txBody>
                    <a:bodyPr/>
                    <a:lstStyle/>
                    <a:p>
                      <a:pPr algn="ctr" rtl="0" fontAlgn="ctr"/>
                      <a:r>
                        <a:rPr lang="en-US" sz="900" b="0" i="0" u="none" strike="noStrike">
                          <a:solidFill>
                            <a:srgbClr val="000000"/>
                          </a:solidFill>
                          <a:effectLst/>
                          <a:latin typeface="Chivo" pitchFamily="2" charset="-94"/>
                        </a:rPr>
                        <a:t>41</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99B96"/>
                    </a:solidFill>
                  </a:tcPr>
                </a:tc>
                <a:tc>
                  <a:txBody>
                    <a:bodyPr/>
                    <a:lstStyle/>
                    <a:p>
                      <a:pPr algn="ctr" rtl="0" fontAlgn="ctr"/>
                      <a:r>
                        <a:rPr lang="en-US" sz="900" b="0" i="0" u="none" strike="noStrike" dirty="0">
                          <a:solidFill>
                            <a:srgbClr val="000000"/>
                          </a:solidFill>
                          <a:effectLst/>
                          <a:latin typeface="Chivo" pitchFamily="2" charset="-94"/>
                        </a:rPr>
                        <a:t>38</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A7A2"/>
                    </a:solidFill>
                  </a:tcPr>
                </a:tc>
                <a:tc>
                  <a:txBody>
                    <a:bodyPr/>
                    <a:lstStyle/>
                    <a:p>
                      <a:pPr algn="ctr" rtl="0" fontAlgn="ctr"/>
                      <a:r>
                        <a:rPr lang="en-US" sz="900" b="0" i="0" u="none" strike="noStrike" dirty="0">
                          <a:solidFill>
                            <a:srgbClr val="000000"/>
                          </a:solidFill>
                          <a:effectLst/>
                          <a:latin typeface="Chivo" pitchFamily="2" charset="-94"/>
                        </a:rPr>
                        <a:t>39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A49F"/>
                    </a:solidFill>
                  </a:tcPr>
                </a:tc>
                <a:tc>
                  <a:txBody>
                    <a:bodyPr/>
                    <a:lstStyle/>
                    <a:p>
                      <a:pPr algn="ctr" rtl="0" fontAlgn="ctr"/>
                      <a:r>
                        <a:rPr lang="en-US" sz="900" b="0" i="0" u="none" strike="noStrike" dirty="0">
                          <a:solidFill>
                            <a:srgbClr val="000000"/>
                          </a:solidFill>
                          <a:effectLst/>
                          <a:latin typeface="Chivo" pitchFamily="2" charset="-94"/>
                        </a:rPr>
                        <a:t>49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817A"/>
                    </a:solidFill>
                  </a:tcPr>
                </a:tc>
                <a:tc>
                  <a:txBody>
                    <a:bodyPr/>
                    <a:lstStyle/>
                    <a:p>
                      <a:pPr algn="ctr" rtl="0" fontAlgn="ctr"/>
                      <a:r>
                        <a:rPr lang="en-US" sz="900" b="0" i="0" u="none" strike="noStrike" dirty="0">
                          <a:solidFill>
                            <a:srgbClr val="000000"/>
                          </a:solidFill>
                          <a:effectLst/>
                          <a:latin typeface="Chivo" pitchFamily="2" charset="-94"/>
                        </a:rPr>
                        <a:t>36</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ADA9"/>
                    </a:solidFill>
                  </a:tcPr>
                </a:tc>
                <a:extLst>
                  <a:ext uri="{0D108BD9-81ED-4DB2-BD59-A6C34878D82A}">
                    <a16:rowId xmlns:a16="http://schemas.microsoft.com/office/drawing/2014/main" val="443937687"/>
                  </a:ext>
                </a:extLst>
              </a:tr>
              <a:tr h="391542">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805" marR="5805" marT="580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24</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5E1EC"/>
                    </a:solidFill>
                  </a:tcPr>
                </a:tc>
                <a:tc>
                  <a:txBody>
                    <a:bodyPr/>
                    <a:lstStyle/>
                    <a:p>
                      <a:pPr algn="ctr" rtl="0" fontAlgn="ctr"/>
                      <a:r>
                        <a:rPr lang="en-US" sz="900" b="0" i="0" u="none" strike="noStrike">
                          <a:solidFill>
                            <a:srgbClr val="000000"/>
                          </a:solidFill>
                          <a:effectLst/>
                          <a:latin typeface="Roboto" panose="02000000000000000000" pitchFamily="2" charset="0"/>
                        </a:rPr>
                        <a:t>29</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8E3ED"/>
                    </a:solidFill>
                  </a:tcPr>
                </a:tc>
                <a:tc>
                  <a:txBody>
                    <a:bodyPr/>
                    <a:lstStyle/>
                    <a:p>
                      <a:pPr algn="ctr" rtl="0" fontAlgn="ctr"/>
                      <a:r>
                        <a:rPr lang="en-US" sz="900" b="0" i="0" u="none" strike="noStrike">
                          <a:solidFill>
                            <a:srgbClr val="000000"/>
                          </a:solidFill>
                          <a:effectLst/>
                          <a:latin typeface="Roboto" panose="02000000000000000000" pitchFamily="2" charset="0"/>
                        </a:rPr>
                        <a:t>34</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7B3AF"/>
                    </a:solidFill>
                  </a:tcPr>
                </a:tc>
                <a:tc>
                  <a:txBody>
                    <a:bodyPr/>
                    <a:lstStyle/>
                    <a:p>
                      <a:pPr algn="ctr" rtl="0" fontAlgn="ctr"/>
                      <a:r>
                        <a:rPr lang="en-US" sz="900" b="0" i="0" u="none" strike="noStrike">
                          <a:solidFill>
                            <a:srgbClr val="000000"/>
                          </a:solidFill>
                          <a:effectLst/>
                          <a:latin typeface="Roboto" panose="02000000000000000000" pitchFamily="2" charset="0"/>
                        </a:rPr>
                        <a:t>20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3E3E2"/>
                    </a:solidFill>
                  </a:tcPr>
                </a:tc>
                <a:tc>
                  <a:txBody>
                    <a:bodyPr/>
                    <a:lstStyle/>
                    <a:p>
                      <a:pPr algn="ctr" rtl="0" fontAlgn="ctr"/>
                      <a:r>
                        <a:rPr lang="en-US" sz="900" b="0" i="0" u="none" strike="noStrike">
                          <a:solidFill>
                            <a:srgbClr val="000000"/>
                          </a:solidFill>
                          <a:effectLst/>
                          <a:latin typeface="Roboto" panose="02000000000000000000" pitchFamily="2" charset="0"/>
                        </a:rPr>
                        <a:t>16</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22</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3DEDD"/>
                    </a:solidFill>
                  </a:tcPr>
                </a:tc>
                <a:tc>
                  <a:txBody>
                    <a:bodyPr/>
                    <a:lstStyle/>
                    <a:p>
                      <a:pPr algn="ctr" rtl="0" fontAlgn="ctr"/>
                      <a:r>
                        <a:rPr lang="en-US" sz="900" b="0" i="0" u="none" strike="noStrike" dirty="0">
                          <a:solidFill>
                            <a:srgbClr val="000000"/>
                          </a:solidFill>
                          <a:effectLst/>
                          <a:latin typeface="Roboto" panose="02000000000000000000" pitchFamily="2" charset="0"/>
                        </a:rPr>
                        <a:t>39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9A39E"/>
                    </a:solidFill>
                  </a:tcPr>
                </a:tc>
                <a:extLst>
                  <a:ext uri="{0D108BD9-81ED-4DB2-BD59-A6C34878D82A}">
                    <a16:rowId xmlns:a16="http://schemas.microsoft.com/office/drawing/2014/main" val="3767315509"/>
                  </a:ext>
                </a:extLst>
              </a:tr>
              <a:tr h="307337">
                <a:tc>
                  <a:txBody>
                    <a:bodyPr/>
                    <a:lstStyle/>
                    <a:p>
                      <a:pPr algn="ctr" rtl="0" fontAlgn="ctr"/>
                      <a:r>
                        <a:rPr lang="en-US" sz="800" b="1" i="0" u="none" strike="noStrike">
                          <a:solidFill>
                            <a:srgbClr val="FFFFFF"/>
                          </a:solidFill>
                          <a:effectLst/>
                          <a:latin typeface="Chivo" pitchFamily="2" charset="-94"/>
                        </a:rPr>
                        <a:t>Toplam</a:t>
                      </a:r>
                    </a:p>
                  </a:txBody>
                  <a:tcPr marL="5805" marR="5805" marT="580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245532336"/>
                  </a:ext>
                </a:extLst>
              </a:tr>
            </a:tbl>
          </a:graphicData>
        </a:graphic>
      </p:graphicFrame>
      <p:sp>
        <p:nvSpPr>
          <p:cNvPr id="2" name="Google Shape;1124;p70">
            <a:extLst>
              <a:ext uri="{FF2B5EF4-FFF2-40B4-BE49-F238E27FC236}">
                <a16:creationId xmlns:a16="http://schemas.microsoft.com/office/drawing/2014/main" id="{5A6C43D8-3EEC-46F0-E614-CF979C39654C}"/>
              </a:ext>
            </a:extLst>
          </p:cNvPr>
          <p:cNvSpPr txBox="1"/>
          <p:nvPr/>
        </p:nvSpPr>
        <p:spPr>
          <a:xfrm>
            <a:off x="267100" y="3664229"/>
            <a:ext cx="3419475" cy="163118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verdikleri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yanıtta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cinsiyet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belirgin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görülmeme</a:t>
            </a:r>
            <a:r>
              <a:rPr lang="tr-TR" sz="1300" b="1" i="0" u="none" strike="noStrike" dirty="0">
                <a:solidFill>
                  <a:srgbClr val="000000"/>
                </a:solidFill>
                <a:effectLst/>
                <a:latin typeface="Roboto" panose="02000000000000000000" pitchFamily="2" charset="0"/>
              </a:rPr>
              <a:t>kle </a:t>
            </a:r>
            <a:r>
              <a:rPr lang="en-US" sz="1300" b="1" i="0" u="none" strike="noStrike" dirty="0" err="1">
                <a:solidFill>
                  <a:srgbClr val="000000"/>
                </a:solidFill>
                <a:effectLst/>
                <a:latin typeface="Roboto" panose="02000000000000000000" pitchFamily="2" charset="0"/>
              </a:rPr>
              <a:t>beraber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kadın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a:t>
            </a:r>
            <a:r>
              <a:rPr lang="en-US" sz="1300" b="1" i="0" u="none" strike="noStrike" dirty="0">
                <a:solidFill>
                  <a:srgbClr val="000000"/>
                </a:solidFill>
                <a:effectLst/>
                <a:latin typeface="Roboto" panose="02000000000000000000" pitchFamily="2" charset="0"/>
              </a:rPr>
              <a:t> 2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%28 </a:t>
            </a:r>
            <a:r>
              <a:rPr lang="en-US" sz="1300" b="1" i="0" u="none" strike="noStrike" dirty="0" err="1">
                <a:solidFill>
                  <a:srgbClr val="000000"/>
                </a:solidFill>
                <a:effectLst/>
                <a:latin typeface="Roboto" panose="02000000000000000000" pitchFamily="2" charset="0"/>
              </a:rPr>
              <a:t>oranında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mutlu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olduklarını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ifade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1" dirty="0">
              <a:effectLst/>
            </a:endParaRPr>
          </a:p>
          <a:p>
            <a:br>
              <a:rPr lang="en-US" sz="1600" b="1" dirty="0"/>
            </a:br>
            <a:endParaRPr sz="1300" b="1" i="0" u="none" strike="noStrike" cap="none" dirty="0">
              <a:solidFill>
                <a:srgbClr val="333333"/>
              </a:solidFill>
              <a:highlight>
                <a:schemeClr val="lt1"/>
              </a:highlight>
              <a:latin typeface="Roboto"/>
              <a:ea typeface="Roboto"/>
              <a:cs typeface="Roboto"/>
              <a:sym typeface="Roboto"/>
            </a:endParaRPr>
          </a:p>
        </p:txBody>
      </p:sp>
      <p:sp>
        <p:nvSpPr>
          <p:cNvPr id="9" name="Google Shape;1124;p70">
            <a:extLst>
              <a:ext uri="{FF2B5EF4-FFF2-40B4-BE49-F238E27FC236}">
                <a16:creationId xmlns:a16="http://schemas.microsoft.com/office/drawing/2014/main" id="{8574EE68-ED75-6AB3-51A8-17B7023D2457}"/>
              </a:ext>
            </a:extLst>
          </p:cNvPr>
          <p:cNvSpPr txBox="1"/>
          <p:nvPr/>
        </p:nvSpPr>
        <p:spPr>
          <a:xfrm>
            <a:off x="3855463" y="3664228"/>
            <a:ext cx="3419475" cy="287768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Çevresine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mutsuz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%38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65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üstü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olurken</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Çevresine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mutlu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%30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55-64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br>
              <a:rPr lang="en-US" sz="1600" dirty="0"/>
            </a:br>
            <a:endParaRPr sz="1300" b="1" i="0" u="none" strike="noStrike" cap="none" dirty="0">
              <a:solidFill>
                <a:srgbClr val="333333"/>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563677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A6D16468-7CEA-F84D-2486-D074D30BAE26}"/>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1F7DD8AF-639F-605D-855C-72765C5053F8}"/>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7ED5DFC0-72DA-8CCD-1672-E994664E0618}"/>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D161AB16-A351-C7CA-2619-E8DF81E66E61}"/>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DA4FDD86-8385-67E0-815C-1F571AC534A3}"/>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4D175381-A750-40A5-E87C-7393280F4F0C}"/>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421106AE-E4F0-B6B2-F12D-B766C2FA8C33}"/>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7B02A2CE-A2DE-A224-C268-2062A9749689}"/>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61</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D50022C0-59F5-C75A-B8BF-3E6227C02E37}"/>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31B6FE2A-127E-3484-9E17-D073EF5EF3F2}"/>
              </a:ext>
            </a:extLst>
          </p:cNvPr>
          <p:cNvSpPr txBox="1"/>
          <p:nvPr/>
        </p:nvSpPr>
        <p:spPr>
          <a:xfrm>
            <a:off x="265113" y="5327856"/>
            <a:ext cx="7014522" cy="287768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333333"/>
                </a:solidFill>
                <a:effectLst/>
                <a:latin typeface="Roboto" panose="02000000000000000000" pitchFamily="2" charset="0"/>
              </a:rPr>
              <a:t>İstihdam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gruplarını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incelediğimizde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çoğu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insandan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mutsuzum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yanıtını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verenlerin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yüksek</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grupların</a:t>
            </a:r>
            <a:r>
              <a:rPr lang="en-US" sz="1300" b="1" i="0" u="none" strike="noStrike" dirty="0">
                <a:solidFill>
                  <a:srgbClr val="333333"/>
                </a:solidFill>
                <a:effectLst/>
                <a:latin typeface="Roboto" panose="02000000000000000000" pitchFamily="2" charset="0"/>
              </a:rPr>
              <a:t> %48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işsizler</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ve</a:t>
            </a:r>
            <a:r>
              <a:rPr lang="en-US" sz="1300" b="1" i="0" u="none" strike="noStrike" dirty="0">
                <a:solidFill>
                  <a:srgbClr val="333333"/>
                </a:solidFill>
                <a:effectLst/>
                <a:latin typeface="Roboto" panose="02000000000000000000" pitchFamily="2" charset="0"/>
              </a:rPr>
              <a:t> %44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yevmiyeli</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çalışanlar</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olduğunu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görüyoruz</a:t>
            </a:r>
            <a:r>
              <a:rPr lang="en-US" sz="1300" b="1" i="0" u="none" strike="noStrike" dirty="0">
                <a:solidFill>
                  <a:srgbClr val="333333"/>
                </a:solidFill>
                <a:effectLst/>
                <a:latin typeface="Roboto" panose="02000000000000000000" pitchFamily="2" charset="0"/>
              </a:rPr>
              <a:t>.</a:t>
            </a:r>
            <a:br>
              <a:rPr lang="en-US" sz="1300" b="1" i="0" u="none" strike="noStrike" dirty="0">
                <a:solidFill>
                  <a:srgbClr val="333333"/>
                </a:solidFill>
                <a:effectLst/>
                <a:latin typeface="Roboto" panose="02000000000000000000" pitchFamily="2" charset="0"/>
              </a:rPr>
            </a:br>
            <a:br>
              <a:rPr lang="en-US" sz="1300" b="1" i="0" u="none" strike="noStrike" dirty="0">
                <a:solidFill>
                  <a:srgbClr val="333333"/>
                </a:solidFill>
                <a:effectLst/>
                <a:latin typeface="Roboto" panose="02000000000000000000" pitchFamily="2" charset="0"/>
              </a:rPr>
            </a:br>
            <a:r>
              <a:rPr lang="en-US" sz="1300" i="0" u="none" strike="noStrike" dirty="0" err="1">
                <a:solidFill>
                  <a:srgbClr val="333333"/>
                </a:solidFill>
                <a:effectLst/>
                <a:latin typeface="Roboto" panose="02000000000000000000" pitchFamily="2" charset="0"/>
              </a:rPr>
              <a:t>Memurların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yarısı</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çevremdeki</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insanlar</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kadar</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mutluyum</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yanıtını</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veriyor</a:t>
            </a:r>
            <a:r>
              <a:rPr lang="en-US" sz="1300" i="0" u="none" strike="noStrike" dirty="0">
                <a:solidFill>
                  <a:srgbClr val="333333"/>
                </a:solidFill>
                <a:effectLst/>
                <a:latin typeface="Roboto" panose="02000000000000000000" pitchFamily="2" charset="0"/>
              </a:rPr>
              <a:t>.</a:t>
            </a:r>
            <a:br>
              <a:rPr lang="en-US" sz="1300" i="0" u="none" strike="noStrike" dirty="0">
                <a:solidFill>
                  <a:srgbClr val="333333"/>
                </a:solidFill>
                <a:effectLst/>
                <a:latin typeface="Roboto" panose="02000000000000000000" pitchFamily="2" charset="0"/>
              </a:rPr>
            </a:br>
            <a:br>
              <a:rPr lang="en-US" sz="1300" i="0" u="none" strike="noStrike" dirty="0">
                <a:solidFill>
                  <a:srgbClr val="333333"/>
                </a:solidFill>
                <a:effectLst/>
                <a:latin typeface="Roboto" panose="02000000000000000000" pitchFamily="2" charset="0"/>
              </a:rPr>
            </a:br>
            <a:r>
              <a:rPr lang="en-US" sz="1300" i="0" u="none" strike="noStrike" dirty="0" err="1">
                <a:solidFill>
                  <a:srgbClr val="333333"/>
                </a:solidFill>
                <a:effectLst/>
                <a:latin typeface="Roboto" panose="02000000000000000000" pitchFamily="2" charset="0"/>
              </a:rPr>
              <a:t>Çoğu</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insandan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daha</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mutluyum</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yanıtını</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verenlerin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en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yüksek</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olduğu</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istihdam</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grupları</a:t>
            </a:r>
            <a:r>
              <a:rPr lang="en-US" sz="1300" i="0" u="none" strike="noStrike" dirty="0">
                <a:solidFill>
                  <a:srgbClr val="333333"/>
                </a:solidFill>
                <a:effectLst/>
                <a:latin typeface="Roboto" panose="02000000000000000000" pitchFamily="2" charset="0"/>
              </a:rPr>
              <a:t> %36 </a:t>
            </a:r>
            <a:r>
              <a:rPr lang="en-US" sz="1300" i="0" u="none" strike="noStrike" dirty="0" err="1">
                <a:solidFill>
                  <a:srgbClr val="333333"/>
                </a:solidFill>
                <a:effectLst/>
                <a:latin typeface="Roboto" panose="02000000000000000000" pitchFamily="2" charset="0"/>
              </a:rPr>
              <a:t>ile</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işverenler</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ve</a:t>
            </a:r>
            <a:r>
              <a:rPr lang="en-US" sz="1300" i="0" u="none" strike="noStrike" dirty="0">
                <a:solidFill>
                  <a:srgbClr val="333333"/>
                </a:solidFill>
                <a:effectLst/>
                <a:latin typeface="Roboto" panose="02000000000000000000" pitchFamily="2" charset="0"/>
              </a:rPr>
              <a:t> %34 </a:t>
            </a:r>
            <a:r>
              <a:rPr lang="en-US" sz="1300" i="0" u="none" strike="noStrike" dirty="0" err="1">
                <a:solidFill>
                  <a:srgbClr val="333333"/>
                </a:solidFill>
                <a:effectLst/>
                <a:latin typeface="Roboto" panose="02000000000000000000" pitchFamily="2" charset="0"/>
              </a:rPr>
              <a:t>ile</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öğrenciler</a:t>
            </a:r>
            <a:r>
              <a:rPr lang="en-US" sz="1300" i="0" u="none" strike="noStrike" dirty="0">
                <a:solidFill>
                  <a:srgbClr val="333333"/>
                </a:solidFill>
                <a:effectLst/>
                <a:latin typeface="Roboto" panose="02000000000000000000" pitchFamily="2" charset="0"/>
              </a:rPr>
              <a:t>.</a:t>
            </a:r>
            <a:endParaRPr lang="tr-TR" sz="1300" i="0" u="none" strike="noStrike" dirty="0">
              <a:solidFill>
                <a:srgbClr val="333333"/>
              </a:solidFill>
              <a:effectLst/>
              <a:latin typeface="Roboto" panose="02000000000000000000" pitchFamily="2" charset="0"/>
            </a:endParaRPr>
          </a:p>
          <a:p>
            <a:pPr algn="just" rtl="0"/>
            <a:br>
              <a:rPr lang="en-US" sz="1300" i="0" u="none" strike="noStrike" dirty="0">
                <a:solidFill>
                  <a:srgbClr val="333333"/>
                </a:solidFill>
                <a:effectLst/>
                <a:latin typeface="Roboto" panose="02000000000000000000" pitchFamily="2" charset="0"/>
              </a:rPr>
            </a:br>
            <a:br>
              <a:rPr lang="en-US" sz="1300" i="0" u="none" strike="noStrike" dirty="0">
                <a:solidFill>
                  <a:srgbClr val="333333"/>
                </a:solidFill>
                <a:effectLst/>
                <a:latin typeface="Roboto" panose="02000000000000000000" pitchFamily="2" charset="0"/>
              </a:rPr>
            </a:br>
            <a:br>
              <a:rPr lang="en-US" sz="1300" b="1" i="0" u="none" strike="noStrike" dirty="0">
                <a:solidFill>
                  <a:srgbClr val="333333"/>
                </a:solidFill>
                <a:effectLst/>
                <a:latin typeface="Roboto" panose="02000000000000000000" pitchFamily="2" charset="0"/>
              </a:rPr>
            </a:br>
            <a:endParaRPr lang="en-US" sz="1600" b="0" dirty="0">
              <a:effectLst/>
            </a:endParaRPr>
          </a:p>
          <a:p>
            <a:br>
              <a:rPr lang="en-US" sz="1600" dirty="0"/>
            </a:br>
            <a:endParaRPr sz="1300" b="1" i="0" u="none" strike="noStrike" cap="none" dirty="0">
              <a:solidFill>
                <a:srgbClr val="333333"/>
              </a:solidFill>
              <a:highlight>
                <a:schemeClr val="lt1"/>
              </a:highlight>
              <a:latin typeface="Roboto"/>
              <a:ea typeface="Roboto"/>
              <a:cs typeface="Roboto"/>
              <a:sym typeface="Roboto"/>
            </a:endParaRPr>
          </a:p>
        </p:txBody>
      </p:sp>
      <p:sp>
        <p:nvSpPr>
          <p:cNvPr id="5" name="Google Shape;1102;p69">
            <a:extLst>
              <a:ext uri="{FF2B5EF4-FFF2-40B4-BE49-F238E27FC236}">
                <a16:creationId xmlns:a16="http://schemas.microsoft.com/office/drawing/2014/main" id="{F5B39AAC-A663-FA41-EA18-B8C5C7345C4B}"/>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p:txBody>
      </p:sp>
      <p:graphicFrame>
        <p:nvGraphicFramePr>
          <p:cNvPr id="2" name="Google Shape;1099;p69">
            <a:extLst>
              <a:ext uri="{FF2B5EF4-FFF2-40B4-BE49-F238E27FC236}">
                <a16:creationId xmlns:a16="http://schemas.microsoft.com/office/drawing/2014/main" id="{46A9C7D5-2A74-9929-7B1B-9032367AD57C}"/>
              </a:ext>
            </a:extLst>
          </p:cNvPr>
          <p:cNvGraphicFramePr/>
          <p:nvPr>
            <p:extLst>
              <p:ext uri="{D42A27DB-BD31-4B8C-83A1-F6EECF244321}">
                <p14:modId xmlns:p14="http://schemas.microsoft.com/office/powerpoint/2010/main" val="2558750269"/>
              </p:ext>
            </p:extLst>
          </p:nvPr>
        </p:nvGraphicFramePr>
        <p:xfrm>
          <a:off x="267100" y="1164303"/>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Kendinizi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çevrenizdeki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insanlar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kıyasladığınızda</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kadar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mutlu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olduğunuzu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düşünüyorsunuz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B89DF423-E174-348F-002E-CEDEB8D3B62C}"/>
              </a:ext>
            </a:extLst>
          </p:cNvPr>
          <p:cNvGraphicFramePr>
            <a:graphicFrameLocks noGrp="1"/>
          </p:cNvGraphicFramePr>
          <p:nvPr>
            <p:extLst>
              <p:ext uri="{D42A27DB-BD31-4B8C-83A1-F6EECF244321}">
                <p14:modId xmlns:p14="http://schemas.microsoft.com/office/powerpoint/2010/main" val="2123828118"/>
              </p:ext>
            </p:extLst>
          </p:nvPr>
        </p:nvGraphicFramePr>
        <p:xfrm>
          <a:off x="257970" y="1976502"/>
          <a:ext cx="7072310" cy="2680557"/>
        </p:xfrm>
        <a:graphic>
          <a:graphicData uri="http://schemas.openxmlformats.org/drawingml/2006/table">
            <a:tbl>
              <a:tblPr/>
              <a:tblGrid>
                <a:gridCol w="2090558">
                  <a:extLst>
                    <a:ext uri="{9D8B030D-6E8A-4147-A177-3AD203B41FA5}">
                      <a16:colId xmlns:a16="http://schemas.microsoft.com/office/drawing/2014/main" val="2300347694"/>
                    </a:ext>
                  </a:extLst>
                </a:gridCol>
                <a:gridCol w="622719">
                  <a:extLst>
                    <a:ext uri="{9D8B030D-6E8A-4147-A177-3AD203B41FA5}">
                      <a16:colId xmlns:a16="http://schemas.microsoft.com/office/drawing/2014/main" val="452231499"/>
                    </a:ext>
                  </a:extLst>
                </a:gridCol>
                <a:gridCol w="622719">
                  <a:extLst>
                    <a:ext uri="{9D8B030D-6E8A-4147-A177-3AD203B41FA5}">
                      <a16:colId xmlns:a16="http://schemas.microsoft.com/office/drawing/2014/main" val="283248159"/>
                    </a:ext>
                  </a:extLst>
                </a:gridCol>
                <a:gridCol w="622719">
                  <a:extLst>
                    <a:ext uri="{9D8B030D-6E8A-4147-A177-3AD203B41FA5}">
                      <a16:colId xmlns:a16="http://schemas.microsoft.com/office/drawing/2014/main" val="609263709"/>
                    </a:ext>
                  </a:extLst>
                </a:gridCol>
                <a:gridCol w="622719">
                  <a:extLst>
                    <a:ext uri="{9D8B030D-6E8A-4147-A177-3AD203B41FA5}">
                      <a16:colId xmlns:a16="http://schemas.microsoft.com/office/drawing/2014/main" val="1517546939"/>
                    </a:ext>
                  </a:extLst>
                </a:gridCol>
                <a:gridCol w="622719">
                  <a:extLst>
                    <a:ext uri="{9D8B030D-6E8A-4147-A177-3AD203B41FA5}">
                      <a16:colId xmlns:a16="http://schemas.microsoft.com/office/drawing/2014/main" val="295184055"/>
                    </a:ext>
                  </a:extLst>
                </a:gridCol>
                <a:gridCol w="622719">
                  <a:extLst>
                    <a:ext uri="{9D8B030D-6E8A-4147-A177-3AD203B41FA5}">
                      <a16:colId xmlns:a16="http://schemas.microsoft.com/office/drawing/2014/main" val="3176605652"/>
                    </a:ext>
                  </a:extLst>
                </a:gridCol>
                <a:gridCol w="622719">
                  <a:extLst>
                    <a:ext uri="{9D8B030D-6E8A-4147-A177-3AD203B41FA5}">
                      <a16:colId xmlns:a16="http://schemas.microsoft.com/office/drawing/2014/main" val="440798110"/>
                    </a:ext>
                  </a:extLst>
                </a:gridCol>
                <a:gridCol w="622719">
                  <a:extLst>
                    <a:ext uri="{9D8B030D-6E8A-4147-A177-3AD203B41FA5}">
                      <a16:colId xmlns:a16="http://schemas.microsoft.com/office/drawing/2014/main" val="4227036335"/>
                    </a:ext>
                  </a:extLst>
                </a:gridCol>
              </a:tblGrid>
              <a:tr h="998930">
                <a:tc>
                  <a:txBody>
                    <a:bodyPr/>
                    <a:lstStyle/>
                    <a:p>
                      <a:pPr algn="ctr" rtl="0" fontAlgn="ctr"/>
                      <a:r>
                        <a:rPr lang="en-US" sz="900" b="1" i="0" u="none" strike="noStrike">
                          <a:solidFill>
                            <a:srgbClr val="FFFFFF"/>
                          </a:solidFill>
                          <a:effectLst/>
                          <a:latin typeface="Chivo" pitchFamily="2" charset="-94"/>
                        </a:rPr>
                        <a:t>%</a:t>
                      </a:r>
                    </a:p>
                  </a:txBody>
                  <a:tcPr marL="5338" marR="5338" marT="5338"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Çalışmıyor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aramıyor</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İşsiz</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Maaşlı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devlet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Ücretli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özel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sektör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 / </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683422770"/>
                  </a:ext>
                </a:extLst>
              </a:tr>
              <a:tr h="420596">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mutsuzum</a:t>
                      </a:r>
                      <a:endParaRPr lang="en-US" sz="1000" b="1" i="0" u="none" strike="noStrike" dirty="0">
                        <a:solidFill>
                          <a:srgbClr val="000000"/>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35</a:t>
                      </a:r>
                    </a:p>
                  </a:txBody>
                  <a:tcPr marL="5338" marR="5338" marT="5338"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900" b="0" i="0" u="none" strike="noStrike">
                          <a:solidFill>
                            <a:srgbClr val="000000"/>
                          </a:solidFill>
                          <a:effectLst/>
                          <a:latin typeface="Roboto" panose="02000000000000000000" pitchFamily="2" charset="0"/>
                        </a:rPr>
                        <a:t>35</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2BA"/>
                    </a:solidFill>
                  </a:tcPr>
                </a:tc>
                <a:tc>
                  <a:txBody>
                    <a:bodyPr/>
                    <a:lstStyle/>
                    <a:p>
                      <a:pPr algn="ctr" rtl="0" fontAlgn="ctr"/>
                      <a:r>
                        <a:rPr lang="en-US" sz="800" b="0" i="0" u="none" strike="noStrike">
                          <a:solidFill>
                            <a:srgbClr val="FFFFFF"/>
                          </a:solidFill>
                          <a:effectLst/>
                          <a:latin typeface="Chivo" pitchFamily="2" charset="-94"/>
                        </a:rPr>
                        <a:t>48</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800" b="0" i="0" u="none" strike="noStrike">
                          <a:solidFill>
                            <a:srgbClr val="000000"/>
                          </a:solidFill>
                          <a:effectLst/>
                          <a:latin typeface="Chivo" pitchFamily="2" charset="-94"/>
                        </a:rPr>
                        <a:t>24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800" b="0" i="0" u="none" strike="noStrike">
                          <a:solidFill>
                            <a:srgbClr val="000000"/>
                          </a:solidFill>
                          <a:effectLst/>
                          <a:latin typeface="Chivo" pitchFamily="2" charset="-94"/>
                        </a:rPr>
                        <a:t>27</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BECE"/>
                    </a:solidFill>
                  </a:tcPr>
                </a:tc>
                <a:tc>
                  <a:txBody>
                    <a:bodyPr/>
                    <a:lstStyle/>
                    <a:p>
                      <a:pPr algn="ctr" rtl="0" fontAlgn="ctr"/>
                      <a:r>
                        <a:rPr lang="en-US" sz="800" b="0" i="0" u="none" strike="noStrike" dirty="0">
                          <a:solidFill>
                            <a:schemeClr val="tx1"/>
                          </a:solidFill>
                          <a:effectLst/>
                          <a:latin typeface="Chivo" pitchFamily="2" charset="-94"/>
                        </a:rPr>
                        <a:t>21</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1D2DC"/>
                    </a:solidFill>
                  </a:tcPr>
                </a:tc>
                <a:tc>
                  <a:txBody>
                    <a:bodyPr/>
                    <a:lstStyle/>
                    <a:p>
                      <a:pPr algn="ctr" rtl="0" fontAlgn="ctr"/>
                      <a:r>
                        <a:rPr lang="en-US" sz="800" b="0" i="0" u="none" strike="noStrike">
                          <a:solidFill>
                            <a:srgbClr val="000000"/>
                          </a:solidFill>
                          <a:effectLst/>
                          <a:latin typeface="Chivo" pitchFamily="2" charset="-94"/>
                        </a:rPr>
                        <a:t>32</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BADC2"/>
                    </a:solidFill>
                  </a:tcPr>
                </a:tc>
                <a:tc>
                  <a:txBody>
                    <a:bodyPr/>
                    <a:lstStyle/>
                    <a:p>
                      <a:pPr algn="ctr" rtl="0" fontAlgn="ctr"/>
                      <a:r>
                        <a:rPr lang="en-US" sz="800" b="0" i="0" u="none" strike="noStrike">
                          <a:solidFill>
                            <a:srgbClr val="FFFFFF"/>
                          </a:solidFill>
                          <a:effectLst/>
                          <a:latin typeface="Chivo" pitchFamily="2" charset="-94"/>
                        </a:rPr>
                        <a:t>44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extLst>
                  <a:ext uri="{0D108BD9-81ED-4DB2-BD59-A6C34878D82A}">
                    <a16:rowId xmlns:a16="http://schemas.microsoft.com/office/drawing/2014/main" val="4258249474"/>
                  </a:ext>
                </a:extLst>
              </a:tr>
              <a:tr h="420596">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insanlar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kadar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41</a:t>
                      </a:r>
                    </a:p>
                  </a:txBody>
                  <a:tcPr marL="5338" marR="5338" marT="5338"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689A9"/>
                    </a:solidFill>
                  </a:tcPr>
                </a:tc>
                <a:tc>
                  <a:txBody>
                    <a:bodyPr/>
                    <a:lstStyle/>
                    <a:p>
                      <a:pPr algn="ctr" rtl="0" fontAlgn="ctr"/>
                      <a:r>
                        <a:rPr lang="en-US" sz="900" b="0" i="0" u="none" strike="noStrike">
                          <a:solidFill>
                            <a:srgbClr val="000000"/>
                          </a:solidFill>
                          <a:effectLst/>
                          <a:latin typeface="Roboto" panose="02000000000000000000" pitchFamily="2" charset="0"/>
                        </a:rPr>
                        <a:t>37</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98B3"/>
                    </a:solidFill>
                  </a:tcPr>
                </a:tc>
                <a:tc>
                  <a:txBody>
                    <a:bodyPr/>
                    <a:lstStyle/>
                    <a:p>
                      <a:pPr algn="ctr" rtl="0" fontAlgn="ctr"/>
                      <a:r>
                        <a:rPr lang="en-US" sz="800" b="0" i="0" u="none" strike="noStrike">
                          <a:solidFill>
                            <a:srgbClr val="000000"/>
                          </a:solidFill>
                          <a:effectLst/>
                          <a:latin typeface="Chivo" pitchFamily="2" charset="-94"/>
                        </a:rPr>
                        <a:t>31</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CADC2"/>
                    </a:solidFill>
                  </a:tcPr>
                </a:tc>
                <a:tc>
                  <a:txBody>
                    <a:bodyPr/>
                    <a:lstStyle/>
                    <a:p>
                      <a:pPr algn="ctr" rtl="0" fontAlgn="ctr"/>
                      <a:r>
                        <a:rPr lang="en-US" sz="800" b="0" i="0" u="none" strike="noStrike" dirty="0">
                          <a:solidFill>
                            <a:srgbClr val="000000"/>
                          </a:solidFill>
                          <a:effectLst/>
                          <a:latin typeface="Chivo" pitchFamily="2" charset="-94"/>
                        </a:rPr>
                        <a:t>40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D8FAD"/>
                    </a:solidFill>
                  </a:tcPr>
                </a:tc>
                <a:tc>
                  <a:txBody>
                    <a:bodyPr/>
                    <a:lstStyle/>
                    <a:p>
                      <a:pPr algn="ctr" rtl="0" fontAlgn="ctr"/>
                      <a:r>
                        <a:rPr lang="en-US" sz="800" b="0" i="0" u="none" strike="noStrike">
                          <a:solidFill>
                            <a:srgbClr val="FFFFFF"/>
                          </a:solidFill>
                          <a:effectLst/>
                          <a:latin typeface="Chivo" pitchFamily="2" charset="-94"/>
                        </a:rPr>
                        <a:t>50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800" b="0" i="0" u="none" strike="noStrike">
                          <a:solidFill>
                            <a:srgbClr val="FFFFFF"/>
                          </a:solidFill>
                          <a:effectLst/>
                          <a:latin typeface="Chivo" pitchFamily="2" charset="-94"/>
                        </a:rPr>
                        <a:t>44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7EA1"/>
                    </a:solidFill>
                  </a:tcPr>
                </a:tc>
                <a:tc>
                  <a:txBody>
                    <a:bodyPr/>
                    <a:lstStyle/>
                    <a:p>
                      <a:pPr algn="ctr" rtl="0" fontAlgn="ctr"/>
                      <a:r>
                        <a:rPr lang="en-US" sz="800" b="0" i="0" u="none" strike="noStrike">
                          <a:solidFill>
                            <a:srgbClr val="000000"/>
                          </a:solidFill>
                          <a:effectLst/>
                          <a:latin typeface="Chivo" pitchFamily="2" charset="-94"/>
                        </a:rPr>
                        <a:t>40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800" b="0" i="0" u="none" strike="noStrike" dirty="0">
                          <a:solidFill>
                            <a:srgbClr val="FFFFFF"/>
                          </a:solidFill>
                          <a:effectLst/>
                          <a:latin typeface="Chivo" pitchFamily="2" charset="-94"/>
                        </a:rPr>
                        <a:t>43</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82A4"/>
                    </a:solidFill>
                  </a:tcPr>
                </a:tc>
                <a:extLst>
                  <a:ext uri="{0D108BD9-81ED-4DB2-BD59-A6C34878D82A}">
                    <a16:rowId xmlns:a16="http://schemas.microsoft.com/office/drawing/2014/main" val="3224741931"/>
                  </a:ext>
                </a:extLst>
              </a:tr>
              <a:tr h="420596">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24</a:t>
                      </a:r>
                    </a:p>
                  </a:txBody>
                  <a:tcPr marL="5338" marR="5338" marT="5338"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9CAD6"/>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B8B9CB"/>
                    </a:solidFill>
                  </a:tcPr>
                </a:tc>
                <a:tc>
                  <a:txBody>
                    <a:bodyPr/>
                    <a:lstStyle/>
                    <a:p>
                      <a:pPr algn="ctr" rtl="0" fontAlgn="ctr"/>
                      <a:r>
                        <a:rPr lang="en-US" sz="900" b="0" i="0" u="none" strike="noStrike">
                          <a:solidFill>
                            <a:srgbClr val="000000"/>
                          </a:solidFill>
                          <a:effectLst/>
                          <a:latin typeface="Roboto" panose="02000000000000000000" pitchFamily="2" charset="0"/>
                        </a:rPr>
                        <a:t>21</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3D4DD"/>
                    </a:solidFill>
                  </a:tcPr>
                </a:tc>
                <a:tc>
                  <a:txBody>
                    <a:bodyPr/>
                    <a:lstStyle/>
                    <a:p>
                      <a:pPr algn="ctr" rtl="0" fontAlgn="ctr"/>
                      <a:r>
                        <a:rPr lang="en-US" sz="900" b="0" i="0" u="none" strike="noStrike">
                          <a:solidFill>
                            <a:srgbClr val="000000"/>
                          </a:solidFill>
                          <a:effectLst/>
                          <a:latin typeface="Roboto" panose="02000000000000000000" pitchFamily="2" charset="0"/>
                        </a:rPr>
                        <a:t>36</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9B9DB6"/>
                    </a:solidFill>
                  </a:tcPr>
                </a:tc>
                <a:tc>
                  <a:txBody>
                    <a:bodyPr/>
                    <a:lstStyle/>
                    <a:p>
                      <a:pPr algn="ctr" rtl="0" fontAlgn="ctr"/>
                      <a:r>
                        <a:rPr lang="en-US" sz="900" b="0" i="0" u="none" strike="noStrike">
                          <a:solidFill>
                            <a:srgbClr val="000000"/>
                          </a:solidFill>
                          <a:effectLst/>
                          <a:latin typeface="Roboto" panose="02000000000000000000" pitchFamily="2" charset="0"/>
                        </a:rPr>
                        <a:t>23</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ACBD7"/>
                    </a:solidFill>
                  </a:tcPr>
                </a:tc>
                <a:tc>
                  <a:txBody>
                    <a:bodyPr/>
                    <a:lstStyle/>
                    <a:p>
                      <a:pPr algn="ctr" rtl="0" fontAlgn="ctr"/>
                      <a:r>
                        <a:rPr lang="en-US" sz="900" b="0" i="0" u="none" strike="noStrike">
                          <a:solidFill>
                            <a:srgbClr val="000000"/>
                          </a:solidFill>
                          <a:effectLst/>
                          <a:latin typeface="Roboto" panose="02000000000000000000" pitchFamily="2" charset="0"/>
                        </a:rPr>
                        <a:t>34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A1A3BB"/>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B8B9CA"/>
                    </a:solidFill>
                  </a:tcPr>
                </a:tc>
                <a:tc>
                  <a:txBody>
                    <a:bodyPr/>
                    <a:lstStyle/>
                    <a:p>
                      <a:pPr algn="ctr" rtl="0" fontAlgn="ctr"/>
                      <a:r>
                        <a:rPr lang="en-US" sz="900" b="0" i="0" u="none" strike="noStrike" dirty="0">
                          <a:solidFill>
                            <a:srgbClr val="000000"/>
                          </a:solidFill>
                          <a:effectLst/>
                          <a:latin typeface="Roboto" panose="02000000000000000000" pitchFamily="2" charset="0"/>
                        </a:rPr>
                        <a:t>13</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F2F2"/>
                    </a:solidFill>
                  </a:tcPr>
                </a:tc>
                <a:extLst>
                  <a:ext uri="{0D108BD9-81ED-4DB2-BD59-A6C34878D82A}">
                    <a16:rowId xmlns:a16="http://schemas.microsoft.com/office/drawing/2014/main" val="2900546821"/>
                  </a:ext>
                </a:extLst>
              </a:tr>
              <a:tr h="419839">
                <a:tc>
                  <a:txBody>
                    <a:bodyPr/>
                    <a:lstStyle/>
                    <a:p>
                      <a:pPr algn="ctr" rtl="0" fontAlgn="ctr"/>
                      <a:r>
                        <a:rPr lang="en-US" sz="800" b="1" i="0" u="none" strike="noStrike" dirty="0" err="1">
                          <a:solidFill>
                            <a:srgbClr val="FFFFFF"/>
                          </a:solidFill>
                          <a:effectLst/>
                          <a:latin typeface="Chivo" pitchFamily="2" charset="-94"/>
                        </a:rPr>
                        <a:t>Toplam</a:t>
                      </a:r>
                      <a:endParaRPr lang="en-US" sz="800" b="1" i="0" u="none" strike="noStrike" dirty="0">
                        <a:solidFill>
                          <a:srgbClr val="FFFFFF"/>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dirty="0">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933248276"/>
                  </a:ext>
                </a:extLst>
              </a:tr>
            </a:tbl>
          </a:graphicData>
        </a:graphic>
      </p:graphicFrame>
    </p:spTree>
    <p:extLst>
      <p:ext uri="{BB962C8B-B14F-4D97-AF65-F5344CB8AC3E}">
        <p14:creationId xmlns:p14="http://schemas.microsoft.com/office/powerpoint/2010/main" val="1840816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7">
          <a:extLst>
            <a:ext uri="{FF2B5EF4-FFF2-40B4-BE49-F238E27FC236}">
              <a16:creationId xmlns:a16="http://schemas.microsoft.com/office/drawing/2014/main" id="{F25D0CEF-B520-CAAE-916B-ED2D5D43BEA0}"/>
            </a:ext>
          </a:extLst>
        </p:cNvPr>
        <p:cNvGrpSpPr/>
        <p:nvPr/>
      </p:nvGrpSpPr>
      <p:grpSpPr>
        <a:xfrm>
          <a:off x="0" y="0"/>
          <a:ext cx="0" cy="0"/>
          <a:chOff x="0" y="0"/>
          <a:chExt cx="0" cy="0"/>
        </a:xfrm>
      </p:grpSpPr>
      <p:sp>
        <p:nvSpPr>
          <p:cNvPr id="1068" name="Google Shape;1068;p67">
            <a:extLst>
              <a:ext uri="{FF2B5EF4-FFF2-40B4-BE49-F238E27FC236}">
                <a16:creationId xmlns:a16="http://schemas.microsoft.com/office/drawing/2014/main" id="{26666591-CEAF-43C3-7777-600EA3064871}"/>
              </a:ext>
            </a:extLst>
          </p:cNvPr>
          <p:cNvSpPr txBox="1">
            <a:spLocks noGrp="1"/>
          </p:cNvSpPr>
          <p:nvPr>
            <p:ph type="sldNum" idx="12"/>
          </p:nvPr>
        </p:nvSpPr>
        <p:spPr>
          <a:xfrm>
            <a:off x="7032144" y="5882157"/>
            <a:ext cx="455400" cy="4965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62</a:t>
            </a:fld>
            <a:endParaRPr/>
          </a:p>
        </p:txBody>
      </p:sp>
      <p:sp>
        <p:nvSpPr>
          <p:cNvPr id="1069" name="Google Shape;1069;p67">
            <a:extLst>
              <a:ext uri="{FF2B5EF4-FFF2-40B4-BE49-F238E27FC236}">
                <a16:creationId xmlns:a16="http://schemas.microsoft.com/office/drawing/2014/main" id="{1680159B-0E92-88BF-B029-CB94D0FF1A4A}"/>
              </a:ext>
            </a:extLst>
          </p:cNvPr>
          <p:cNvSpPr txBox="1"/>
          <p:nvPr/>
        </p:nvSpPr>
        <p:spPr>
          <a:xfrm>
            <a:off x="400325" y="4679928"/>
            <a:ext cx="5784000" cy="149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Chivo Black"/>
                <a:ea typeface="Chivo Black"/>
                <a:cs typeface="Chivo Black"/>
                <a:sym typeface="Chivo Black"/>
              </a:rPr>
              <a:t>MEMNUNİYET</a:t>
            </a:r>
            <a:endParaRPr sz="3600" b="0" i="0" u="none" strike="noStrike" cap="none">
              <a:solidFill>
                <a:schemeClr val="dk2"/>
              </a:solidFill>
              <a:latin typeface="Arial"/>
              <a:ea typeface="Arial"/>
              <a:cs typeface="Arial"/>
              <a:sym typeface="Arial"/>
            </a:endParaRPr>
          </a:p>
        </p:txBody>
      </p:sp>
      <p:sp>
        <p:nvSpPr>
          <p:cNvPr id="1070" name="Google Shape;1070;p67">
            <a:extLst>
              <a:ext uri="{FF2B5EF4-FFF2-40B4-BE49-F238E27FC236}">
                <a16:creationId xmlns:a16="http://schemas.microsoft.com/office/drawing/2014/main" id="{32F06E33-6496-FA43-328E-13A64BB944F3}"/>
              </a:ext>
            </a:extLst>
          </p:cNvPr>
          <p:cNvSpPr txBox="1"/>
          <p:nvPr/>
        </p:nvSpPr>
        <p:spPr>
          <a:xfrm>
            <a:off x="400325" y="5176784"/>
            <a:ext cx="6164100" cy="49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3600" b="0" i="0" u="none" strike="noStrike" cap="none">
                <a:solidFill>
                  <a:schemeClr val="lt1"/>
                </a:solidFill>
                <a:latin typeface="Chivo Black"/>
                <a:ea typeface="Chivo Black"/>
                <a:cs typeface="Chivo Black"/>
                <a:sym typeface="Chivo Black"/>
              </a:rPr>
              <a:t>ORMAN YANGINLARI</a:t>
            </a:r>
            <a:endParaRPr sz="3600" b="0" i="0" u="none" strike="noStrike" cap="none">
              <a:solidFill>
                <a:schemeClr val="lt1"/>
              </a:solidFill>
              <a:latin typeface="Chivo Black"/>
              <a:ea typeface="Chivo Black"/>
              <a:cs typeface="Chivo Black"/>
              <a:sym typeface="Chivo Black"/>
            </a:endParaRPr>
          </a:p>
        </p:txBody>
      </p:sp>
      <p:sp>
        <p:nvSpPr>
          <p:cNvPr id="2" name="TextBox 1">
            <a:extLst>
              <a:ext uri="{FF2B5EF4-FFF2-40B4-BE49-F238E27FC236}">
                <a16:creationId xmlns:a16="http://schemas.microsoft.com/office/drawing/2014/main" id="{77A8A4A3-62AA-3D92-8A04-8D85CA696903}"/>
              </a:ext>
            </a:extLst>
          </p:cNvPr>
          <p:cNvSpPr txBox="1"/>
          <p:nvPr/>
        </p:nvSpPr>
        <p:spPr>
          <a:xfrm>
            <a:off x="400325" y="8372993"/>
            <a:ext cx="5784000" cy="1569660"/>
          </a:xfrm>
          <a:prstGeom prst="rect">
            <a:avLst/>
          </a:prstGeom>
          <a:noFill/>
        </p:spPr>
        <p:txBody>
          <a:bodyPr wrap="square" rtlCol="0">
            <a:spAutoFit/>
          </a:bodyPr>
          <a:lstStyle/>
          <a:p>
            <a:pPr>
              <a:buClr>
                <a:schemeClr val="dk1"/>
              </a:buClr>
              <a:buSzPts val="1100"/>
            </a:pPr>
            <a:r>
              <a:rPr lang="tr-TR" sz="3200" dirty="0">
                <a:solidFill>
                  <a:schemeClr val="lt1"/>
                </a:solidFill>
                <a:latin typeface="Chivo Black"/>
                <a:ea typeface="Chivo Black"/>
                <a:cs typeface="Chivo Black"/>
                <a:sym typeface="Chivo Black"/>
              </a:rPr>
              <a:t>GENÇLİK VE ZAMAN: DEĞİŞEN DÜNYA, DEĞİŞEN MÜCADELELER</a:t>
            </a:r>
          </a:p>
        </p:txBody>
      </p:sp>
      <p:sp>
        <p:nvSpPr>
          <p:cNvPr id="6" name="TextBox 5">
            <a:extLst>
              <a:ext uri="{FF2B5EF4-FFF2-40B4-BE49-F238E27FC236}">
                <a16:creationId xmlns:a16="http://schemas.microsoft.com/office/drawing/2014/main" id="{E2BA26AC-3723-A5EC-0853-741F85033465}"/>
              </a:ext>
            </a:extLst>
          </p:cNvPr>
          <p:cNvSpPr txBox="1"/>
          <p:nvPr/>
        </p:nvSpPr>
        <p:spPr>
          <a:xfrm>
            <a:off x="400325" y="6454157"/>
            <a:ext cx="5572212" cy="1631216"/>
          </a:xfrm>
          <a:prstGeom prst="rect">
            <a:avLst/>
          </a:prstGeom>
          <a:noFill/>
        </p:spPr>
        <p:txBody>
          <a:bodyPr wrap="square">
            <a:spAutoFit/>
          </a:bodyPr>
          <a:lstStyle/>
          <a:p>
            <a:r>
              <a:rPr lang="tr-TR" sz="3600" b="1" dirty="0">
                <a:solidFill>
                  <a:schemeClr val="bg1"/>
                </a:solidFill>
                <a:latin typeface="Chivo" pitchFamily="2" charset="-94"/>
                <a:cs typeface="Chivo" pitchFamily="2" charset="-94"/>
              </a:rPr>
              <a:t>KÜRT SORUNU:</a:t>
            </a:r>
          </a:p>
          <a:p>
            <a:r>
              <a:rPr lang="tr-TR" sz="3600" b="1" dirty="0">
                <a:solidFill>
                  <a:schemeClr val="bg1"/>
                </a:solidFill>
                <a:effectLst/>
                <a:latin typeface="Chivo" pitchFamily="2" charset="-94"/>
                <a:cs typeface="Chivo" pitchFamily="2" charset="-94"/>
              </a:rPr>
              <a:t>VAR MI?</a:t>
            </a:r>
            <a:r>
              <a:rPr lang="tr-TR" sz="3600" b="1" dirty="0">
                <a:solidFill>
                  <a:schemeClr val="bg1"/>
                </a:solidFill>
                <a:latin typeface="Chivo" pitchFamily="2" charset="-94"/>
                <a:cs typeface="Chivo" pitchFamily="2" charset="-94"/>
              </a:rPr>
              <a:t> YOK MU?</a:t>
            </a:r>
            <a:br>
              <a:rPr lang="en-US" b="1" dirty="0">
                <a:effectLst/>
              </a:rPr>
            </a:br>
            <a:br>
              <a:rPr lang="en-US" b="1" dirty="0">
                <a:effectLst/>
              </a:rPr>
            </a:br>
            <a:endParaRPr lang="en-US" b="1" dirty="0"/>
          </a:p>
        </p:txBody>
      </p:sp>
      <p:pic>
        <p:nvPicPr>
          <p:cNvPr id="5" name="Picture 4" descr="A computer and credit card on a wooden floor&#10;&#10;Description automatically generated">
            <a:extLst>
              <a:ext uri="{FF2B5EF4-FFF2-40B4-BE49-F238E27FC236}">
                <a16:creationId xmlns:a16="http://schemas.microsoft.com/office/drawing/2014/main" id="{FD1B0406-351B-C586-76BA-D7E31BE64801}"/>
              </a:ext>
            </a:extLst>
          </p:cNvPr>
          <p:cNvPicPr>
            <a:picLocks noChangeAspect="1"/>
          </p:cNvPicPr>
          <p:nvPr/>
        </p:nvPicPr>
        <p:blipFill>
          <a:blip r:embed="rId3"/>
          <a:stretch>
            <a:fillRect/>
          </a:stretch>
        </p:blipFill>
        <p:spPr>
          <a:xfrm>
            <a:off x="3969" y="5556"/>
            <a:ext cx="7581900" cy="10687050"/>
          </a:xfrm>
          <a:prstGeom prst="rect">
            <a:avLst/>
          </a:prstGeom>
        </p:spPr>
      </p:pic>
      <p:sp>
        <p:nvSpPr>
          <p:cNvPr id="7" name="TextBox 6">
            <a:extLst>
              <a:ext uri="{FF2B5EF4-FFF2-40B4-BE49-F238E27FC236}">
                <a16:creationId xmlns:a16="http://schemas.microsoft.com/office/drawing/2014/main" id="{D764D166-6F54-473B-52BF-04B719584F7D}"/>
              </a:ext>
            </a:extLst>
          </p:cNvPr>
          <p:cNvSpPr txBox="1"/>
          <p:nvPr/>
        </p:nvSpPr>
        <p:spPr>
          <a:xfrm>
            <a:off x="552725" y="6606557"/>
            <a:ext cx="5572212" cy="1631216"/>
          </a:xfrm>
          <a:prstGeom prst="rect">
            <a:avLst/>
          </a:prstGeom>
          <a:noFill/>
        </p:spPr>
        <p:txBody>
          <a:bodyPr wrap="square">
            <a:spAutoFit/>
          </a:bodyPr>
          <a:lstStyle/>
          <a:p>
            <a:r>
              <a:rPr lang="tr-TR" sz="3600" b="1" dirty="0">
                <a:solidFill>
                  <a:schemeClr val="bg1"/>
                </a:solidFill>
                <a:effectLst/>
                <a:latin typeface="Chivo" pitchFamily="2" charset="-94"/>
                <a:cs typeface="Chivo" pitchFamily="2" charset="-94"/>
              </a:rPr>
              <a:t>KARA CUMA MI?</a:t>
            </a:r>
          </a:p>
          <a:p>
            <a:r>
              <a:rPr lang="tr-TR" sz="3600" b="1" dirty="0">
                <a:solidFill>
                  <a:schemeClr val="bg1"/>
                </a:solidFill>
                <a:latin typeface="Chivo" pitchFamily="2" charset="-94"/>
                <a:cs typeface="Chivo" pitchFamily="2" charset="-94"/>
              </a:rPr>
              <a:t>KARA KIŞ MI?</a:t>
            </a:r>
            <a:br>
              <a:rPr lang="en-US" b="1" dirty="0">
                <a:effectLst/>
              </a:rPr>
            </a:br>
            <a:br>
              <a:rPr lang="en-US" b="1" dirty="0">
                <a:effectLst/>
              </a:rPr>
            </a:br>
            <a:endParaRPr lang="en-US" b="1" dirty="0"/>
          </a:p>
        </p:txBody>
      </p:sp>
    </p:spTree>
    <p:extLst>
      <p:ext uri="{BB962C8B-B14F-4D97-AF65-F5344CB8AC3E}">
        <p14:creationId xmlns:p14="http://schemas.microsoft.com/office/powerpoint/2010/main" val="4248128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9"/>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p:cNvGrpSpPr/>
          <p:nvPr/>
        </p:nvGrpSpPr>
        <p:grpSpPr>
          <a:xfrm>
            <a:off x="0" y="10185450"/>
            <a:ext cx="7601575" cy="545400"/>
            <a:chOff x="0" y="10185450"/>
            <a:chExt cx="7601575" cy="545400"/>
          </a:xfrm>
        </p:grpSpPr>
        <p:grpSp>
          <p:nvGrpSpPr>
            <p:cNvPr id="1095" name="Google Shape;1095;p69"/>
            <p:cNvGrpSpPr/>
            <p:nvPr/>
          </p:nvGrpSpPr>
          <p:grpSpPr>
            <a:xfrm>
              <a:off x="0" y="10185450"/>
              <a:ext cx="7589400" cy="545400"/>
              <a:chOff x="0" y="9118650"/>
              <a:chExt cx="7589400" cy="545400"/>
            </a:xfrm>
          </p:grpSpPr>
          <p:sp>
            <p:nvSpPr>
              <p:cNvPr id="1096" name="Google Shape;1096;p6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63</a:t>
            </a:fld>
            <a:endParaRPr sz="1700">
              <a:solidFill>
                <a:schemeClr val="lt1"/>
              </a:solidFill>
              <a:latin typeface="Chivo"/>
              <a:ea typeface="Chivo"/>
              <a:cs typeface="Chivo"/>
              <a:sym typeface="Chivo"/>
            </a:endParaRPr>
          </a:p>
        </p:txBody>
      </p:sp>
      <p:cxnSp>
        <p:nvCxnSpPr>
          <p:cNvPr id="1101" name="Google Shape;1101;p69"/>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Her 10 katılımcıdan 3’ünün Black Friday hakkında herhangi bir fikri yok. Bununla birlikte katılımcıların anlamlı çoğunluğu (%59) indirim döneminde alışveriş yapmadığını ifade ediyor.</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Katılımcıların yalnızca %11’i bu dönemde alışveriş yaparken %5’i almak istediği şeyleri almak için indirim dönemini beklediğini, %6’sı ise plansız bir şekilde indirim döneminde beğendiği bir ürünü aldığını söylüyor. </a:t>
            </a: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CEAE5A5B-2931-F8B1-960F-ECD9866D57E0}"/>
              </a:ext>
            </a:extLst>
          </p:cNvPr>
          <p:cNvGraphicFramePr/>
          <p:nvPr>
            <p:extLst>
              <p:ext uri="{D42A27DB-BD31-4B8C-83A1-F6EECF244321}">
                <p14:modId xmlns:p14="http://schemas.microsoft.com/office/powerpoint/2010/main" val="1346045031"/>
              </p:ext>
            </p:extLst>
          </p:nvPr>
        </p:nvGraphicFramePr>
        <p:xfrm>
          <a:off x="265113" y="1832624"/>
          <a:ext cx="7086975" cy="38974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B9DE3199-CE82-792E-7369-E33C3ECA420D}"/>
              </a:ext>
            </a:extLst>
          </p:cNvPr>
          <p:cNvGraphicFramePr/>
          <p:nvPr>
            <p:extLst>
              <p:ext uri="{D42A27DB-BD31-4B8C-83A1-F6EECF244321}">
                <p14:modId xmlns:p14="http://schemas.microsoft.com/office/powerpoint/2010/main" val="437941807"/>
              </p:ext>
            </p:extLst>
          </p:nvPr>
        </p:nvGraphicFramePr>
        <p:xfrm>
          <a:off x="237801" y="1169022"/>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256269">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 Kasım ayında gerçekleşen Black Friday (Kara Cuma) olarak bilinen indirim dönemi ile ilgili sayacaklarımdan hangisi sizin için geçerlidir? (%)</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13E2F17E-3A22-9592-AC38-8289E44F5530}"/>
              </a:ext>
            </a:extLst>
          </p:cNvPr>
          <p:cNvSpPr txBox="1"/>
          <p:nvPr/>
        </p:nvSpPr>
        <p:spPr>
          <a:xfrm>
            <a:off x="284276" y="67588"/>
            <a:ext cx="6782774"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Tree>
    <p:extLst>
      <p:ext uri="{BB962C8B-B14F-4D97-AF65-F5344CB8AC3E}">
        <p14:creationId xmlns:p14="http://schemas.microsoft.com/office/powerpoint/2010/main" val="2023236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1681C369-86D8-CCFF-AD47-8A932AC4C53C}"/>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33A6C8F5-DD93-4D7C-2535-07F0250D0116}"/>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1BEE3BAE-76E2-B0D8-1615-72B55AB0C7B0}"/>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EED58C52-5549-A665-136A-E07706FCDD76}"/>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093FFFE3-C4CB-CAB1-6F14-AA194638FC48}"/>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207B5CB4-71EE-D59E-5041-AA9097A8B933}"/>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9114940A-9ED5-40C6-44FA-8B43FBBB4CA5}"/>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D3BE2EAA-A7EA-B50E-4EF1-ECC876B48CB1}"/>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64</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A95723F6-8F01-6E35-689A-C0CFFA333DAF}"/>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4" name="Google Shape;1124;p70">
            <a:extLst>
              <a:ext uri="{FF2B5EF4-FFF2-40B4-BE49-F238E27FC236}">
                <a16:creationId xmlns:a16="http://schemas.microsoft.com/office/drawing/2014/main" id="{569AED51-1937-1992-2B03-E67AD67DDC8A}"/>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A77F4BF7-B06B-9EAA-46B6-E7C764FB1C02}"/>
              </a:ext>
            </a:extLst>
          </p:cNvPr>
          <p:cNvGraphicFramePr/>
          <p:nvPr>
            <p:extLst>
              <p:ext uri="{D42A27DB-BD31-4B8C-83A1-F6EECF244321}">
                <p14:modId xmlns:p14="http://schemas.microsoft.com/office/powerpoint/2010/main" val="3836246714"/>
              </p:ext>
            </p:extLst>
          </p:nvPr>
        </p:nvGraphicFramePr>
        <p:xfrm>
          <a:off x="265114" y="1164303"/>
          <a:ext cx="7058026" cy="548610"/>
        </p:xfrm>
        <a:graphic>
          <a:graphicData uri="http://schemas.openxmlformats.org/drawingml/2006/table">
            <a:tbl>
              <a:tblPr>
                <a:noFill/>
                <a:tableStyleId>{354274A8-8CDC-4FB1-AA4F-696C39C6ED5F}</a:tableStyleId>
              </a:tblPr>
              <a:tblGrid>
                <a:gridCol w="7058026">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 Kasım ayında gerçekleşen Black Friday (Kara Cuma) olarak bilinen indirim dönemi ile ilgili sayacaklarımdan hangisi sizin için geçerlidir?</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04;p69">
            <a:extLst>
              <a:ext uri="{FF2B5EF4-FFF2-40B4-BE49-F238E27FC236}">
                <a16:creationId xmlns:a16="http://schemas.microsoft.com/office/drawing/2014/main" id="{31A6AB9F-A96D-1123-EA29-D77491A08499}"/>
              </a:ext>
            </a:extLst>
          </p:cNvPr>
          <p:cNvSpPr txBox="1"/>
          <p:nvPr/>
        </p:nvSpPr>
        <p:spPr>
          <a:xfrm>
            <a:off x="293514" y="4985359"/>
            <a:ext cx="3392662" cy="2979347"/>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Kadın katılımcılar arasında indirim döneminde alışveriş yapmadığını ifade edenlerin oranı erkeklerden 7 puan daha yüksek.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Erkek katılımcılar arasında Black Friday hakkında fikri olmayanlarınların oranı ise kadınlardan anlamlı düzeyde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Kadınların %15’i bu dönemde alışveriş yaptığını ifade ederken aynı oran erkeklerde %7’ye düşüyor. </a:t>
            </a:r>
          </a:p>
          <a:p>
            <a:pPr marL="0" marR="0" lvl="0" indent="0" algn="just" rtl="0">
              <a:lnSpc>
                <a:spcPct val="115000"/>
              </a:lnSpc>
              <a:spcBef>
                <a:spcPts val="0"/>
              </a:spcBef>
              <a:spcAft>
                <a:spcPts val="0"/>
              </a:spcAft>
              <a:buClr>
                <a:srgbClr val="000000"/>
              </a:buClr>
              <a:buSzPts val="1300"/>
              <a:buFont typeface="Arial"/>
              <a:buNone/>
            </a:pPr>
            <a:endParaRPr sz="1300" dirty="0">
              <a:solidFill>
                <a:schemeClr val="tx1"/>
              </a:solidFill>
              <a:latin typeface="Roboto"/>
              <a:ea typeface="Roboto"/>
              <a:cs typeface="Roboto"/>
              <a:sym typeface="Roboto"/>
            </a:endParaRPr>
          </a:p>
        </p:txBody>
      </p:sp>
      <p:sp>
        <p:nvSpPr>
          <p:cNvPr id="5" name="Google Shape;1104;p69">
            <a:extLst>
              <a:ext uri="{FF2B5EF4-FFF2-40B4-BE49-F238E27FC236}">
                <a16:creationId xmlns:a16="http://schemas.microsoft.com/office/drawing/2014/main" id="{A3C6234C-8E8C-4979-D439-E426E5E50147}"/>
              </a:ext>
            </a:extLst>
          </p:cNvPr>
          <p:cNvSpPr txBox="1"/>
          <p:nvPr/>
        </p:nvSpPr>
        <p:spPr>
          <a:xfrm>
            <a:off x="3903662" y="4957894"/>
            <a:ext cx="3392662" cy="2979347"/>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Bekleneceği üzere yaş ilerledikçe Black Friday hakkında fikri olmayanların da oranı artıyor. En genç yaş grubunda bu oran %23 iken 65 yaş ve üzerindekilerde %39’a çıkıyor.</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Alışveriş yapmayanların oranında ise yaş grupları bazında radikal bir farklılık ortaya çıkmıyor.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p:txBody>
      </p:sp>
      <p:sp>
        <p:nvSpPr>
          <p:cNvPr id="6" name="Google Shape;1102;p69">
            <a:extLst>
              <a:ext uri="{FF2B5EF4-FFF2-40B4-BE49-F238E27FC236}">
                <a16:creationId xmlns:a16="http://schemas.microsoft.com/office/drawing/2014/main" id="{3AD9F80B-6D7F-D671-8098-10392264A797}"/>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7" name="Table 6">
            <a:extLst>
              <a:ext uri="{FF2B5EF4-FFF2-40B4-BE49-F238E27FC236}">
                <a16:creationId xmlns:a16="http://schemas.microsoft.com/office/drawing/2014/main" id="{35C45F51-9BA0-F563-F933-A55B4DBF0CFE}"/>
              </a:ext>
            </a:extLst>
          </p:cNvPr>
          <p:cNvGraphicFramePr>
            <a:graphicFrameLocks noGrp="1"/>
          </p:cNvGraphicFramePr>
          <p:nvPr>
            <p:extLst>
              <p:ext uri="{D42A27DB-BD31-4B8C-83A1-F6EECF244321}">
                <p14:modId xmlns:p14="http://schemas.microsoft.com/office/powerpoint/2010/main" val="1200151252"/>
              </p:ext>
            </p:extLst>
          </p:nvPr>
        </p:nvGraphicFramePr>
        <p:xfrm>
          <a:off x="245950" y="2027371"/>
          <a:ext cx="7077190" cy="2575560"/>
        </p:xfrm>
        <a:graphic>
          <a:graphicData uri="http://schemas.openxmlformats.org/drawingml/2006/table">
            <a:tbl>
              <a:tblPr/>
              <a:tblGrid>
                <a:gridCol w="2162830">
                  <a:extLst>
                    <a:ext uri="{9D8B030D-6E8A-4147-A177-3AD203B41FA5}">
                      <a16:colId xmlns:a16="http://schemas.microsoft.com/office/drawing/2014/main" val="3044936"/>
                    </a:ext>
                  </a:extLst>
                </a:gridCol>
                <a:gridCol w="614295">
                  <a:extLst>
                    <a:ext uri="{9D8B030D-6E8A-4147-A177-3AD203B41FA5}">
                      <a16:colId xmlns:a16="http://schemas.microsoft.com/office/drawing/2014/main" val="165580896"/>
                    </a:ext>
                  </a:extLst>
                </a:gridCol>
                <a:gridCol w="614295">
                  <a:extLst>
                    <a:ext uri="{9D8B030D-6E8A-4147-A177-3AD203B41FA5}">
                      <a16:colId xmlns:a16="http://schemas.microsoft.com/office/drawing/2014/main" val="3963264623"/>
                    </a:ext>
                  </a:extLst>
                </a:gridCol>
                <a:gridCol w="614295">
                  <a:extLst>
                    <a:ext uri="{9D8B030D-6E8A-4147-A177-3AD203B41FA5}">
                      <a16:colId xmlns:a16="http://schemas.microsoft.com/office/drawing/2014/main" val="601466334"/>
                    </a:ext>
                  </a:extLst>
                </a:gridCol>
                <a:gridCol w="614295">
                  <a:extLst>
                    <a:ext uri="{9D8B030D-6E8A-4147-A177-3AD203B41FA5}">
                      <a16:colId xmlns:a16="http://schemas.microsoft.com/office/drawing/2014/main" val="3816972994"/>
                    </a:ext>
                  </a:extLst>
                </a:gridCol>
                <a:gridCol w="614295">
                  <a:extLst>
                    <a:ext uri="{9D8B030D-6E8A-4147-A177-3AD203B41FA5}">
                      <a16:colId xmlns:a16="http://schemas.microsoft.com/office/drawing/2014/main" val="1524505130"/>
                    </a:ext>
                  </a:extLst>
                </a:gridCol>
                <a:gridCol w="614295">
                  <a:extLst>
                    <a:ext uri="{9D8B030D-6E8A-4147-A177-3AD203B41FA5}">
                      <a16:colId xmlns:a16="http://schemas.microsoft.com/office/drawing/2014/main" val="3200888724"/>
                    </a:ext>
                  </a:extLst>
                </a:gridCol>
                <a:gridCol w="614295">
                  <a:extLst>
                    <a:ext uri="{9D8B030D-6E8A-4147-A177-3AD203B41FA5}">
                      <a16:colId xmlns:a16="http://schemas.microsoft.com/office/drawing/2014/main" val="4110298406"/>
                    </a:ext>
                  </a:extLst>
                </a:gridCol>
                <a:gridCol w="614295">
                  <a:extLst>
                    <a:ext uri="{9D8B030D-6E8A-4147-A177-3AD203B41FA5}">
                      <a16:colId xmlns:a16="http://schemas.microsoft.com/office/drawing/2014/main" val="2358852365"/>
                    </a:ext>
                  </a:extLst>
                </a:gridCol>
              </a:tblGrid>
              <a:tr h="487680">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a:solidFill>
                            <a:srgbClr val="000000"/>
                          </a:solidFill>
                          <a:effectLst/>
                          <a:latin typeface="Chivo" pitchFamily="2" charset="-94"/>
                        </a:rPr>
                        <a:t>Erkek</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18-24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45-54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55-64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65 ve üstü</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9981781"/>
                  </a:ext>
                </a:extLst>
              </a:tr>
              <a:tr h="457200">
                <a:tc>
                  <a:txBody>
                    <a:bodyPr/>
                    <a:lstStyle/>
                    <a:p>
                      <a:pPr algn="l" fontAlgn="ctr"/>
                      <a:r>
                        <a:rPr lang="en-US" sz="1000" b="1" i="0" u="none" strike="noStrike" dirty="0">
                          <a:solidFill>
                            <a:srgbClr val="000000"/>
                          </a:solidFill>
                          <a:effectLst/>
                          <a:latin typeface="Chivo" pitchFamily="2" charset="-94"/>
                        </a:rPr>
                        <a:t>O </a:t>
                      </a:r>
                      <a:r>
                        <a:rPr lang="en-US" sz="1000" b="1" i="0" u="none" strike="noStrike" dirty="0" err="1">
                          <a:solidFill>
                            <a:srgbClr val="000000"/>
                          </a:solidFill>
                          <a:effectLst/>
                          <a:latin typeface="Chivo" pitchFamily="2" charset="-94"/>
                        </a:rPr>
                        <a:t>dönemde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alışveriş</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yapmadım</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Roboto" panose="02000000000000000000" pitchFamily="2" charset="0"/>
                        </a:rPr>
                        <a:t>56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7190"/>
                    </a:solidFill>
                  </a:tcPr>
                </a:tc>
                <a:tc>
                  <a:txBody>
                    <a:bodyPr/>
                    <a:lstStyle/>
                    <a:p>
                      <a:pPr algn="ctr" rtl="0" fontAlgn="ctr"/>
                      <a:r>
                        <a:rPr lang="en-US" sz="1000" b="0" i="0" u="none" strike="noStrike" dirty="0">
                          <a:solidFill>
                            <a:srgbClr val="FFFFFF"/>
                          </a:solidFill>
                          <a:effectLst/>
                          <a:latin typeface="Roboto" panose="02000000000000000000" pitchFamily="2" charset="0"/>
                        </a:rPr>
                        <a:t>63</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a:solidFill>
                            <a:srgbClr val="000000"/>
                          </a:solidFill>
                          <a:effectLst/>
                          <a:latin typeface="Chivo" pitchFamily="2" charset="-94"/>
                        </a:rPr>
                        <a:t>58</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7A8D9"/>
                    </a:solidFill>
                  </a:tcPr>
                </a:tc>
                <a:tc>
                  <a:txBody>
                    <a:bodyPr/>
                    <a:lstStyle/>
                    <a:p>
                      <a:pPr algn="ctr" rtl="0" fontAlgn="ctr"/>
                      <a:r>
                        <a:rPr lang="en-US" sz="1000" b="0" i="0" u="none" strike="noStrike">
                          <a:solidFill>
                            <a:srgbClr val="000000"/>
                          </a:solidFill>
                          <a:effectLst/>
                          <a:latin typeface="Chivo" pitchFamily="2" charset="-94"/>
                        </a:rPr>
                        <a:t>60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3A5D8"/>
                    </a:solidFill>
                  </a:tcPr>
                </a:tc>
                <a:tc>
                  <a:txBody>
                    <a:bodyPr/>
                    <a:lstStyle/>
                    <a:p>
                      <a:pPr algn="ctr" rtl="0" fontAlgn="ctr"/>
                      <a:r>
                        <a:rPr lang="en-US" sz="1000" b="0" i="0" u="none" strike="noStrike">
                          <a:solidFill>
                            <a:srgbClr val="000000"/>
                          </a:solidFill>
                          <a:effectLst/>
                          <a:latin typeface="Chivo" pitchFamily="2" charset="-94"/>
                        </a:rPr>
                        <a:t>61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A8D9"/>
                    </a:solidFill>
                  </a:tcPr>
                </a:tc>
                <a:tc>
                  <a:txBody>
                    <a:bodyPr/>
                    <a:lstStyle/>
                    <a:p>
                      <a:pPr algn="ctr" rtl="0" fontAlgn="ctr"/>
                      <a:r>
                        <a:rPr lang="en-US" sz="1000" b="0" i="0" u="none" strike="noStrike">
                          <a:solidFill>
                            <a:srgbClr val="000000"/>
                          </a:solidFill>
                          <a:effectLst/>
                          <a:latin typeface="Chivo" pitchFamily="2" charset="-94"/>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A6D8"/>
                    </a:solidFill>
                  </a:tcPr>
                </a:tc>
                <a:tc>
                  <a:txBody>
                    <a:bodyPr/>
                    <a:lstStyle/>
                    <a:p>
                      <a:pPr algn="ctr" rtl="0" fontAlgn="ctr"/>
                      <a:r>
                        <a:rPr lang="en-US" sz="1000" b="0" i="0" u="none" strike="noStrike">
                          <a:solidFill>
                            <a:srgbClr val="000000"/>
                          </a:solidFill>
                          <a:effectLst/>
                          <a:latin typeface="Chivo" pitchFamily="2" charset="-94"/>
                        </a:rPr>
                        <a:t>56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AADA"/>
                    </a:solidFill>
                  </a:tcPr>
                </a:tc>
                <a:extLst>
                  <a:ext uri="{0D108BD9-81ED-4DB2-BD59-A6C34878D82A}">
                    <a16:rowId xmlns:a16="http://schemas.microsoft.com/office/drawing/2014/main" val="4040693425"/>
                  </a:ext>
                </a:extLst>
              </a:tr>
              <a:tr h="457200">
                <a:tc>
                  <a:txBody>
                    <a:bodyPr/>
                    <a:lstStyle/>
                    <a:p>
                      <a:pPr algn="l" fontAlgn="ctr"/>
                      <a:r>
                        <a:rPr lang="en-US" sz="1000" b="1" i="0" u="none" strike="noStrike" dirty="0" err="1">
                          <a:solidFill>
                            <a:srgbClr val="000000"/>
                          </a:solidFill>
                          <a:effectLst/>
                          <a:latin typeface="Chivo" pitchFamily="2" charset="-94"/>
                        </a:rPr>
                        <a:t>Fikrim</a:t>
                      </a:r>
                      <a:r>
                        <a:rPr lang="en-US" sz="1000" b="1" i="0" u="none" strike="noStrike" dirty="0">
                          <a:solidFill>
                            <a:srgbClr val="000000"/>
                          </a:solidFill>
                          <a:effectLst/>
                          <a:latin typeface="Chivo" pitchFamily="2" charset="-94"/>
                        </a:rPr>
                        <a:t> yok/ Black Friday </a:t>
                      </a:r>
                      <a:r>
                        <a:rPr lang="en-US" sz="1000" b="1" i="0" u="none" strike="noStrike" dirty="0" err="1">
                          <a:solidFill>
                            <a:srgbClr val="000000"/>
                          </a:solidFill>
                          <a:effectLst/>
                          <a:latin typeface="Chivo" pitchFamily="2" charset="-94"/>
                        </a:rPr>
                        <a:t>hakkında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bilgim</a:t>
                      </a:r>
                      <a:r>
                        <a:rPr lang="en-US" sz="1000" b="1" i="0" u="none" strike="noStrike" dirty="0">
                          <a:solidFill>
                            <a:srgbClr val="000000"/>
                          </a:solidFill>
                          <a:effectLst/>
                          <a:latin typeface="Chivo" pitchFamily="2" charset="-94"/>
                        </a:rPr>
                        <a:t> yok</a:t>
                      </a: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37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D9FB3"/>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C3CE"/>
                    </a:solidFill>
                  </a:tcPr>
                </a:tc>
                <a:tc>
                  <a:txBody>
                    <a:bodyPr/>
                    <a:lstStyle/>
                    <a:p>
                      <a:pPr algn="ctr" rtl="0" fontAlgn="ctr"/>
                      <a:r>
                        <a:rPr lang="en-US" sz="1000" b="0" i="0" u="none" strike="noStrike" dirty="0">
                          <a:solidFill>
                            <a:srgbClr val="000000"/>
                          </a:solidFill>
                          <a:effectLst/>
                          <a:latin typeface="Chivo" pitchFamily="2" charset="-94"/>
                        </a:rPr>
                        <a:t>23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3D5E9"/>
                    </a:solidFill>
                  </a:tcPr>
                </a:tc>
                <a:tc>
                  <a:txBody>
                    <a:bodyPr/>
                    <a:lstStyle/>
                    <a:p>
                      <a:pPr algn="ctr" rtl="0" fontAlgn="ctr"/>
                      <a:r>
                        <a:rPr lang="en-US" sz="1000" b="0" i="0" u="none" strike="noStrike" dirty="0">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9D0E7"/>
                    </a:solidFill>
                  </a:tcPr>
                </a:tc>
                <a:tc>
                  <a:txBody>
                    <a:bodyPr/>
                    <a:lstStyle/>
                    <a:p>
                      <a:pPr algn="ctr" rtl="0" fontAlgn="ctr"/>
                      <a:r>
                        <a:rPr lang="en-US" sz="1000" b="0" i="0" u="none" strike="noStrike">
                          <a:solidFill>
                            <a:srgbClr val="000000"/>
                          </a:solidFill>
                          <a:effectLst/>
                          <a:latin typeface="Chivo" pitchFamily="2" charset="-94"/>
                        </a:rPr>
                        <a:t>27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BD1E7"/>
                    </a:solidFill>
                  </a:tcPr>
                </a:tc>
                <a:tc>
                  <a:txBody>
                    <a:bodyPr/>
                    <a:lstStyle/>
                    <a:p>
                      <a:pPr algn="ctr" rtl="0" fontAlgn="ctr"/>
                      <a:r>
                        <a:rPr lang="en-US" sz="1000" b="0" i="0" u="none" strike="noStrike">
                          <a:solidFill>
                            <a:srgbClr val="000000"/>
                          </a:solidFill>
                          <a:effectLst/>
                          <a:latin typeface="Chivo" pitchFamily="2" charset="-94"/>
                        </a:rPr>
                        <a:t>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BC7E4"/>
                    </a:solidFill>
                  </a:tcPr>
                </a:tc>
                <a:tc>
                  <a:txBody>
                    <a:bodyPr/>
                    <a:lstStyle/>
                    <a:p>
                      <a:pPr algn="ctr" rtl="0" fontAlgn="ctr"/>
                      <a:r>
                        <a:rPr lang="en-US" sz="1000" b="0" i="0" u="none" strike="noStrike">
                          <a:solidFill>
                            <a:srgbClr val="000000"/>
                          </a:solidFill>
                          <a:effectLst/>
                          <a:latin typeface="Chivo" pitchFamily="2" charset="-94"/>
                        </a:rPr>
                        <a:t>33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DC8E4"/>
                    </a:solidFill>
                  </a:tcPr>
                </a:tc>
                <a:tc>
                  <a:txBody>
                    <a:bodyPr/>
                    <a:lstStyle/>
                    <a:p>
                      <a:pPr algn="ctr" rtl="0" fontAlgn="ctr"/>
                      <a:r>
                        <a:rPr lang="en-US" sz="1000" b="0" i="0" u="none" strike="noStrike">
                          <a:solidFill>
                            <a:srgbClr val="000000"/>
                          </a:solidFill>
                          <a:effectLst/>
                          <a:latin typeface="Chivo" pitchFamily="2" charset="-94"/>
                        </a:rPr>
                        <a:t>39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1C1E2"/>
                    </a:solidFill>
                  </a:tcPr>
                </a:tc>
                <a:extLst>
                  <a:ext uri="{0D108BD9-81ED-4DB2-BD59-A6C34878D82A}">
                    <a16:rowId xmlns:a16="http://schemas.microsoft.com/office/drawing/2014/main" val="3989390687"/>
                  </a:ext>
                </a:extLst>
              </a:tr>
              <a:tr h="457200">
                <a:tc>
                  <a:txBody>
                    <a:bodyPr/>
                    <a:lstStyle/>
                    <a:p>
                      <a:pPr algn="l" fontAlgn="ctr"/>
                      <a:r>
                        <a:rPr lang="en-US" sz="1000" b="1" i="0" u="none" strike="noStrike" dirty="0" err="1">
                          <a:solidFill>
                            <a:srgbClr val="000000"/>
                          </a:solidFill>
                          <a:effectLst/>
                          <a:latin typeface="Chivo" pitchFamily="2" charset="-94"/>
                        </a:rPr>
                        <a:t>Öncesinde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planlamamıştım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fakat</a:t>
                      </a:r>
                      <a:r>
                        <a:rPr lang="en-US" sz="1000" b="1" i="0" u="none" strike="noStrike" dirty="0">
                          <a:solidFill>
                            <a:srgbClr val="000000"/>
                          </a:solidFill>
                          <a:effectLst/>
                          <a:latin typeface="Chivo" pitchFamily="2" charset="-94"/>
                        </a:rPr>
                        <a:t> o </a:t>
                      </a:r>
                      <a:r>
                        <a:rPr lang="en-US" sz="1000" b="1" i="0" u="none" strike="noStrike" dirty="0" err="1">
                          <a:solidFill>
                            <a:srgbClr val="000000"/>
                          </a:solidFill>
                          <a:effectLst/>
                          <a:latin typeface="Chivo" pitchFamily="2" charset="-94"/>
                        </a:rPr>
                        <a:t>dönemde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beğendiğim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bir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şeyi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aldım</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1"/>
                    </a:solidFill>
                  </a:tcPr>
                </a:tc>
                <a:tc>
                  <a:txBody>
                    <a:bodyPr/>
                    <a:lstStyle/>
                    <a:p>
                      <a:pPr algn="ctr" rtl="0" fontAlgn="ctr"/>
                      <a:r>
                        <a:rPr lang="en-US" sz="1000" b="0" i="0" u="none" strike="noStrike">
                          <a:solidFill>
                            <a:srgbClr val="000000"/>
                          </a:solidFill>
                          <a:effectLst/>
                          <a:latin typeface="Roboto" panose="02000000000000000000" pitchFamily="2" charset="0"/>
                        </a:rPr>
                        <a:t>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7EA"/>
                    </a:solid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E8EF"/>
                    </a:solidFill>
                  </a:tcPr>
                </a:tc>
                <a:tc>
                  <a:txBody>
                    <a:bodyPr/>
                    <a:lstStyle/>
                    <a:p>
                      <a:pPr algn="ctr" rtl="0" fontAlgn="ctr"/>
                      <a:r>
                        <a:rPr lang="en-US" sz="1000" b="0" i="0" u="none" strike="noStrike">
                          <a:solidFill>
                            <a:srgbClr val="000000"/>
                          </a:solidFill>
                          <a:effectLst/>
                          <a:latin typeface="Roboto" panose="02000000000000000000" pitchFamily="2" charset="0"/>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6EBF0"/>
                    </a:solidFill>
                  </a:tcPr>
                </a:tc>
                <a:tc>
                  <a:txBody>
                    <a:bodyPr/>
                    <a:lstStyle/>
                    <a:p>
                      <a:pPr algn="ctr" rtl="0" fontAlgn="ctr"/>
                      <a:r>
                        <a:rPr lang="en-US" sz="1000" b="0" i="0" u="none" strike="noStrike" dirty="0">
                          <a:solidFill>
                            <a:srgbClr val="000000"/>
                          </a:solidFill>
                          <a:effectLst/>
                          <a:latin typeface="Roboto" panose="02000000000000000000" pitchFamily="2" charset="0"/>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8ECF0"/>
                    </a:solid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EFF1"/>
                    </a:solidFill>
                  </a:tcPr>
                </a:tc>
                <a:tc>
                  <a:txBody>
                    <a:bodyPr/>
                    <a:lstStyle/>
                    <a:p>
                      <a:pPr algn="ctr" rtl="0" fontAlgn="ctr"/>
                      <a:r>
                        <a:rPr lang="en-US" sz="1000" b="0" i="0" u="none" strike="noStrike" dirty="0">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CEFF1"/>
                    </a:solid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EFF1"/>
                    </a:solidFill>
                  </a:tcPr>
                </a:tc>
                <a:extLst>
                  <a:ext uri="{0D108BD9-81ED-4DB2-BD59-A6C34878D82A}">
                    <a16:rowId xmlns:a16="http://schemas.microsoft.com/office/drawing/2014/main" val="2013194532"/>
                  </a:ext>
                </a:extLst>
              </a:tr>
              <a:tr h="457200">
                <a:tc>
                  <a:txBody>
                    <a:bodyPr/>
                    <a:lstStyle/>
                    <a:p>
                      <a:pPr algn="l" fontAlgn="ct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şeyleri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almak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için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dönemi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bekledim</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Roboto" panose="02000000000000000000" pitchFamily="2" charset="0"/>
                        </a:rPr>
                        <a:t>7</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EE9EB"/>
                    </a:solid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1E8EF"/>
                    </a:solidFill>
                  </a:tcPr>
                </a:tc>
                <a:tc>
                  <a:txBody>
                    <a:bodyPr/>
                    <a:lstStyle/>
                    <a:p>
                      <a:pPr algn="ctr" rtl="0" fontAlgn="ctr"/>
                      <a:r>
                        <a:rPr lang="en-US" sz="1000" b="0" i="0" u="none" strike="noStrike">
                          <a:solidFill>
                            <a:srgbClr val="000000"/>
                          </a:solidFill>
                          <a:effectLst/>
                          <a:latin typeface="Roboto" panose="02000000000000000000" pitchFamily="2" charset="0"/>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AEDF1"/>
                    </a:solidFill>
                  </a:tcPr>
                </a:tc>
                <a:tc>
                  <a:txBody>
                    <a:bodyPr/>
                    <a:lstStyle/>
                    <a:p>
                      <a:pPr algn="ctr" rtl="0" fontAlgn="ctr"/>
                      <a:r>
                        <a:rPr lang="en-US" sz="1000" b="0" i="0" u="none" strike="noStrike">
                          <a:solidFill>
                            <a:srgbClr val="000000"/>
                          </a:solidFill>
                          <a:effectLst/>
                          <a:latin typeface="Roboto" panose="02000000000000000000" pitchFamily="2" charset="0"/>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8ECF0"/>
                    </a:solid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DEFF1"/>
                    </a:solidFill>
                  </a:tcPr>
                </a:tc>
                <a:tc>
                  <a:txBody>
                    <a:bodyPr/>
                    <a:lstStyle/>
                    <a:p>
                      <a:pPr algn="ctr" rtl="0" fontAlgn="ctr"/>
                      <a:r>
                        <a:rPr lang="en-US" sz="1000" b="0" i="0" u="none" strike="noStrike" dirty="0">
                          <a:solidFill>
                            <a:srgbClr val="000000"/>
                          </a:solidFill>
                          <a:effectLst/>
                          <a:latin typeface="Roboto" panose="02000000000000000000" pitchFamily="2"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EF0F2"/>
                    </a:solidFill>
                  </a:tcPr>
                </a:tc>
                <a:tc>
                  <a:txBody>
                    <a:bodyPr/>
                    <a:lstStyle/>
                    <a:p>
                      <a:pPr algn="ctr" rtl="0" fontAlgn="ctr"/>
                      <a:r>
                        <a:rPr lang="en-US" sz="1000" b="0" i="0" u="none" strike="noStrike" dirty="0">
                          <a:solidFill>
                            <a:srgbClr val="000000"/>
                          </a:solidFill>
                          <a:effectLst/>
                          <a:latin typeface="Roboto" panose="02000000000000000000" pitchFamily="2" charset="0"/>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626902088"/>
                  </a:ext>
                </a:extLst>
              </a:tr>
              <a:tr h="251460">
                <a:tc>
                  <a:txBody>
                    <a:bodyPr/>
                    <a:lstStyle/>
                    <a:p>
                      <a:pPr algn="ctr" rtl="0" fontAlgn="ctr"/>
                      <a:r>
                        <a:rPr lang="en-US" sz="1000" b="1" i="0" u="none" strike="noStrike">
                          <a:solidFill>
                            <a:srgbClr val="FFFFFF"/>
                          </a:solidFill>
                          <a:effectLst/>
                          <a:latin typeface="Chivo" pitchFamily="2" charset="-94"/>
                        </a:rPr>
                        <a:t>Toplam</a:t>
                      </a:r>
                    </a:p>
                  </a:txBody>
                  <a:tcPr marL="7620" marR="7620" marT="7620" marB="0" anchor="ctr">
                    <a:lnL w="19050" cap="flat" cmpd="sng" algn="ctr">
                      <a:solidFill>
                        <a:srgbClr val="EF3B45"/>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a:noFill/>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2704080874"/>
                  </a:ext>
                </a:extLst>
              </a:tr>
            </a:tbl>
          </a:graphicData>
        </a:graphic>
      </p:graphicFrame>
    </p:spTree>
    <p:extLst>
      <p:ext uri="{BB962C8B-B14F-4D97-AF65-F5344CB8AC3E}">
        <p14:creationId xmlns:p14="http://schemas.microsoft.com/office/powerpoint/2010/main" val="4027184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4CCEB076-A3B1-3D69-2A7C-F3276DE41280}"/>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091B87DD-F465-2977-A3F2-9C82B0716D7D}"/>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F2C2731A-740C-BBF1-6865-C4376FE1EC69}"/>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21FC0951-2E47-194F-2E04-93770EBF1BBD}"/>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0CCE1923-2C48-67C7-4967-685B2533C9CF}"/>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5EBC7131-D988-231F-A93C-C05648D441BB}"/>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BB25735C-620A-B963-4443-E95871318646}"/>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7C21D83D-72B0-4B21-4BCF-5F590BE588F6}"/>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65</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63715BB9-670F-0AA8-3640-6FB2A36656F3}"/>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6367AD56-543F-A2B1-7390-C04E156D83AB}"/>
              </a:ext>
            </a:extLst>
          </p:cNvPr>
          <p:cNvSpPr txBox="1"/>
          <p:nvPr/>
        </p:nvSpPr>
        <p:spPr>
          <a:xfrm>
            <a:off x="23537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F84C54F2-AB06-D360-B62A-C92CBD5ECF50}"/>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3" name="Google Shape;1104;p69">
            <a:extLst>
              <a:ext uri="{FF2B5EF4-FFF2-40B4-BE49-F238E27FC236}">
                <a16:creationId xmlns:a16="http://schemas.microsoft.com/office/drawing/2014/main" id="{64085593-84D3-10C9-761E-936386F2248C}"/>
              </a:ext>
            </a:extLst>
          </p:cNvPr>
          <p:cNvSpPr txBox="1"/>
          <p:nvPr/>
        </p:nvSpPr>
        <p:spPr>
          <a:xfrm>
            <a:off x="256151" y="5529263"/>
            <a:ext cx="7058025" cy="2745666"/>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İndirim döneminde alışveriş yapmadığını ifade edenlerin en yüksek olduğu grup %63 ile devlet memurları. Aynı oran işverenlerde 11 puan daha az.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Her 5 işveren veya yevmiyeli çalışandan 2’si black Friday hakkında fikri olmadığını ifade ederken bu oran öğrencilerde yalnızca %12.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Öğrenciler aynı zamanda %34 ile indirim döneminde en yüksek oranda alışveriş yapan istihdam grubu. Bu oran diğer istihdam gruplarında %2-17 aralığında. </a:t>
            </a:r>
            <a:endParaRPr sz="1300" dirty="0">
              <a:solidFill>
                <a:schemeClr val="tx1"/>
              </a:solidFill>
              <a:latin typeface="Roboto"/>
              <a:ea typeface="Roboto"/>
              <a:cs typeface="Roboto"/>
              <a:sym typeface="Roboto"/>
            </a:endParaRPr>
          </a:p>
        </p:txBody>
      </p:sp>
      <p:sp>
        <p:nvSpPr>
          <p:cNvPr id="5" name="Google Shape;1102;p69">
            <a:extLst>
              <a:ext uri="{FF2B5EF4-FFF2-40B4-BE49-F238E27FC236}">
                <a16:creationId xmlns:a16="http://schemas.microsoft.com/office/drawing/2014/main" id="{F732CAF1-D196-6D84-EB13-C6CB21AE02FE}"/>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7" name="Table 6">
            <a:extLst>
              <a:ext uri="{FF2B5EF4-FFF2-40B4-BE49-F238E27FC236}">
                <a16:creationId xmlns:a16="http://schemas.microsoft.com/office/drawing/2014/main" id="{00FB1872-F5B2-178A-AE3F-DF37FFD4C1DB}"/>
              </a:ext>
            </a:extLst>
          </p:cNvPr>
          <p:cNvGraphicFramePr>
            <a:graphicFrameLocks noGrp="1"/>
          </p:cNvGraphicFramePr>
          <p:nvPr>
            <p:extLst>
              <p:ext uri="{D42A27DB-BD31-4B8C-83A1-F6EECF244321}">
                <p14:modId xmlns:p14="http://schemas.microsoft.com/office/powerpoint/2010/main" val="1343632254"/>
              </p:ext>
            </p:extLst>
          </p:nvPr>
        </p:nvGraphicFramePr>
        <p:xfrm>
          <a:off x="250827" y="1963677"/>
          <a:ext cx="7072310" cy="2667567"/>
        </p:xfrm>
        <a:graphic>
          <a:graphicData uri="http://schemas.openxmlformats.org/drawingml/2006/table">
            <a:tbl>
              <a:tblPr/>
              <a:tblGrid>
                <a:gridCol w="1579254">
                  <a:extLst>
                    <a:ext uri="{9D8B030D-6E8A-4147-A177-3AD203B41FA5}">
                      <a16:colId xmlns:a16="http://schemas.microsoft.com/office/drawing/2014/main" val="2378004259"/>
                    </a:ext>
                  </a:extLst>
                </a:gridCol>
                <a:gridCol w="686632">
                  <a:extLst>
                    <a:ext uri="{9D8B030D-6E8A-4147-A177-3AD203B41FA5}">
                      <a16:colId xmlns:a16="http://schemas.microsoft.com/office/drawing/2014/main" val="3671900481"/>
                    </a:ext>
                  </a:extLst>
                </a:gridCol>
                <a:gridCol w="686632">
                  <a:extLst>
                    <a:ext uri="{9D8B030D-6E8A-4147-A177-3AD203B41FA5}">
                      <a16:colId xmlns:a16="http://schemas.microsoft.com/office/drawing/2014/main" val="3511718913"/>
                    </a:ext>
                  </a:extLst>
                </a:gridCol>
                <a:gridCol w="686632">
                  <a:extLst>
                    <a:ext uri="{9D8B030D-6E8A-4147-A177-3AD203B41FA5}">
                      <a16:colId xmlns:a16="http://schemas.microsoft.com/office/drawing/2014/main" val="3729999914"/>
                    </a:ext>
                  </a:extLst>
                </a:gridCol>
                <a:gridCol w="686632">
                  <a:extLst>
                    <a:ext uri="{9D8B030D-6E8A-4147-A177-3AD203B41FA5}">
                      <a16:colId xmlns:a16="http://schemas.microsoft.com/office/drawing/2014/main" val="1178950344"/>
                    </a:ext>
                  </a:extLst>
                </a:gridCol>
                <a:gridCol w="686632">
                  <a:extLst>
                    <a:ext uri="{9D8B030D-6E8A-4147-A177-3AD203B41FA5}">
                      <a16:colId xmlns:a16="http://schemas.microsoft.com/office/drawing/2014/main" val="3132628143"/>
                    </a:ext>
                  </a:extLst>
                </a:gridCol>
                <a:gridCol w="686632">
                  <a:extLst>
                    <a:ext uri="{9D8B030D-6E8A-4147-A177-3AD203B41FA5}">
                      <a16:colId xmlns:a16="http://schemas.microsoft.com/office/drawing/2014/main" val="4053212750"/>
                    </a:ext>
                  </a:extLst>
                </a:gridCol>
                <a:gridCol w="686632">
                  <a:extLst>
                    <a:ext uri="{9D8B030D-6E8A-4147-A177-3AD203B41FA5}">
                      <a16:colId xmlns:a16="http://schemas.microsoft.com/office/drawing/2014/main" val="115335387"/>
                    </a:ext>
                  </a:extLst>
                </a:gridCol>
                <a:gridCol w="686632">
                  <a:extLst>
                    <a:ext uri="{9D8B030D-6E8A-4147-A177-3AD203B41FA5}">
                      <a16:colId xmlns:a16="http://schemas.microsoft.com/office/drawing/2014/main" val="957982588"/>
                    </a:ext>
                  </a:extLst>
                </a:gridCol>
              </a:tblGrid>
              <a:tr h="638568">
                <a:tc>
                  <a:txBody>
                    <a:bodyPr/>
                    <a:lstStyle/>
                    <a:p>
                      <a:pPr algn="ctr" rtl="0" fontAlgn="ctr"/>
                      <a:r>
                        <a:rPr lang="en-US" sz="1200" b="1" i="0" u="none" strike="noStrike" dirty="0">
                          <a:solidFill>
                            <a:srgbClr val="FFFFFF"/>
                          </a:solidFill>
                          <a:effectLst/>
                          <a:latin typeface="Chivo" pitchFamily="2" charset="-94"/>
                        </a:rPr>
                        <a:t>%</a:t>
                      </a:r>
                      <a:endParaRPr lang="en-US" sz="900" b="1" i="0" u="none" strike="noStrike" dirty="0">
                        <a:solidFill>
                          <a:srgbClr val="FFFFFF"/>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1" i="0" u="none" strike="noStrike" dirty="0" err="1">
                          <a:solidFill>
                            <a:srgbClr val="000000"/>
                          </a:solidFill>
                          <a:effectLst/>
                          <a:latin typeface="Chivo" pitchFamily="2" charset="-94"/>
                        </a:rPr>
                        <a:t>Emekli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çalışmıyor</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Çalışmıyor</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iş</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aramıyor</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İşsiz</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Chivo" pitchFamily="2" charset="-94"/>
                        </a:rPr>
                        <a:t>Kendi </a:t>
                      </a:r>
                      <a:r>
                        <a:rPr lang="en-US" sz="800" b="1" i="0" u="none" strike="noStrike" dirty="0" err="1">
                          <a:solidFill>
                            <a:srgbClr val="000000"/>
                          </a:solidFill>
                          <a:effectLst/>
                          <a:latin typeface="Chivo" pitchFamily="2" charset="-94"/>
                        </a:rPr>
                        <a:t>hesabına</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veya</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işveren</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Maaşlı</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devlet</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çalışanı</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Öğrenci</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Ücretli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özel</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sektör</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çalışanı</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Günlük</a:t>
                      </a:r>
                      <a:r>
                        <a:rPr lang="en-US" sz="800" b="1" i="0" u="none" strike="noStrike" dirty="0">
                          <a:solidFill>
                            <a:srgbClr val="000000"/>
                          </a:solidFill>
                          <a:effectLst/>
                          <a:latin typeface="Chivo" pitchFamily="2" charset="-94"/>
                        </a:rPr>
                        <a:t> / </a:t>
                      </a:r>
                      <a:r>
                        <a:rPr lang="en-US" sz="800" b="1" i="0" u="none" strike="noStrike" dirty="0" err="1">
                          <a:solidFill>
                            <a:srgbClr val="000000"/>
                          </a:solidFill>
                          <a:effectLst/>
                          <a:latin typeface="Chivo" pitchFamily="2" charset="-94"/>
                        </a:rPr>
                        <a:t>yevmiyeli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1851925997"/>
                  </a:ext>
                </a:extLst>
              </a:tr>
              <a:tr h="442878">
                <a:tc>
                  <a:txBody>
                    <a:bodyPr/>
                    <a:lstStyle/>
                    <a:p>
                      <a:pPr algn="l" fontAlgn="ctr"/>
                      <a:r>
                        <a:rPr lang="en-US" sz="800" b="1" i="0" u="none" strike="noStrike" dirty="0">
                          <a:solidFill>
                            <a:srgbClr val="000000"/>
                          </a:solidFill>
                          <a:effectLst/>
                          <a:latin typeface="Chivo" pitchFamily="2" charset="-94"/>
                        </a:rPr>
                        <a:t>O </a:t>
                      </a:r>
                      <a:r>
                        <a:rPr lang="en-US" sz="800" b="1" i="0" u="none" strike="noStrike" dirty="0" err="1">
                          <a:solidFill>
                            <a:srgbClr val="000000"/>
                          </a:solidFill>
                          <a:effectLst/>
                          <a:latin typeface="Chivo" pitchFamily="2" charset="-94"/>
                        </a:rPr>
                        <a:t>dönemde</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alışveriş</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yapmadım</a:t>
                      </a:r>
                      <a:endParaRPr lang="en-US" sz="800" b="1" i="0" u="none" strike="noStrike" dirty="0">
                        <a:solidFill>
                          <a:srgbClr val="000000"/>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50" b="0" i="0" u="none" strike="noStrike" dirty="0">
                          <a:solidFill>
                            <a:srgbClr val="FFFFFF"/>
                          </a:solidFill>
                          <a:effectLst/>
                          <a:latin typeface="Roboto" panose="02000000000000000000" pitchFamily="2" charset="0"/>
                        </a:rPr>
                        <a:t>60</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D7097"/>
                    </a:solidFill>
                  </a:tcPr>
                </a:tc>
                <a:tc>
                  <a:txBody>
                    <a:bodyPr/>
                    <a:lstStyle/>
                    <a:p>
                      <a:pPr algn="ctr" rtl="0" fontAlgn="ctr"/>
                      <a:r>
                        <a:rPr lang="en-US" sz="1050" b="0" i="0" u="none" strike="noStrike">
                          <a:solidFill>
                            <a:srgbClr val="FFFFFF"/>
                          </a:solidFill>
                          <a:effectLst/>
                          <a:latin typeface="Roboto" panose="02000000000000000000" pitchFamily="2" charset="0"/>
                        </a:rPr>
                        <a:t>62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C95"/>
                    </a:solidFill>
                  </a:tcPr>
                </a:tc>
                <a:tc>
                  <a:txBody>
                    <a:bodyPr/>
                    <a:lstStyle/>
                    <a:p>
                      <a:pPr algn="ctr" rtl="0" fontAlgn="ctr"/>
                      <a:r>
                        <a:rPr lang="en-US" sz="1050" b="0" i="0" u="none" strike="noStrike">
                          <a:solidFill>
                            <a:srgbClr val="FFFFFF"/>
                          </a:solidFill>
                          <a:effectLst/>
                          <a:latin typeface="Chivo" pitchFamily="2" charset="-94"/>
                        </a:rPr>
                        <a:t>58</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50" b="0" i="0" u="none" strike="noStrike">
                          <a:solidFill>
                            <a:srgbClr val="000000"/>
                          </a:solidFill>
                          <a:effectLst/>
                          <a:latin typeface="Chivo" pitchFamily="2" charset="-94"/>
                        </a:rPr>
                        <a:t>52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82A4"/>
                    </a:solidFill>
                  </a:tcPr>
                </a:tc>
                <a:tc>
                  <a:txBody>
                    <a:bodyPr/>
                    <a:lstStyle/>
                    <a:p>
                      <a:pPr algn="ctr" rtl="0" fontAlgn="ctr"/>
                      <a:r>
                        <a:rPr lang="en-US" sz="1050" b="0" i="0" u="none" strike="noStrike">
                          <a:solidFill>
                            <a:srgbClr val="FFFFFF"/>
                          </a:solidFill>
                          <a:effectLst/>
                          <a:latin typeface="Chivo" pitchFamily="2" charset="-94"/>
                        </a:rPr>
                        <a:t>63</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50" b="0" i="0" u="none" strike="noStrike">
                          <a:solidFill>
                            <a:srgbClr val="FFFFFF"/>
                          </a:solidFill>
                          <a:effectLst/>
                          <a:latin typeface="Chivo" pitchFamily="2" charset="-94"/>
                        </a:rPr>
                        <a:t>55</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B9F"/>
                    </a:solidFill>
                  </a:tcPr>
                </a:tc>
                <a:tc>
                  <a:txBody>
                    <a:bodyPr/>
                    <a:lstStyle/>
                    <a:p>
                      <a:pPr algn="ctr" rtl="0" fontAlgn="ctr"/>
                      <a:r>
                        <a:rPr lang="en-US" sz="1050" b="0" i="0" u="none" strike="noStrike">
                          <a:solidFill>
                            <a:srgbClr val="FFFFFF"/>
                          </a:solidFill>
                          <a:effectLst/>
                          <a:latin typeface="Chivo" pitchFamily="2" charset="-94"/>
                        </a:rPr>
                        <a:t>59</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1749A"/>
                    </a:solidFill>
                  </a:tcPr>
                </a:tc>
                <a:tc>
                  <a:txBody>
                    <a:bodyPr/>
                    <a:lstStyle/>
                    <a:p>
                      <a:pPr algn="ctr" rtl="0" fontAlgn="ctr"/>
                      <a:r>
                        <a:rPr lang="en-US" sz="1050" b="0" i="0" u="none" strike="noStrike">
                          <a:solidFill>
                            <a:srgbClr val="FFFFFF"/>
                          </a:solidFill>
                          <a:effectLst/>
                          <a:latin typeface="Chivo" pitchFamily="2" charset="-94"/>
                        </a:rPr>
                        <a:t>57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4779C"/>
                    </a:solidFill>
                  </a:tcPr>
                </a:tc>
                <a:extLst>
                  <a:ext uri="{0D108BD9-81ED-4DB2-BD59-A6C34878D82A}">
                    <a16:rowId xmlns:a16="http://schemas.microsoft.com/office/drawing/2014/main" val="43383455"/>
                  </a:ext>
                </a:extLst>
              </a:tr>
              <a:tr h="442878">
                <a:tc>
                  <a:txBody>
                    <a:bodyPr/>
                    <a:lstStyle/>
                    <a:p>
                      <a:pPr algn="l" fontAlgn="ctr"/>
                      <a:r>
                        <a:rPr lang="en-US" sz="800" b="1" i="0" u="none" strike="noStrike" dirty="0" err="1">
                          <a:solidFill>
                            <a:srgbClr val="000000"/>
                          </a:solidFill>
                          <a:effectLst/>
                          <a:latin typeface="Chivo" pitchFamily="2" charset="-94"/>
                        </a:rPr>
                        <a:t>Fikrim</a:t>
                      </a:r>
                      <a:r>
                        <a:rPr lang="en-US" sz="800" b="1" i="0" u="none" strike="noStrike" dirty="0">
                          <a:solidFill>
                            <a:srgbClr val="000000"/>
                          </a:solidFill>
                          <a:effectLst/>
                          <a:latin typeface="Chivo" pitchFamily="2" charset="-94"/>
                        </a:rPr>
                        <a:t> yok/ Black Friday </a:t>
                      </a:r>
                      <a:r>
                        <a:rPr lang="en-US" sz="800" b="1" i="0" u="none" strike="noStrike" dirty="0" err="1">
                          <a:solidFill>
                            <a:srgbClr val="000000"/>
                          </a:solidFill>
                          <a:effectLst/>
                          <a:latin typeface="Chivo" pitchFamily="2" charset="-94"/>
                        </a:rPr>
                        <a:t>hakkında</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bilgim</a:t>
                      </a:r>
                      <a:r>
                        <a:rPr lang="en-US" sz="800" b="1" i="0" u="none" strike="noStrike" dirty="0">
                          <a:solidFill>
                            <a:srgbClr val="000000"/>
                          </a:solidFill>
                          <a:effectLst/>
                          <a:latin typeface="Chivo" pitchFamily="2" charset="-94"/>
                        </a:rPr>
                        <a:t> yok</a:t>
                      </a: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Roboto" panose="02000000000000000000" pitchFamily="2" charset="0"/>
                        </a:rPr>
                        <a:t>32</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50" b="0" i="0" u="none" strike="noStrike" dirty="0">
                          <a:solidFill>
                            <a:srgbClr val="000000"/>
                          </a:solidFill>
                          <a:effectLst/>
                          <a:latin typeface="Roboto" panose="02000000000000000000" pitchFamily="2" charset="0"/>
                        </a:rPr>
                        <a:t>28</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5B6C8"/>
                    </a:solidFill>
                  </a:tcPr>
                </a:tc>
                <a:tc>
                  <a:txBody>
                    <a:bodyPr/>
                    <a:lstStyle/>
                    <a:p>
                      <a:pPr algn="ctr" rtl="0" fontAlgn="ctr"/>
                      <a:r>
                        <a:rPr lang="en-US" sz="1050" b="0" i="0" u="none" strike="noStrike" dirty="0">
                          <a:solidFill>
                            <a:srgbClr val="000000"/>
                          </a:solidFill>
                          <a:effectLst/>
                          <a:latin typeface="Chivo" pitchFamily="2" charset="-94"/>
                        </a:rPr>
                        <a:t>30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0B2C5"/>
                    </a:solidFill>
                  </a:tcPr>
                </a:tc>
                <a:tc>
                  <a:txBody>
                    <a:bodyPr/>
                    <a:lstStyle/>
                    <a:p>
                      <a:pPr algn="ctr" rtl="0" fontAlgn="ctr"/>
                      <a:r>
                        <a:rPr lang="en-US" sz="1050" b="0" i="0" u="none" strike="noStrike" dirty="0">
                          <a:solidFill>
                            <a:srgbClr val="000000"/>
                          </a:solidFill>
                          <a:effectLst/>
                          <a:latin typeface="Chivo" pitchFamily="2" charset="-94"/>
                        </a:rPr>
                        <a:t>41</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989AB5"/>
                    </a:solidFill>
                  </a:tcPr>
                </a:tc>
                <a:tc>
                  <a:txBody>
                    <a:bodyPr/>
                    <a:lstStyle/>
                    <a:p>
                      <a:pPr algn="ctr" rtl="0" fontAlgn="ctr"/>
                      <a:r>
                        <a:rPr lang="en-US" sz="1050" b="0" i="0" u="none" strike="noStrike">
                          <a:solidFill>
                            <a:srgbClr val="000000"/>
                          </a:solidFill>
                          <a:effectLst/>
                          <a:latin typeface="Chivo" pitchFamily="2" charset="-94"/>
                        </a:rPr>
                        <a:t>21</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5C6D3"/>
                    </a:solidFill>
                  </a:tcPr>
                </a:tc>
                <a:tc>
                  <a:txBody>
                    <a:bodyPr/>
                    <a:lstStyle/>
                    <a:p>
                      <a:pPr algn="ctr" rtl="0" fontAlgn="ctr"/>
                      <a:r>
                        <a:rPr lang="en-US" sz="1050" b="0" i="0" u="none" strike="noStrike">
                          <a:solidFill>
                            <a:srgbClr val="000000"/>
                          </a:solidFill>
                          <a:effectLst/>
                          <a:latin typeface="Chivo" pitchFamily="2" charset="-94"/>
                        </a:rPr>
                        <a:t>12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D9E1"/>
                    </a:solidFill>
                  </a:tcPr>
                </a:tc>
                <a:tc>
                  <a:txBody>
                    <a:bodyPr/>
                    <a:lstStyle/>
                    <a:p>
                      <a:pPr algn="ctr" rtl="0" fontAlgn="ctr"/>
                      <a:r>
                        <a:rPr lang="en-US" sz="1050" b="0" i="0" u="none" strike="noStrike">
                          <a:solidFill>
                            <a:srgbClr val="000000"/>
                          </a:solidFill>
                          <a:effectLst/>
                          <a:latin typeface="Chivo" pitchFamily="2" charset="-94"/>
                        </a:rPr>
                        <a:t>30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FB1C5"/>
                    </a:solidFill>
                  </a:tcPr>
                </a:tc>
                <a:tc>
                  <a:txBody>
                    <a:bodyPr/>
                    <a:lstStyle/>
                    <a:p>
                      <a:pPr algn="ctr" rtl="0" fontAlgn="ctr"/>
                      <a:r>
                        <a:rPr lang="en-US" sz="1050" b="0" i="0" u="none" strike="noStrike">
                          <a:solidFill>
                            <a:srgbClr val="000000"/>
                          </a:solidFill>
                          <a:effectLst/>
                          <a:latin typeface="Chivo" pitchFamily="2" charset="-94"/>
                        </a:rPr>
                        <a:t>41</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989AB5"/>
                    </a:solidFill>
                  </a:tcPr>
                </a:tc>
                <a:extLst>
                  <a:ext uri="{0D108BD9-81ED-4DB2-BD59-A6C34878D82A}">
                    <a16:rowId xmlns:a16="http://schemas.microsoft.com/office/drawing/2014/main" val="165313421"/>
                  </a:ext>
                </a:extLst>
              </a:tr>
              <a:tr h="442878">
                <a:tc>
                  <a:txBody>
                    <a:bodyPr/>
                    <a:lstStyle/>
                    <a:p>
                      <a:pPr algn="l" fontAlgn="ctr"/>
                      <a:r>
                        <a:rPr lang="en-US" sz="800" b="1" i="0" u="none" strike="noStrike" dirty="0" err="1">
                          <a:solidFill>
                            <a:srgbClr val="000000"/>
                          </a:solidFill>
                          <a:effectLst/>
                          <a:latin typeface="Chivo" pitchFamily="2" charset="-94"/>
                        </a:rPr>
                        <a:t>Öncesinde</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planlamamıştım</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fakat</a:t>
                      </a:r>
                      <a:r>
                        <a:rPr lang="en-US" sz="800" b="1" i="0" u="none" strike="noStrike" dirty="0">
                          <a:solidFill>
                            <a:srgbClr val="000000"/>
                          </a:solidFill>
                          <a:effectLst/>
                          <a:latin typeface="Chivo" pitchFamily="2" charset="-94"/>
                        </a:rPr>
                        <a:t> o </a:t>
                      </a:r>
                      <a:r>
                        <a:rPr lang="en-US" sz="800" b="1" i="0" u="none" strike="noStrike" dirty="0" err="1">
                          <a:solidFill>
                            <a:srgbClr val="000000"/>
                          </a:solidFill>
                          <a:effectLst/>
                          <a:latin typeface="Chivo" pitchFamily="2" charset="-94"/>
                        </a:rPr>
                        <a:t>dönemde</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beğendiğim</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bir</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şeyi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aldım</a:t>
                      </a:r>
                      <a:endParaRPr lang="en-US" sz="800" b="1" i="0" u="none" strike="noStrike" dirty="0">
                        <a:solidFill>
                          <a:srgbClr val="000000"/>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Roboto" panose="02000000000000000000" pitchFamily="2" charset="0"/>
                        </a:rPr>
                        <a:t>5</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E9EC"/>
                    </a:solidFill>
                  </a:tcPr>
                </a:tc>
                <a:tc>
                  <a:txBody>
                    <a:bodyPr/>
                    <a:lstStyle/>
                    <a:p>
                      <a:pPr algn="ctr" rtl="0" fontAlgn="ctr"/>
                      <a:r>
                        <a:rPr lang="en-US" sz="1050" b="0" i="0" u="none" strike="noStrike">
                          <a:solidFill>
                            <a:srgbClr val="000000"/>
                          </a:solidFill>
                          <a:effectLst/>
                          <a:latin typeface="Roboto" panose="02000000000000000000" pitchFamily="2" charset="0"/>
                        </a:rPr>
                        <a:t>6</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6EA"/>
                    </a:solidFill>
                  </a:tcPr>
                </a:tc>
                <a:tc>
                  <a:txBody>
                    <a:bodyPr/>
                    <a:lstStyle/>
                    <a:p>
                      <a:pPr algn="ctr" rtl="0" fontAlgn="ctr"/>
                      <a:r>
                        <a:rPr lang="en-US" sz="1050" b="0" i="0" u="none" strike="noStrike" dirty="0">
                          <a:solidFill>
                            <a:srgbClr val="000000"/>
                          </a:solidFill>
                          <a:effectLst/>
                          <a:latin typeface="Roboto" panose="02000000000000000000" pitchFamily="2" charset="0"/>
                        </a:rPr>
                        <a:t>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4E4E8"/>
                    </a:solidFill>
                  </a:tcPr>
                </a:tc>
                <a:tc>
                  <a:txBody>
                    <a:bodyPr/>
                    <a:lstStyle/>
                    <a:p>
                      <a:pPr algn="ctr" rtl="0" fontAlgn="ctr"/>
                      <a:r>
                        <a:rPr lang="en-US" sz="1050" b="0" i="0" u="none" strike="noStrike">
                          <a:solidFill>
                            <a:srgbClr val="000000"/>
                          </a:solidFill>
                          <a:effectLst/>
                          <a:latin typeface="Roboto" panose="02000000000000000000" pitchFamily="2" charset="0"/>
                        </a:rPr>
                        <a:t>4</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AEAED"/>
                    </a:solidFill>
                  </a:tcPr>
                </a:tc>
                <a:tc>
                  <a:txBody>
                    <a:bodyPr/>
                    <a:lstStyle/>
                    <a:p>
                      <a:pPr algn="ctr" rtl="0" fontAlgn="ctr"/>
                      <a:r>
                        <a:rPr lang="en-US" sz="1050" b="0" i="0" u="none" strike="noStrike" dirty="0">
                          <a:solidFill>
                            <a:srgbClr val="000000"/>
                          </a:solidFill>
                          <a:effectLst/>
                          <a:latin typeface="Roboto" panose="02000000000000000000" pitchFamily="2" charset="0"/>
                        </a:rPr>
                        <a:t>10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DDDEE4"/>
                    </a:solidFill>
                  </a:tcPr>
                </a:tc>
                <a:tc>
                  <a:txBody>
                    <a:bodyPr/>
                    <a:lstStyle/>
                    <a:p>
                      <a:pPr algn="ctr" rtl="0" fontAlgn="ctr"/>
                      <a:r>
                        <a:rPr lang="en-US" sz="1050" b="0" i="0" u="none" strike="noStrike" dirty="0">
                          <a:solidFill>
                            <a:srgbClr val="000000"/>
                          </a:solidFill>
                          <a:effectLst/>
                          <a:latin typeface="Roboto" panose="02000000000000000000" pitchFamily="2" charset="0"/>
                        </a:rPr>
                        <a:t>17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ECED9"/>
                    </a:solidFill>
                  </a:tcPr>
                </a:tc>
                <a:tc>
                  <a:txBody>
                    <a:bodyPr/>
                    <a:lstStyle/>
                    <a:p>
                      <a:pPr algn="ctr" rtl="0" fontAlgn="ctr"/>
                      <a:r>
                        <a:rPr lang="en-US" sz="1050" b="0" i="0" u="none" strike="noStrike" dirty="0">
                          <a:solidFill>
                            <a:srgbClr val="000000"/>
                          </a:solidFill>
                          <a:effectLst/>
                          <a:latin typeface="Roboto" panose="02000000000000000000" pitchFamily="2" charset="0"/>
                        </a:rPr>
                        <a:t>6</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6E6EA"/>
                    </a:solidFill>
                  </a:tcPr>
                </a:tc>
                <a:tc>
                  <a:txBody>
                    <a:bodyPr/>
                    <a:lstStyle/>
                    <a:p>
                      <a:pPr algn="ctr" rtl="0" fontAlgn="ctr"/>
                      <a:r>
                        <a:rPr lang="en-US" sz="1050" b="0" i="0" u="none" strike="noStrike" dirty="0">
                          <a:solidFill>
                            <a:srgbClr val="000000"/>
                          </a:solidFill>
                          <a:effectLst/>
                          <a:latin typeface="Roboto" panose="02000000000000000000" pitchFamily="2" charset="0"/>
                        </a:rPr>
                        <a:t>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648972812"/>
                  </a:ext>
                </a:extLst>
              </a:tr>
              <a:tr h="442878">
                <a:tc>
                  <a:txBody>
                    <a:bodyPr/>
                    <a:lstStyle/>
                    <a:p>
                      <a:pPr algn="l" fontAlgn="ctr"/>
                      <a:r>
                        <a:rPr lang="en-US" sz="800" b="1" i="0" u="none" strike="noStrike" dirty="0" err="1">
                          <a:solidFill>
                            <a:srgbClr val="000000"/>
                          </a:solidFill>
                          <a:effectLst/>
                          <a:latin typeface="Chivo" pitchFamily="2" charset="-94"/>
                        </a:rPr>
                        <a:t>İhtiyacım</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olan</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şeyleri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almak</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için</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bu</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dönemi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bekledim</a:t>
                      </a:r>
                      <a:endParaRPr lang="en-US" sz="800" b="1" i="0" u="none" strike="noStrike" dirty="0">
                        <a:solidFill>
                          <a:srgbClr val="000000"/>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Roboto" panose="02000000000000000000" pitchFamily="2" charset="0"/>
                        </a:rPr>
                        <a:t>4</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BEBED"/>
                    </a:solidFill>
                  </a:tcPr>
                </a:tc>
                <a:tc>
                  <a:txBody>
                    <a:bodyPr/>
                    <a:lstStyle/>
                    <a:p>
                      <a:pPr algn="ctr" rtl="0" fontAlgn="ctr"/>
                      <a:r>
                        <a:rPr lang="en-US" sz="1050" b="0" i="0" u="none" strike="noStrike">
                          <a:solidFill>
                            <a:srgbClr val="000000"/>
                          </a:solidFill>
                          <a:effectLst/>
                          <a:latin typeface="Roboto" panose="02000000000000000000" pitchFamily="2" charset="0"/>
                        </a:rPr>
                        <a:t>4</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9EAEC"/>
                    </a:solidFill>
                  </a:tcPr>
                </a:tc>
                <a:tc>
                  <a:txBody>
                    <a:bodyPr/>
                    <a:lstStyle/>
                    <a:p>
                      <a:pPr algn="ctr" rtl="0" fontAlgn="ctr"/>
                      <a:r>
                        <a:rPr lang="en-US" sz="1050" b="0" i="0" u="none" strike="noStrike">
                          <a:solidFill>
                            <a:srgbClr val="000000"/>
                          </a:solidFill>
                          <a:effectLst/>
                          <a:latin typeface="Roboto" panose="02000000000000000000" pitchFamily="2" charset="0"/>
                        </a:rPr>
                        <a:t>5</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7E7EB"/>
                    </a:solidFill>
                  </a:tcPr>
                </a:tc>
                <a:tc>
                  <a:txBody>
                    <a:bodyPr/>
                    <a:lstStyle/>
                    <a:p>
                      <a:pPr algn="ctr" rtl="0" fontAlgn="ctr"/>
                      <a:r>
                        <a:rPr lang="en-US" sz="1050" b="0" i="0" u="none" strike="noStrike" dirty="0">
                          <a:solidFill>
                            <a:srgbClr val="000000"/>
                          </a:solidFill>
                          <a:effectLst/>
                          <a:latin typeface="Roboto" panose="02000000000000000000" pitchFamily="2" charset="0"/>
                        </a:rPr>
                        <a:t>3</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CEE"/>
                    </a:solidFill>
                  </a:tcPr>
                </a:tc>
                <a:tc>
                  <a:txBody>
                    <a:bodyPr/>
                    <a:lstStyle/>
                    <a:p>
                      <a:pPr algn="ctr" rtl="0" fontAlgn="ctr"/>
                      <a:r>
                        <a:rPr lang="en-US" sz="1050" b="0" i="0" u="none" strike="noStrike" dirty="0">
                          <a:solidFill>
                            <a:srgbClr val="000000"/>
                          </a:solidFill>
                          <a:effectLst/>
                          <a:latin typeface="Roboto" panose="02000000000000000000" pitchFamily="2" charset="0"/>
                        </a:rPr>
                        <a:t>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3E4E8"/>
                    </a:solidFill>
                  </a:tcPr>
                </a:tc>
                <a:tc>
                  <a:txBody>
                    <a:bodyPr/>
                    <a:lstStyle/>
                    <a:p>
                      <a:pPr algn="ctr" rtl="0" fontAlgn="ctr"/>
                      <a:r>
                        <a:rPr lang="en-US" sz="1050" b="0" i="0" u="none" strike="noStrike">
                          <a:solidFill>
                            <a:srgbClr val="000000"/>
                          </a:solidFill>
                          <a:effectLst/>
                          <a:latin typeface="Roboto" panose="02000000000000000000" pitchFamily="2" charset="0"/>
                        </a:rPr>
                        <a:t>17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CECFD9"/>
                    </a:solidFill>
                  </a:tcPr>
                </a:tc>
                <a:tc>
                  <a:txBody>
                    <a:bodyPr/>
                    <a:lstStyle/>
                    <a:p>
                      <a:pPr algn="ctr" rtl="0" fontAlgn="ctr"/>
                      <a:r>
                        <a:rPr lang="en-US" sz="1050" b="0" i="0" u="none" strike="noStrike" dirty="0">
                          <a:solidFill>
                            <a:srgbClr val="000000"/>
                          </a:solidFill>
                          <a:effectLst/>
                          <a:latin typeface="Roboto" panose="02000000000000000000" pitchFamily="2" charset="0"/>
                        </a:rPr>
                        <a:t>6</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6E7EA"/>
                    </a:solidFill>
                  </a:tcPr>
                </a:tc>
                <a:tc>
                  <a:txBody>
                    <a:bodyPr/>
                    <a:lstStyle/>
                    <a:p>
                      <a:pPr algn="ctr" rtl="0" fontAlgn="ctr"/>
                      <a:r>
                        <a:rPr lang="en-US" sz="1050" b="0" i="0" u="none" strike="noStrike" dirty="0">
                          <a:solidFill>
                            <a:srgbClr val="000000"/>
                          </a:solidFill>
                          <a:effectLst/>
                          <a:latin typeface="Roboto" panose="02000000000000000000" pitchFamily="2" charset="0"/>
                        </a:rPr>
                        <a:t>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EEEEF"/>
                    </a:solidFill>
                  </a:tcPr>
                </a:tc>
                <a:extLst>
                  <a:ext uri="{0D108BD9-81ED-4DB2-BD59-A6C34878D82A}">
                    <a16:rowId xmlns:a16="http://schemas.microsoft.com/office/drawing/2014/main" val="238099916"/>
                  </a:ext>
                </a:extLst>
              </a:tr>
              <a:tr h="257487">
                <a:tc>
                  <a:txBody>
                    <a:bodyPr/>
                    <a:lstStyle/>
                    <a:p>
                      <a:pPr algn="ctr" rtl="0" fontAlgn="ctr"/>
                      <a:r>
                        <a:rPr lang="en-US" sz="800" b="1" i="0" u="none" strike="noStrike" dirty="0" err="1">
                          <a:solidFill>
                            <a:srgbClr val="FFFFFF"/>
                          </a:solidFill>
                          <a:effectLst/>
                          <a:latin typeface="Chivo" pitchFamily="2" charset="-94"/>
                        </a:rPr>
                        <a:t>Toplam</a:t>
                      </a:r>
                      <a:endParaRPr lang="en-US" sz="800" b="1" i="0" u="none" strike="noStrike" dirty="0">
                        <a:solidFill>
                          <a:srgbClr val="FFFFFF"/>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2635717961"/>
                  </a:ext>
                </a:extLst>
              </a:tr>
            </a:tbl>
          </a:graphicData>
        </a:graphic>
      </p:graphicFrame>
      <p:graphicFrame>
        <p:nvGraphicFramePr>
          <p:cNvPr id="6" name="Google Shape;1099;p69">
            <a:extLst>
              <a:ext uri="{FF2B5EF4-FFF2-40B4-BE49-F238E27FC236}">
                <a16:creationId xmlns:a16="http://schemas.microsoft.com/office/drawing/2014/main" id="{9E16B86D-AB6F-B36C-BDCE-407D402A5B85}"/>
              </a:ext>
            </a:extLst>
          </p:cNvPr>
          <p:cNvGraphicFramePr/>
          <p:nvPr>
            <p:extLst>
              <p:ext uri="{D42A27DB-BD31-4B8C-83A1-F6EECF244321}">
                <p14:modId xmlns:p14="http://schemas.microsoft.com/office/powerpoint/2010/main" val="3099526838"/>
              </p:ext>
            </p:extLst>
          </p:nvPr>
        </p:nvGraphicFramePr>
        <p:xfrm>
          <a:off x="265114" y="1164303"/>
          <a:ext cx="7058026" cy="548610"/>
        </p:xfrm>
        <a:graphic>
          <a:graphicData uri="http://schemas.openxmlformats.org/drawingml/2006/table">
            <a:tbl>
              <a:tblPr>
                <a:noFill/>
                <a:tableStyleId>{354274A8-8CDC-4FB1-AA4F-696C39C6ED5F}</a:tableStyleId>
              </a:tblPr>
              <a:tblGrid>
                <a:gridCol w="7058026">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 Kasım ayında gerçekleşen Black Friday (Kara Cuma) olarak bilinen indirim dönemi ile ilgili sayacaklarımdan hangisi sizin için geçerlidir?</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2351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1D94CAE2-FF87-684D-B83E-A538C8993D4C}"/>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05B9F8A7-C595-774D-F28B-CC533F79F504}"/>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DAA170DA-F029-3041-9BBD-72AC4B4EB04C}"/>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9F427617-D816-7760-8ACA-0B9F2C352D4A}"/>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A05EDE85-C64C-CC6E-E4C2-844DF7BDF97B}"/>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D72BE4C6-EDB1-719A-41B3-DE9DA953686D}"/>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CBF7184E-AF22-7AA9-D117-F77134BF4F1D}"/>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BAA6E194-E38D-1D60-C7F9-B568445BB8A6}"/>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66</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7DFBCFBE-41E1-88D3-6789-07F1AF1BF5E6}"/>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28708882-08D6-6DDD-5816-9442D71B2F73}"/>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13EA8B1F-C9AC-8594-4565-4481D0F4B480}"/>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İndirim döneminde alışveriş yapan katılımcılarımıza alışverişlerini ne şekilde gerçekleştirdiklerini sorduk. Alışveriş yapan katılımcıların yarısından fazlası internet üzerinden ürün alırken %27’si fiziki mağazadan aldı. Yaklaşık her 5 katılımcıdan 1’i ise her iki şekilde de alışveriş yaptı. </a:t>
            </a:r>
            <a:endParaRPr sz="1300" b="1"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9C457635-B430-AE7F-EF50-9A8A307A65A6}"/>
              </a:ext>
            </a:extLst>
          </p:cNvPr>
          <p:cNvGraphicFramePr/>
          <p:nvPr>
            <p:extLst>
              <p:ext uri="{D42A27DB-BD31-4B8C-83A1-F6EECF244321}">
                <p14:modId xmlns:p14="http://schemas.microsoft.com/office/powerpoint/2010/main" val="2620181583"/>
              </p:ext>
            </p:extLst>
          </p:nvPr>
        </p:nvGraphicFramePr>
        <p:xfrm>
          <a:off x="256500" y="1873573"/>
          <a:ext cx="7086975" cy="30632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1D5DC3D8-186A-8D1A-AF5C-303DE497108F}"/>
              </a:ext>
            </a:extLst>
          </p:cNvPr>
          <p:cNvGraphicFramePr/>
          <p:nvPr>
            <p:extLst>
              <p:ext uri="{D42A27DB-BD31-4B8C-83A1-F6EECF244321}">
                <p14:modId xmlns:p14="http://schemas.microsoft.com/office/powerpoint/2010/main" val="3331578515"/>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rtl="0">
                        <a:lnSpc>
                          <a:spcPct val="100000"/>
                        </a:lnSpc>
                        <a:spcBef>
                          <a:spcPts val="0"/>
                        </a:spcBef>
                        <a:spcAft>
                          <a:spcPts val="0"/>
                        </a:spcAft>
                        <a:buClr>
                          <a:schemeClr val="dk1"/>
                        </a:buClr>
                        <a:buSzPts val="1100"/>
                        <a:buFont typeface="Arial"/>
                        <a:buNone/>
                      </a:pPr>
                      <a:r>
                        <a:rPr lang="en-US" sz="1200" b="1" u="none" strike="noStrike" cap="none" dirty="0" err="1">
                          <a:solidFill>
                            <a:schemeClr val="dk1"/>
                          </a:solidFill>
                          <a:latin typeface="Chivo"/>
                          <a:ea typeface="Chivo"/>
                          <a:cs typeface="Chivo"/>
                          <a:sym typeface="Chivo"/>
                        </a:rPr>
                        <a:t>Kasım</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ayında</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gerçekleşen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indirim</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dönemindeki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alışverişlerinizi</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şekilde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gerçekleştirdiniz</a:t>
                      </a:r>
                      <a:r>
                        <a:rPr lang="en-US" sz="1200" b="1" u="none" strike="noStrike" cap="none" dirty="0">
                          <a:solidFill>
                            <a:schemeClr val="dk1"/>
                          </a:solidFill>
                          <a:latin typeface="Chivo"/>
                          <a:ea typeface="Chivo"/>
                          <a:cs typeface="Chivo"/>
                          <a:sym typeface="Chivo"/>
                        </a:rPr>
                        <a:t>?</a:t>
                      </a:r>
                      <a:endParaRPr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7F2458B6-F6F3-0C72-817B-0733A0C0A9A2}"/>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
        <p:nvSpPr>
          <p:cNvPr id="6" name="Google Shape;823;p55">
            <a:extLst>
              <a:ext uri="{FF2B5EF4-FFF2-40B4-BE49-F238E27FC236}">
                <a16:creationId xmlns:a16="http://schemas.microsoft.com/office/drawing/2014/main" id="{1E8AF2CF-4AB7-8421-1A14-45A3880A5D6D}"/>
              </a:ext>
            </a:extLst>
          </p:cNvPr>
          <p:cNvSpPr txBox="1"/>
          <p:nvPr/>
        </p:nvSpPr>
        <p:spPr>
          <a:xfrm>
            <a:off x="3342640" y="4989513"/>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Tree>
    <p:extLst>
      <p:ext uri="{BB962C8B-B14F-4D97-AF65-F5344CB8AC3E}">
        <p14:creationId xmlns:p14="http://schemas.microsoft.com/office/powerpoint/2010/main" val="994162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FABF79FC-E8A8-CF7A-4C7D-C76F8DC4ADA2}"/>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B18F9E7D-452C-7665-D758-C8982D12971D}"/>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3F7CADFF-2ED8-5A43-EB09-B232CA7D17F8}"/>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84221BB3-D32D-BC45-3F88-EA3E223932A3}"/>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C04713E7-85A6-B68E-33B5-43BA33C725EA}"/>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488C8D9A-768D-8966-2B37-8AD6A5DA7CCA}"/>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95CCA6EC-991C-48CF-C861-9AB26519B5F8}"/>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84F2D3A1-99E5-8AFC-597D-84AA71B90ECC}"/>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67</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29063C50-083F-2880-E594-5EBAF5FFDD94}"/>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2DC90C4D-EB21-F20A-A975-937E87DB5636}"/>
              </a:ext>
            </a:extLst>
          </p:cNvPr>
          <p:cNvSpPr txBox="1"/>
          <p:nvPr/>
        </p:nvSpPr>
        <p:spPr>
          <a:xfrm>
            <a:off x="265112" y="6213475"/>
            <a:ext cx="7058025" cy="87482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7ADDBA1E-F217-563F-0DB5-0A2B1AAF8218}"/>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7933BB58-8DDC-6CEE-6409-721F36158949}"/>
              </a:ext>
            </a:extLst>
          </p:cNvPr>
          <p:cNvGraphicFramePr/>
          <p:nvPr>
            <p:extLst>
              <p:ext uri="{D42A27DB-BD31-4B8C-83A1-F6EECF244321}">
                <p14:modId xmlns:p14="http://schemas.microsoft.com/office/powerpoint/2010/main" val="1718009319"/>
              </p:ext>
            </p:extLst>
          </p:nvPr>
        </p:nvGraphicFramePr>
        <p:xfrm>
          <a:off x="277950" y="1347183"/>
          <a:ext cx="7045188" cy="365730"/>
        </p:xfrm>
        <a:graphic>
          <a:graphicData uri="http://schemas.openxmlformats.org/drawingml/2006/table">
            <a:tbl>
              <a:tblPr>
                <a:noFill/>
                <a:tableStyleId>{354274A8-8CDC-4FB1-AA4F-696C39C6ED5F}</a:tableStyleId>
              </a:tblPr>
              <a:tblGrid>
                <a:gridCol w="7045188">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Kasım ayında gerçekleşen indirim dönemindeki alışverişlerinizi ne şekilde gerçekleştirdiniz?</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02;p69">
            <a:extLst>
              <a:ext uri="{FF2B5EF4-FFF2-40B4-BE49-F238E27FC236}">
                <a16:creationId xmlns:a16="http://schemas.microsoft.com/office/drawing/2014/main" id="{D00426E2-E11D-E456-946F-41A77D4B7F9F}"/>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
        <p:nvSpPr>
          <p:cNvPr id="6" name="TextBox 5">
            <a:extLst>
              <a:ext uri="{FF2B5EF4-FFF2-40B4-BE49-F238E27FC236}">
                <a16:creationId xmlns:a16="http://schemas.microsoft.com/office/drawing/2014/main" id="{152EEF0A-A98D-9CF9-4D8B-8717E742D8F5}"/>
              </a:ext>
            </a:extLst>
          </p:cNvPr>
          <p:cNvSpPr txBox="1"/>
          <p:nvPr/>
        </p:nvSpPr>
        <p:spPr>
          <a:xfrm>
            <a:off x="268988" y="5529263"/>
            <a:ext cx="3387026" cy="1938992"/>
          </a:xfrm>
          <a:prstGeom prst="rect">
            <a:avLst/>
          </a:prstGeom>
          <a:noFill/>
        </p:spPr>
        <p:txBody>
          <a:bodyPr wrap="square">
            <a:spAutoFit/>
          </a:bodyPr>
          <a:lstStyle/>
          <a:p>
            <a:pPr algn="just"/>
            <a:r>
              <a:rPr lang="tr-TR" sz="1200" b="1" dirty="0">
                <a:latin typeface="Roboto" panose="02000000000000000000" pitchFamily="2" charset="0"/>
                <a:ea typeface="Roboto" panose="02000000000000000000" pitchFamily="2" charset="0"/>
              </a:rPr>
              <a:t>Kadın katılımcıların indirim döneminde internet üzerinden alışveriş yapma oranı erkeklerden 13 puan daha yüksek.  </a:t>
            </a:r>
          </a:p>
          <a:p>
            <a:pPr algn="just"/>
            <a:endParaRPr lang="tr-TR" sz="1200" b="1" dirty="0">
              <a:latin typeface="Roboto" panose="02000000000000000000" pitchFamily="2" charset="0"/>
              <a:ea typeface="Roboto" panose="02000000000000000000" pitchFamily="2" charset="0"/>
            </a:endParaRPr>
          </a:p>
          <a:p>
            <a:pPr algn="just"/>
            <a:r>
              <a:rPr lang="tr-TR" sz="1200" dirty="0">
                <a:latin typeface="Roboto" panose="02000000000000000000" pitchFamily="2" charset="0"/>
                <a:ea typeface="Roboto" panose="02000000000000000000" pitchFamily="2" charset="0"/>
              </a:rPr>
              <a:t>Diğer taraftan erkeklerin %36’sı hem internet üzerinden hem de fiziki mağazadan alışveriş yaparken bu oran kadınlarda %23’e düşüyor. Sadece fiziki mağazadan alışveriş yapma oranında ise cinsiyet bazında bir fark ortaya çıkmıyor.</a:t>
            </a:r>
          </a:p>
        </p:txBody>
      </p:sp>
      <p:graphicFrame>
        <p:nvGraphicFramePr>
          <p:cNvPr id="5" name="Table 4">
            <a:extLst>
              <a:ext uri="{FF2B5EF4-FFF2-40B4-BE49-F238E27FC236}">
                <a16:creationId xmlns:a16="http://schemas.microsoft.com/office/drawing/2014/main" id="{59044C41-F76C-464B-09F6-6D826D59D894}"/>
              </a:ext>
            </a:extLst>
          </p:cNvPr>
          <p:cNvGraphicFramePr>
            <a:graphicFrameLocks noGrp="1"/>
          </p:cNvGraphicFramePr>
          <p:nvPr>
            <p:extLst>
              <p:ext uri="{D42A27DB-BD31-4B8C-83A1-F6EECF244321}">
                <p14:modId xmlns:p14="http://schemas.microsoft.com/office/powerpoint/2010/main" val="4226599621"/>
              </p:ext>
            </p:extLst>
          </p:nvPr>
        </p:nvGraphicFramePr>
        <p:xfrm>
          <a:off x="277944" y="1961007"/>
          <a:ext cx="7045195" cy="2523680"/>
        </p:xfrm>
        <a:graphic>
          <a:graphicData uri="http://schemas.openxmlformats.org/drawingml/2006/table">
            <a:tbl>
              <a:tblPr/>
              <a:tblGrid>
                <a:gridCol w="2295625">
                  <a:extLst>
                    <a:ext uri="{9D8B030D-6E8A-4147-A177-3AD203B41FA5}">
                      <a16:colId xmlns:a16="http://schemas.microsoft.com/office/drawing/2014/main" val="103401163"/>
                    </a:ext>
                  </a:extLst>
                </a:gridCol>
                <a:gridCol w="949914">
                  <a:extLst>
                    <a:ext uri="{9D8B030D-6E8A-4147-A177-3AD203B41FA5}">
                      <a16:colId xmlns:a16="http://schemas.microsoft.com/office/drawing/2014/main" val="3274325215"/>
                    </a:ext>
                  </a:extLst>
                </a:gridCol>
                <a:gridCol w="949914">
                  <a:extLst>
                    <a:ext uri="{9D8B030D-6E8A-4147-A177-3AD203B41FA5}">
                      <a16:colId xmlns:a16="http://schemas.microsoft.com/office/drawing/2014/main" val="3125352022"/>
                    </a:ext>
                  </a:extLst>
                </a:gridCol>
                <a:gridCol w="949914">
                  <a:extLst>
                    <a:ext uri="{9D8B030D-6E8A-4147-A177-3AD203B41FA5}">
                      <a16:colId xmlns:a16="http://schemas.microsoft.com/office/drawing/2014/main" val="3204817568"/>
                    </a:ext>
                  </a:extLst>
                </a:gridCol>
                <a:gridCol w="949914">
                  <a:extLst>
                    <a:ext uri="{9D8B030D-6E8A-4147-A177-3AD203B41FA5}">
                      <a16:colId xmlns:a16="http://schemas.microsoft.com/office/drawing/2014/main" val="1703806743"/>
                    </a:ext>
                  </a:extLst>
                </a:gridCol>
                <a:gridCol w="949914">
                  <a:extLst>
                    <a:ext uri="{9D8B030D-6E8A-4147-A177-3AD203B41FA5}">
                      <a16:colId xmlns:a16="http://schemas.microsoft.com/office/drawing/2014/main" val="692712945"/>
                    </a:ext>
                  </a:extLst>
                </a:gridCol>
              </a:tblGrid>
              <a:tr h="487529">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a:solidFill>
                            <a:srgbClr val="000000"/>
                          </a:solidFill>
                          <a:effectLst/>
                          <a:latin typeface="Chivo" pitchFamily="2" charset="-94"/>
                        </a:rPr>
                        <a:t>Erkek</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a:t>
                      </a: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5-</a:t>
                      </a:r>
                      <a:r>
                        <a:rPr lang="tr-TR" sz="1000" b="1" i="0" u="none" strike="noStrike" dirty="0">
                          <a:solidFill>
                            <a:srgbClr val="000000"/>
                          </a:solidFill>
                          <a:effectLst/>
                          <a:latin typeface="Chivo" pitchFamily="2" charset="-94"/>
                        </a:rPr>
                        <a:t>54</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55 ve üzeri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3534649"/>
                  </a:ext>
                </a:extLst>
              </a:tr>
              <a:tr h="506648">
                <a:tc>
                  <a:txBody>
                    <a:bodyPr/>
                    <a:lstStyle/>
                    <a:p>
                      <a:pPr algn="l" fontAlgn="ctr"/>
                      <a:r>
                        <a:rPr lang="en-US" sz="1000" b="1" i="0" u="none" strike="noStrike" dirty="0">
                          <a:solidFill>
                            <a:srgbClr val="000000"/>
                          </a:solidFill>
                          <a:effectLst/>
                          <a:latin typeface="Chivo" pitchFamily="2" charset="-94"/>
                        </a:rPr>
                        <a:t>İnternet </a:t>
                      </a:r>
                      <a:r>
                        <a:rPr lang="en-US" sz="1000" b="1" i="0" u="none" strike="noStrike" dirty="0" err="1">
                          <a:solidFill>
                            <a:srgbClr val="000000"/>
                          </a:solidFill>
                          <a:effectLst/>
                          <a:latin typeface="Chivo" pitchFamily="2" charset="-94"/>
                        </a:rPr>
                        <a:t>üzerinden</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Roboto" panose="02000000000000000000" pitchFamily="2" charset="0"/>
                        </a:rPr>
                        <a:t>45</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90A7"/>
                    </a:solidFill>
                  </a:tcPr>
                </a:tc>
                <a:tc>
                  <a:txBody>
                    <a:bodyPr/>
                    <a:lstStyle/>
                    <a:p>
                      <a:pPr algn="ctr" rtl="0" fontAlgn="ctr"/>
                      <a:r>
                        <a:rPr lang="en-US" sz="1100" b="0" i="0" u="none" strike="noStrike">
                          <a:solidFill>
                            <a:srgbClr val="FFFFFF"/>
                          </a:solidFill>
                          <a:effectLst/>
                          <a:latin typeface="Roboto" panose="02000000000000000000" pitchFamily="2" charset="0"/>
                        </a:rPr>
                        <a:t>58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a:solidFill>
                            <a:srgbClr val="000000"/>
                          </a:solidFill>
                          <a:effectLst/>
                          <a:latin typeface="Chivo" pitchFamily="2" charset="-94"/>
                        </a:rPr>
                        <a:t>67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48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ABDE0"/>
                    </a:solidFill>
                  </a:tcPr>
                </a:tc>
                <a:tc>
                  <a:txBody>
                    <a:bodyPr/>
                    <a:lstStyle/>
                    <a:p>
                      <a:pPr algn="ctr" rtl="0" fontAlgn="ctr"/>
                      <a:r>
                        <a:rPr lang="en-US" sz="1000" b="0" i="0" u="none" strike="noStrike">
                          <a:solidFill>
                            <a:srgbClr val="000000"/>
                          </a:solidFill>
                          <a:effectLst/>
                          <a:latin typeface="Chivo" pitchFamily="2" charset="-94"/>
                        </a:rPr>
                        <a:t>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4D6E9"/>
                    </a:solidFill>
                  </a:tcPr>
                </a:tc>
                <a:extLst>
                  <a:ext uri="{0D108BD9-81ED-4DB2-BD59-A6C34878D82A}">
                    <a16:rowId xmlns:a16="http://schemas.microsoft.com/office/drawing/2014/main" val="3386871634"/>
                  </a:ext>
                </a:extLst>
              </a:tr>
              <a:tr h="506648">
                <a:tc>
                  <a:txBody>
                    <a:bodyPr/>
                    <a:lstStyle/>
                    <a:p>
                      <a:pPr algn="l" fontAlgn="ctr"/>
                      <a:r>
                        <a:rPr lang="en-US" sz="1000" b="1" i="0" u="none" strike="noStrike">
                          <a:solidFill>
                            <a:srgbClr val="000000"/>
                          </a:solidFill>
                          <a:effectLst/>
                          <a:latin typeface="Chivo" pitchFamily="2" charset="-94"/>
                        </a:rPr>
                        <a:t>Fiziki mağazadan</a:t>
                      </a: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19</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Roboto" panose="02000000000000000000" pitchFamily="2" charset="0"/>
                        </a:rPr>
                        <a:t>19</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16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1E8EF"/>
                    </a:solidFill>
                  </a:tcPr>
                </a:tc>
                <a:tc>
                  <a:txBody>
                    <a:bodyPr/>
                    <a:lstStyle/>
                    <a:p>
                      <a:pPr algn="ctr" rtl="0" fontAlgn="ctr"/>
                      <a:r>
                        <a:rPr lang="en-US" sz="1000" b="0" i="0" u="none" strike="noStrike">
                          <a:solidFill>
                            <a:srgbClr val="000000"/>
                          </a:solidFill>
                          <a:effectLst/>
                          <a:latin typeface="Chivo" pitchFamily="2" charset="-94"/>
                        </a:rPr>
                        <a:t>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FDDEB"/>
                    </a:solidFill>
                  </a:tcPr>
                </a:tc>
                <a:tc>
                  <a:txBody>
                    <a:bodyPr/>
                    <a:lstStyle/>
                    <a:p>
                      <a:pPr algn="ctr" rtl="0" fontAlgn="ctr"/>
                      <a:r>
                        <a:rPr lang="en-US" sz="1000" b="0" i="0" u="none" strike="noStrike">
                          <a:solidFill>
                            <a:srgbClr val="000000"/>
                          </a:solidFill>
                          <a:effectLst/>
                          <a:latin typeface="Chivo" pitchFamily="2" charset="-94"/>
                        </a:rPr>
                        <a:t>63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9A9D9"/>
                    </a:solidFill>
                  </a:tcPr>
                </a:tc>
                <a:extLst>
                  <a:ext uri="{0D108BD9-81ED-4DB2-BD59-A6C34878D82A}">
                    <a16:rowId xmlns:a16="http://schemas.microsoft.com/office/drawing/2014/main" val="3166846753"/>
                  </a:ext>
                </a:extLst>
              </a:tr>
              <a:tr h="506648">
                <a:tc>
                  <a:txBody>
                    <a:bodyPr/>
                    <a:lstStyle/>
                    <a:p>
                      <a:pPr algn="l" fontAlgn="ctr"/>
                      <a:r>
                        <a:rPr lang="en-US" sz="1000" b="1" i="0" u="none" strike="noStrike">
                          <a:solidFill>
                            <a:srgbClr val="000000"/>
                          </a:solidFill>
                          <a:effectLst/>
                          <a:latin typeface="Chivo" pitchFamily="2" charset="-94"/>
                        </a:rPr>
                        <a:t>Her ikisinden de</a:t>
                      </a: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36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D7B5C4"/>
                    </a:solidFill>
                  </a:tcPr>
                </a:tc>
                <a:tc>
                  <a:txBody>
                    <a:bodyPr/>
                    <a:lstStyle/>
                    <a:p>
                      <a:pPr algn="ctr" rtl="0" fontAlgn="ctr"/>
                      <a:r>
                        <a:rPr lang="en-US" sz="1100" b="0" i="0" u="none" strike="noStrike">
                          <a:solidFill>
                            <a:srgbClr val="000000"/>
                          </a:solidFill>
                          <a:effectLst/>
                          <a:latin typeface="Roboto" panose="02000000000000000000" pitchFamily="2" charset="0"/>
                        </a:rPr>
                        <a:t>23</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4E7"/>
                    </a:solidFill>
                  </a:tcPr>
                </a:tc>
                <a:tc>
                  <a:txBody>
                    <a:bodyPr/>
                    <a:lstStyle/>
                    <a:p>
                      <a:pPr algn="ctr" rtl="0" fontAlgn="ctr"/>
                      <a:r>
                        <a:rPr lang="en-US" sz="1100" b="0" i="0" u="none" strike="noStrike">
                          <a:solidFill>
                            <a:srgbClr val="000000"/>
                          </a:solidFill>
                          <a:effectLst/>
                          <a:latin typeface="Roboto" panose="02000000000000000000" pitchFamily="2" charset="0"/>
                        </a:rPr>
                        <a:t>17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DFE6EE"/>
                    </a:solidFill>
                  </a:tcPr>
                </a:tc>
                <a:tc>
                  <a:txBody>
                    <a:bodyPr/>
                    <a:lstStyle/>
                    <a:p>
                      <a:pPr algn="ctr" rtl="0" fontAlgn="ctr"/>
                      <a:r>
                        <a:rPr lang="en-US" sz="1100" b="0" i="0" u="none" strike="noStrike">
                          <a:solidFill>
                            <a:srgbClr val="000000"/>
                          </a:solidFill>
                          <a:effectLst/>
                          <a:latin typeface="Roboto" panose="02000000000000000000" pitchFamily="2" charset="0"/>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C6D8E9"/>
                    </a:solidFill>
                  </a:tcPr>
                </a:tc>
                <a:tc>
                  <a:txBody>
                    <a:bodyPr/>
                    <a:lstStyle/>
                    <a:p>
                      <a:pPr algn="ctr" rtl="0" fontAlgn="ctr"/>
                      <a:r>
                        <a:rPr lang="en-US" sz="1100" b="0" i="0" u="none" strike="noStrike">
                          <a:solidFill>
                            <a:srgbClr val="000000"/>
                          </a:solidFill>
                          <a:effectLst/>
                          <a:latin typeface="Roboto" panose="02000000000000000000" pitchFamily="2" charset="0"/>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2141150754"/>
                  </a:ext>
                </a:extLst>
              </a:tr>
              <a:tr h="516207">
                <a:tc>
                  <a:txBody>
                    <a:bodyPr/>
                    <a:lstStyle/>
                    <a:p>
                      <a:pPr algn="ctr" rtl="0" fontAlgn="ctr"/>
                      <a:r>
                        <a:rPr lang="en-US" sz="1000" b="1" i="0" u="none" strike="noStrike">
                          <a:solidFill>
                            <a:srgbClr val="FFFFFF"/>
                          </a:solidFill>
                          <a:effectLst/>
                          <a:latin typeface="Chivo" pitchFamily="2" charset="-94"/>
                        </a:rPr>
                        <a:t>Toplam</a:t>
                      </a:r>
                    </a:p>
                  </a:txBody>
                  <a:tcPr marL="7620" marR="7620" marT="7620" marB="0" anchor="ctr">
                    <a:lnL w="19050" cap="flat" cmpd="sng" algn="ctr">
                      <a:solidFill>
                        <a:srgbClr val="EF3B45"/>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723301475"/>
                  </a:ext>
                </a:extLst>
              </a:tr>
            </a:tbl>
          </a:graphicData>
        </a:graphic>
      </p:graphicFrame>
      <p:sp>
        <p:nvSpPr>
          <p:cNvPr id="2" name="Google Shape;823;p55">
            <a:extLst>
              <a:ext uri="{FF2B5EF4-FFF2-40B4-BE49-F238E27FC236}">
                <a16:creationId xmlns:a16="http://schemas.microsoft.com/office/drawing/2014/main" id="{E1CA983B-DF71-0E9D-6455-E3B55E746188}"/>
              </a:ext>
            </a:extLst>
          </p:cNvPr>
          <p:cNvSpPr txBox="1"/>
          <p:nvPr/>
        </p:nvSpPr>
        <p:spPr>
          <a:xfrm>
            <a:off x="3099763" y="4484687"/>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
        <p:nvSpPr>
          <p:cNvPr id="8" name="TextBox 7">
            <a:extLst>
              <a:ext uri="{FF2B5EF4-FFF2-40B4-BE49-F238E27FC236}">
                <a16:creationId xmlns:a16="http://schemas.microsoft.com/office/drawing/2014/main" id="{7E216235-4B70-5C19-A744-37661F5F2D4B}"/>
              </a:ext>
            </a:extLst>
          </p:cNvPr>
          <p:cNvSpPr txBox="1"/>
          <p:nvPr/>
        </p:nvSpPr>
        <p:spPr>
          <a:xfrm>
            <a:off x="3903662" y="5529263"/>
            <a:ext cx="3413637" cy="1384995"/>
          </a:xfrm>
          <a:prstGeom prst="rect">
            <a:avLst/>
          </a:prstGeom>
          <a:noFill/>
        </p:spPr>
        <p:txBody>
          <a:bodyPr wrap="square">
            <a:spAutoFit/>
          </a:bodyPr>
          <a:lstStyle/>
          <a:p>
            <a:pPr algn="just"/>
            <a:r>
              <a:rPr lang="tr-TR" sz="1200" b="1" dirty="0">
                <a:latin typeface="Roboto" panose="02000000000000000000" pitchFamily="2" charset="0"/>
                <a:ea typeface="Roboto" panose="02000000000000000000" pitchFamily="2" charset="0"/>
              </a:rPr>
              <a:t>Yaş ilerledikçe internet üzerinden alışveriş yapanların oranı azalırken fiziki mağazadan alışveriş yapma oranı artıyor. </a:t>
            </a:r>
          </a:p>
          <a:p>
            <a:pPr algn="just"/>
            <a:endParaRPr lang="tr-TR" sz="1200" b="1" dirty="0">
              <a:latin typeface="Roboto" panose="02000000000000000000" pitchFamily="2" charset="0"/>
              <a:ea typeface="Roboto" panose="02000000000000000000" pitchFamily="2" charset="0"/>
            </a:endParaRPr>
          </a:p>
          <a:p>
            <a:pPr algn="just"/>
            <a:r>
              <a:rPr lang="tr-TR" sz="1200" dirty="0">
                <a:latin typeface="Roboto" panose="02000000000000000000" pitchFamily="2" charset="0"/>
                <a:ea typeface="Roboto" panose="02000000000000000000" pitchFamily="2" charset="0"/>
              </a:rPr>
              <a:t>Hem internet üzerinden hem de fiziki mağazadan alışveriş yapanların en yüksek orana ulaştığı grup ise 35-54 yaş aralığındakiler.</a:t>
            </a:r>
          </a:p>
        </p:txBody>
      </p:sp>
    </p:spTree>
    <p:extLst>
      <p:ext uri="{BB962C8B-B14F-4D97-AF65-F5344CB8AC3E}">
        <p14:creationId xmlns:p14="http://schemas.microsoft.com/office/powerpoint/2010/main" val="1521815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41BDBCBF-50BB-4B74-4957-FE001AA38E8C}"/>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3C345962-F349-5A52-57D9-FECFF5F73FD1}"/>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F21F0A5C-ED8F-CE5D-E9A7-9BB5502D8B72}"/>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199FA9C8-FE2E-64C5-1381-99E128D17330}"/>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D3334858-27FD-BB79-D9FD-9BD9A7BBC61C}"/>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6F9502C5-10CB-2F72-7378-82187875925E}"/>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C9F14CF6-F88A-D6D7-0034-900E66202B71}"/>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D4E725A2-9646-DA84-664B-5C378BC0EFEA}"/>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68</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407C3FCD-057D-AFC7-0C32-F35883ED2FC5}"/>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2FFBC859-3DE1-5A80-ED16-9A1CD84930C2}"/>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F97C587B-D197-F5BD-5B02-69BDD9412390}"/>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İndirim döneminde ürün satın alan katılımcıların önemli çoğunluğu giyim alışverişi yaptı (%60).</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Giyim kategorisini %27 ile elektronik &amp; beyaz eşya kategorisi takip ederken her 10 alışveriş yapan katılımcıdan 1’i  bebek &amp; çocuk ürünleri satın aldı. Kozmetik ve kitap ise katılımcıların en az rağbet gösterdiği ürün kategorileri oldu.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15CD13E9-DDDB-8CE6-FB5B-9B212C0F28D5}"/>
              </a:ext>
            </a:extLst>
          </p:cNvPr>
          <p:cNvGraphicFramePr/>
          <p:nvPr>
            <p:extLst>
              <p:ext uri="{D42A27DB-BD31-4B8C-83A1-F6EECF244321}">
                <p14:modId xmlns:p14="http://schemas.microsoft.com/office/powerpoint/2010/main" val="1509808853"/>
              </p:ext>
            </p:extLst>
          </p:nvPr>
        </p:nvGraphicFramePr>
        <p:xfrm>
          <a:off x="256500" y="1768670"/>
          <a:ext cx="7086975" cy="37177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E181DFE3-9449-980C-8B96-E18DF05F97E6}"/>
              </a:ext>
            </a:extLst>
          </p:cNvPr>
          <p:cNvGraphicFramePr/>
          <p:nvPr>
            <p:extLst>
              <p:ext uri="{D42A27DB-BD31-4B8C-83A1-F6EECF244321}">
                <p14:modId xmlns:p14="http://schemas.microsoft.com/office/powerpoint/2010/main" val="3856881040"/>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Hangi </a:t>
                      </a:r>
                      <a:r>
                        <a:rPr lang="en-US" sz="1200" b="1" u="none" strike="noStrike" cap="none" dirty="0" err="1">
                          <a:solidFill>
                            <a:schemeClr val="dk1"/>
                          </a:solidFill>
                          <a:latin typeface="Chivo"/>
                          <a:ea typeface="Chivo"/>
                          <a:cs typeface="Chivo"/>
                          <a:sym typeface="Chivo"/>
                        </a:rPr>
                        <a:t>kategorilerden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ürün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aldınız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lang="en-US"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67FEA265-3E85-3E78-BA96-82ED397731B8}"/>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
        <p:nvSpPr>
          <p:cNvPr id="6" name="Google Shape;823;p55">
            <a:extLst>
              <a:ext uri="{FF2B5EF4-FFF2-40B4-BE49-F238E27FC236}">
                <a16:creationId xmlns:a16="http://schemas.microsoft.com/office/drawing/2014/main" id="{2BC5F057-E63B-9B8A-D3B9-11DC601693C9}"/>
              </a:ext>
            </a:extLst>
          </p:cNvPr>
          <p:cNvSpPr txBox="1"/>
          <p:nvPr/>
        </p:nvSpPr>
        <p:spPr>
          <a:xfrm>
            <a:off x="3105602" y="5517895"/>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Tree>
    <p:extLst>
      <p:ext uri="{BB962C8B-B14F-4D97-AF65-F5344CB8AC3E}">
        <p14:creationId xmlns:p14="http://schemas.microsoft.com/office/powerpoint/2010/main" val="24613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0763D00E-7C30-0938-83B4-D9464EE8D3EA}"/>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89C65CFC-228D-9C69-66F4-C249445FCDA8}"/>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7A269A2C-C5C8-FA26-01D6-780CFA744871}"/>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9810E6AA-0E4E-357F-B33E-8D476B476545}"/>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FF9367C3-6C43-D822-30FA-FF593FA035FA}"/>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AE718B7F-5204-BC03-D581-4DEB6778B525}"/>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FF578804-2311-F550-818F-43D9B3BA7E98}"/>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8232AB80-DCA9-B63A-4E99-338468088229}"/>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69</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CC6DB3E5-190F-751B-82CB-31400E269BAB}"/>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1F7793CE-16EF-2E1C-7C3B-BC8D0F8D3098}"/>
              </a:ext>
            </a:extLst>
          </p:cNvPr>
          <p:cNvSpPr txBox="1"/>
          <p:nvPr/>
        </p:nvSpPr>
        <p:spPr>
          <a:xfrm>
            <a:off x="265112" y="6229350"/>
            <a:ext cx="3403237" cy="2715328"/>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Ayakkabı kategorisi dışındaki tüm ürün kategorilerinde kadınların ürün satın alma oranı erkeklerden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Kadınlar arasında giyim alışverişi yapanların oranı erkeklerden 13 puan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Kadın katılımcıların %6’sı indirim döneminde kitap satın alırken örneklemimizde kitap alan erkek katılımcıya rastlanmadı. </a:t>
            </a:r>
            <a:endParaRPr sz="1300" i="0" u="none" strike="noStrike" cap="none" dirty="0">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F5B4A070-5C62-A824-E299-CB368722E34F}"/>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32EA8300-AC0B-2E74-E4F7-DC70B356D15B}"/>
              </a:ext>
            </a:extLst>
          </p:cNvPr>
          <p:cNvGraphicFramePr/>
          <p:nvPr>
            <p:extLst>
              <p:ext uri="{D42A27DB-BD31-4B8C-83A1-F6EECF244321}">
                <p14:modId xmlns:p14="http://schemas.microsoft.com/office/powerpoint/2010/main" val="232182951"/>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Hangi </a:t>
                      </a:r>
                      <a:r>
                        <a:rPr lang="en-US" sz="1200" b="1" u="none" strike="noStrike" cap="none" dirty="0" err="1">
                          <a:solidFill>
                            <a:schemeClr val="dk1"/>
                          </a:solidFill>
                          <a:latin typeface="Chivo"/>
                          <a:ea typeface="Chivo"/>
                          <a:cs typeface="Chivo"/>
                          <a:sym typeface="Chivo"/>
                        </a:rPr>
                        <a:t>kategorilerden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ürün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aldınız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23;p70">
            <a:extLst>
              <a:ext uri="{FF2B5EF4-FFF2-40B4-BE49-F238E27FC236}">
                <a16:creationId xmlns:a16="http://schemas.microsoft.com/office/drawing/2014/main" id="{36BE18B8-BE5A-9D02-A3AB-85427DD38C6E}"/>
              </a:ext>
            </a:extLst>
          </p:cNvPr>
          <p:cNvSpPr txBox="1"/>
          <p:nvPr/>
        </p:nvSpPr>
        <p:spPr>
          <a:xfrm>
            <a:off x="3919902" y="6229350"/>
            <a:ext cx="3403237" cy="363558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Yaş ilerledikçe indirim döneminde giyim alışverişi yapanların oranı azalıyor. Genç yaş grubunda bu oran %68 iken en büyük yaş grubunda %42’ye düşüyor.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Elektronik &amp; beyaz eşya kategorisinde ürün alanların en yüksek orana ulaştığı grup 18-34 yaş aralığındakiler.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18-54 yaş grubunda indirim döneminde alışveriş yapan her 20 kişiden 1’i kitap alırken 55 yaş ve üzeri yaş grubunda kitap alan katılımcı bulunmuyor.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dirty="0">
              <a:solidFill>
                <a:srgbClr val="333333"/>
              </a:solidFill>
              <a:highlight>
                <a:schemeClr val="lt1"/>
              </a:highlight>
              <a:latin typeface="Roboto"/>
              <a:ea typeface="Roboto"/>
              <a:cs typeface="Roboto"/>
              <a:sym typeface="Roboto"/>
            </a:endParaRPr>
          </a:p>
        </p:txBody>
      </p:sp>
      <p:sp>
        <p:nvSpPr>
          <p:cNvPr id="5" name="Google Shape;1102;p69">
            <a:extLst>
              <a:ext uri="{FF2B5EF4-FFF2-40B4-BE49-F238E27FC236}">
                <a16:creationId xmlns:a16="http://schemas.microsoft.com/office/drawing/2014/main" id="{B611F0AF-41F4-D3A9-9915-D5A54A743BE9}"/>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6" name="Table 5">
            <a:extLst>
              <a:ext uri="{FF2B5EF4-FFF2-40B4-BE49-F238E27FC236}">
                <a16:creationId xmlns:a16="http://schemas.microsoft.com/office/drawing/2014/main" id="{A2C0358C-8520-1E00-2D5B-A5417162BE3E}"/>
              </a:ext>
            </a:extLst>
          </p:cNvPr>
          <p:cNvGraphicFramePr>
            <a:graphicFrameLocks noGrp="1"/>
          </p:cNvGraphicFramePr>
          <p:nvPr>
            <p:extLst>
              <p:ext uri="{D42A27DB-BD31-4B8C-83A1-F6EECF244321}">
                <p14:modId xmlns:p14="http://schemas.microsoft.com/office/powerpoint/2010/main" val="2488834404"/>
              </p:ext>
            </p:extLst>
          </p:nvPr>
        </p:nvGraphicFramePr>
        <p:xfrm>
          <a:off x="265112" y="1955483"/>
          <a:ext cx="7058027" cy="3573780"/>
        </p:xfrm>
        <a:graphic>
          <a:graphicData uri="http://schemas.openxmlformats.org/drawingml/2006/table">
            <a:tbl>
              <a:tblPr/>
              <a:tblGrid>
                <a:gridCol w="2404382">
                  <a:extLst>
                    <a:ext uri="{9D8B030D-6E8A-4147-A177-3AD203B41FA5}">
                      <a16:colId xmlns:a16="http://schemas.microsoft.com/office/drawing/2014/main" val="830739922"/>
                    </a:ext>
                  </a:extLst>
                </a:gridCol>
                <a:gridCol w="930729">
                  <a:extLst>
                    <a:ext uri="{9D8B030D-6E8A-4147-A177-3AD203B41FA5}">
                      <a16:colId xmlns:a16="http://schemas.microsoft.com/office/drawing/2014/main" val="295619954"/>
                    </a:ext>
                  </a:extLst>
                </a:gridCol>
                <a:gridCol w="930729">
                  <a:extLst>
                    <a:ext uri="{9D8B030D-6E8A-4147-A177-3AD203B41FA5}">
                      <a16:colId xmlns:a16="http://schemas.microsoft.com/office/drawing/2014/main" val="2073385169"/>
                    </a:ext>
                  </a:extLst>
                </a:gridCol>
                <a:gridCol w="930729">
                  <a:extLst>
                    <a:ext uri="{9D8B030D-6E8A-4147-A177-3AD203B41FA5}">
                      <a16:colId xmlns:a16="http://schemas.microsoft.com/office/drawing/2014/main" val="2105358430"/>
                    </a:ext>
                  </a:extLst>
                </a:gridCol>
                <a:gridCol w="930729">
                  <a:extLst>
                    <a:ext uri="{9D8B030D-6E8A-4147-A177-3AD203B41FA5}">
                      <a16:colId xmlns:a16="http://schemas.microsoft.com/office/drawing/2014/main" val="2472805164"/>
                    </a:ext>
                  </a:extLst>
                </a:gridCol>
                <a:gridCol w="930729">
                  <a:extLst>
                    <a:ext uri="{9D8B030D-6E8A-4147-A177-3AD203B41FA5}">
                      <a16:colId xmlns:a16="http://schemas.microsoft.com/office/drawing/2014/main" val="939878891"/>
                    </a:ext>
                  </a:extLst>
                </a:gridCol>
              </a:tblGrid>
              <a:tr h="449580">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dirty="0" err="1">
                          <a:solidFill>
                            <a:srgbClr val="000000"/>
                          </a:solidFill>
                          <a:effectLst/>
                          <a:latin typeface="Chivo" pitchFamily="2" charset="-94"/>
                        </a:rPr>
                        <a:t>Erkek</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a:t>
                      </a: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5-</a:t>
                      </a:r>
                      <a:r>
                        <a:rPr lang="tr-TR" sz="1000" b="1" i="0" u="none" strike="noStrike" dirty="0">
                          <a:solidFill>
                            <a:srgbClr val="000000"/>
                          </a:solidFill>
                          <a:effectLst/>
                          <a:latin typeface="Chivo" pitchFamily="2" charset="-94"/>
                        </a:rPr>
                        <a:t>5</a:t>
                      </a:r>
                      <a:r>
                        <a:rPr lang="en-US" sz="1000" b="1" i="0" u="none" strike="noStrike" dirty="0">
                          <a:solidFill>
                            <a:srgbClr val="000000"/>
                          </a:solidFill>
                          <a:effectLst/>
                          <a:latin typeface="Chivo" pitchFamily="2" charset="-94"/>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5</a:t>
                      </a:r>
                      <a:r>
                        <a:rPr lang="en-US" sz="1000" b="1" i="0" u="none" strike="noStrike" dirty="0">
                          <a:solidFill>
                            <a:srgbClr val="000000"/>
                          </a:solidFill>
                          <a:effectLst/>
                          <a:latin typeface="Chivo" pitchFamily="2" charset="-94"/>
                        </a:rPr>
                        <a:t>5</a:t>
                      </a:r>
                      <a:r>
                        <a:rPr lang="tr-TR" sz="1000" b="1" i="0" u="none" strike="noStrike" dirty="0">
                          <a:solidFill>
                            <a:srgbClr val="000000"/>
                          </a:solidFill>
                          <a:effectLst/>
                          <a:latin typeface="Chivo" pitchFamily="2" charset="-94"/>
                        </a:rPr>
                        <a:t> ve üzeri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2475924089"/>
                  </a:ext>
                </a:extLst>
              </a:tr>
              <a:tr h="457200">
                <a:tc>
                  <a:txBody>
                    <a:bodyPr/>
                    <a:lstStyle/>
                    <a:p>
                      <a:pPr algn="l" fontAlgn="ctr"/>
                      <a:r>
                        <a:rPr lang="en-US" sz="1100" b="1" i="0" u="none" strike="noStrike" dirty="0" err="1">
                          <a:solidFill>
                            <a:srgbClr val="000000"/>
                          </a:solidFill>
                          <a:effectLst/>
                          <a:latin typeface="Chivo" pitchFamily="2" charset="-94"/>
                        </a:rPr>
                        <a:t>Giyim</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51</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BF7E9A"/>
                    </a:solidFill>
                  </a:tcPr>
                </a:tc>
                <a:tc>
                  <a:txBody>
                    <a:bodyPr/>
                    <a:lstStyle/>
                    <a:p>
                      <a:pPr algn="ctr" rtl="0" fontAlgn="ctr"/>
                      <a:r>
                        <a:rPr lang="en-US" sz="1100" b="0" i="0" u="none" strike="noStrike">
                          <a:solidFill>
                            <a:srgbClr val="FFFFFF"/>
                          </a:solidFill>
                          <a:effectLst/>
                          <a:latin typeface="Chivo" pitchFamily="2" charset="-94"/>
                        </a:rPr>
                        <a:t>64</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B16083"/>
                    </a:solidFill>
                  </a:tcPr>
                </a:tc>
                <a:tc>
                  <a:txBody>
                    <a:bodyPr/>
                    <a:lstStyle/>
                    <a:p>
                      <a:pPr algn="ctr" rtl="0" fontAlgn="ctr"/>
                      <a:r>
                        <a:rPr lang="en-US" sz="1100" b="0" i="0" u="none" strike="noStrike">
                          <a:solidFill>
                            <a:srgbClr val="000000"/>
                          </a:solidFill>
                          <a:effectLst/>
                          <a:latin typeface="Chivo" pitchFamily="2" charset="-94"/>
                        </a:rPr>
                        <a:t>68</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70A3D7"/>
                    </a:solidFill>
                  </a:tcPr>
                </a:tc>
                <a:tc>
                  <a:txBody>
                    <a:bodyPr/>
                    <a:lstStyle/>
                    <a:p>
                      <a:pPr algn="ctr" rtl="0" fontAlgn="ctr"/>
                      <a:r>
                        <a:rPr lang="en-US" sz="1100" b="0" i="0" u="none" strike="noStrike">
                          <a:solidFill>
                            <a:srgbClr val="000000"/>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4AFDB"/>
                    </a:solidFill>
                  </a:tcPr>
                </a:tc>
                <a:tc>
                  <a:txBody>
                    <a:bodyPr/>
                    <a:lstStyle/>
                    <a:p>
                      <a:pPr algn="ctr" rtl="0" fontAlgn="ctr"/>
                      <a:r>
                        <a:rPr lang="en-US" sz="1100" b="0" i="0" u="none" strike="noStrike">
                          <a:solidFill>
                            <a:srgbClr val="000000"/>
                          </a:solidFill>
                          <a:effectLst/>
                          <a:latin typeface="Chivo" pitchFamily="2" charset="-94"/>
                        </a:rPr>
                        <a:t>42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A2C2E2"/>
                    </a:solidFill>
                  </a:tcPr>
                </a:tc>
                <a:extLst>
                  <a:ext uri="{0D108BD9-81ED-4DB2-BD59-A6C34878D82A}">
                    <a16:rowId xmlns:a16="http://schemas.microsoft.com/office/drawing/2014/main" val="3732519214"/>
                  </a:ext>
                </a:extLst>
              </a:tr>
              <a:tr h="457200">
                <a:tc>
                  <a:txBody>
                    <a:bodyPr/>
                    <a:lstStyle/>
                    <a:p>
                      <a:pPr algn="l" fontAlgn="ctr"/>
                      <a:r>
                        <a:rPr lang="en-US" sz="1100" b="1" i="0" u="none" strike="noStrike" dirty="0">
                          <a:solidFill>
                            <a:srgbClr val="000000"/>
                          </a:solidFill>
                          <a:effectLst/>
                          <a:latin typeface="Chivo" pitchFamily="2" charset="-94"/>
                        </a:rPr>
                        <a:t>Elektronik</a:t>
                      </a:r>
                      <a:r>
                        <a:rPr lang="tr-TR" sz="1100" b="1" i="0" u="none" strike="noStrike" dirty="0">
                          <a:solidFill>
                            <a:srgbClr val="000000"/>
                          </a:solidFill>
                          <a:effectLst/>
                          <a:latin typeface="Chivo" pitchFamily="2" charset="-94"/>
                        </a:rPr>
                        <a:t>/</a:t>
                      </a:r>
                      <a:r>
                        <a:rPr lang="en-US" sz="1100" b="1" i="0" u="none" strike="noStrike" dirty="0" err="1">
                          <a:solidFill>
                            <a:srgbClr val="000000"/>
                          </a:solidFill>
                          <a:effectLst/>
                          <a:latin typeface="Chivo" pitchFamily="2" charset="-94"/>
                        </a:rPr>
                        <a:t>Beyaz</a:t>
                      </a:r>
                      <a:r>
                        <a:rPr lang="en-US" sz="1100" b="1" i="0" u="none" strike="noStrike" dirty="0">
                          <a:solidFill>
                            <a:srgbClr val="000000"/>
                          </a:solidFill>
                          <a:effectLst/>
                          <a:latin typeface="Chivo" pitchFamily="2" charset="-94"/>
                        </a:rPr>
                        <a:t> </a:t>
                      </a:r>
                      <a:r>
                        <a:rPr lang="en-US" sz="1100" b="1" i="0" u="none" strike="noStrike" dirty="0" err="1">
                          <a:solidFill>
                            <a:srgbClr val="000000"/>
                          </a:solidFill>
                          <a:effectLst/>
                          <a:latin typeface="Chivo" pitchFamily="2" charset="-94"/>
                        </a:rPr>
                        <a:t>eşya</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26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8B7C5"/>
                    </a:solidFill>
                  </a:tcPr>
                </a:tc>
                <a:tc>
                  <a:txBody>
                    <a:bodyPr/>
                    <a:lstStyle/>
                    <a:p>
                      <a:pPr algn="ctr" rtl="0" fontAlgn="ctr"/>
                      <a:r>
                        <a:rPr lang="en-US" sz="1100" b="0" i="0" u="none" strike="noStrike" dirty="0">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D6B3C2"/>
                    </a:solidFill>
                  </a:tcPr>
                </a:tc>
                <a:tc>
                  <a:txBody>
                    <a:bodyPr/>
                    <a:lstStyle/>
                    <a:p>
                      <a:pPr algn="ctr" rtl="0" fontAlgn="ctr"/>
                      <a:r>
                        <a:rPr lang="en-US" sz="1100" b="0" i="0" u="none" strike="noStrike">
                          <a:solidFill>
                            <a:srgbClr val="000000"/>
                          </a:solidFill>
                          <a:effectLst/>
                          <a:latin typeface="Chivo" pitchFamily="2" charset="-94"/>
                        </a:rPr>
                        <a:t>24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5D7E9"/>
                    </a:solidFill>
                  </a:tcPr>
                </a:tc>
                <a:tc>
                  <a:txBody>
                    <a:bodyPr/>
                    <a:lstStyle/>
                    <a:p>
                      <a:pPr algn="ctr" rtl="0" fontAlgn="ctr"/>
                      <a:r>
                        <a:rPr lang="en-US" sz="1100" b="0" i="0" u="none" strike="noStrike">
                          <a:solidFill>
                            <a:srgbClr val="000000"/>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5CDE6"/>
                    </a:solid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DD2E7"/>
                    </a:solidFill>
                  </a:tcPr>
                </a:tc>
                <a:extLst>
                  <a:ext uri="{0D108BD9-81ED-4DB2-BD59-A6C34878D82A}">
                    <a16:rowId xmlns:a16="http://schemas.microsoft.com/office/drawing/2014/main" val="3972589172"/>
                  </a:ext>
                </a:extLst>
              </a:tr>
              <a:tr h="457200">
                <a:tc>
                  <a:txBody>
                    <a:bodyPr/>
                    <a:lstStyle/>
                    <a:p>
                      <a:pPr algn="l" fontAlgn="ctr"/>
                      <a:r>
                        <a:rPr lang="en-US" sz="1100" b="1" i="0" u="none" strike="noStrike" dirty="0" err="1">
                          <a:solidFill>
                            <a:srgbClr val="000000"/>
                          </a:solidFill>
                          <a:effectLst/>
                          <a:latin typeface="Chivo" pitchFamily="2" charset="-94"/>
                        </a:rPr>
                        <a:t>Ayakkabı</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16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E2CED7"/>
                    </a:solidFill>
                  </a:tcPr>
                </a:tc>
                <a:tc>
                  <a:txBody>
                    <a:bodyPr/>
                    <a:lstStyle/>
                    <a:p>
                      <a:pPr algn="ctr" rtl="0"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E6D7DE"/>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FE7EF"/>
                    </a:solidFill>
                  </a:tcPr>
                </a:tc>
                <a:tc>
                  <a:txBody>
                    <a:bodyPr/>
                    <a:lstStyle/>
                    <a:p>
                      <a:pPr algn="ctr" rtl="0" fontAlgn="ctr"/>
                      <a:r>
                        <a:rPr lang="en-US" sz="1100" b="0" i="0" u="none" strike="noStrike">
                          <a:solidFill>
                            <a:srgbClr val="000000"/>
                          </a:solidFill>
                          <a:effectLst/>
                          <a:latin typeface="Chivo" pitchFamily="2" charset="-94"/>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6E1ED"/>
                    </a:solidFill>
                  </a:tcPr>
                </a:tc>
                <a:tc>
                  <a:txBody>
                    <a:bodyPr/>
                    <a:lstStyle/>
                    <a:p>
                      <a:pPr algn="ctr" rtl="0" fontAlgn="ctr"/>
                      <a:r>
                        <a:rPr lang="en-US" sz="1100" b="0" i="0" u="none" strike="noStrike">
                          <a:solidFill>
                            <a:srgbClr val="000000"/>
                          </a:solidFill>
                          <a:effectLst/>
                          <a:latin typeface="Chivo" pitchFamily="2" charset="-94"/>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8D9EA"/>
                    </a:solidFill>
                  </a:tcPr>
                </a:tc>
                <a:extLst>
                  <a:ext uri="{0D108BD9-81ED-4DB2-BD59-A6C34878D82A}">
                    <a16:rowId xmlns:a16="http://schemas.microsoft.com/office/drawing/2014/main" val="2004354106"/>
                  </a:ext>
                </a:extLst>
              </a:tr>
              <a:tr h="457200">
                <a:tc>
                  <a:txBody>
                    <a:bodyPr/>
                    <a:lstStyle/>
                    <a:p>
                      <a:pPr algn="l" fontAlgn="ctr"/>
                      <a:r>
                        <a:rPr lang="en-US" sz="1100" b="1" i="0" u="none" strike="noStrike" dirty="0" err="1">
                          <a:solidFill>
                            <a:srgbClr val="000000"/>
                          </a:solidFill>
                          <a:effectLst/>
                          <a:latin typeface="Chivo" pitchFamily="2" charset="-94"/>
                        </a:rPr>
                        <a:t>Kozmetik</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FECED"/>
                    </a:solidFill>
                  </a:tcPr>
                </a:tc>
                <a:tc>
                  <a:txBody>
                    <a:bodyPr/>
                    <a:lstStyle/>
                    <a:p>
                      <a:pPr algn="ctr" rtl="0" fontAlgn="ctr"/>
                      <a:r>
                        <a:rPr lang="en-US" sz="1100" b="0" i="0" u="none" strike="noStrike">
                          <a:solidFill>
                            <a:srgbClr val="000000"/>
                          </a:solidFill>
                          <a:effectLst/>
                          <a:latin typeface="Roboto" panose="02000000000000000000" pitchFamily="2" charset="0"/>
                        </a:rPr>
                        <a:t>12</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6D7DE"/>
                    </a:solidFill>
                  </a:tcPr>
                </a:tc>
                <a:tc>
                  <a:txBody>
                    <a:bodyPr/>
                    <a:lstStyle/>
                    <a:p>
                      <a:pPr algn="ctr" rtl="0" fontAlgn="ctr"/>
                      <a:r>
                        <a:rPr lang="en-US" sz="1100" b="0" i="0" u="none" strike="noStrike">
                          <a:solidFill>
                            <a:srgbClr val="000000"/>
                          </a:solidFill>
                          <a:effectLst/>
                          <a:latin typeface="Chivo" pitchFamily="2" charset="-94"/>
                        </a:rPr>
                        <a:t>13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DAE3ED"/>
                    </a:solidFill>
                  </a:tcPr>
                </a:tc>
                <a:tc>
                  <a:txBody>
                    <a:bodyPr/>
                    <a:lstStyle/>
                    <a:p>
                      <a:pPr algn="ctr" rtl="0" fontAlgn="ctr"/>
                      <a:r>
                        <a:rPr lang="en-US" sz="1100" b="0" i="0" u="none" strike="noStrike">
                          <a:solidFill>
                            <a:srgbClr val="000000"/>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7ECF0"/>
                    </a:solidFill>
                  </a:tcPr>
                </a:tc>
                <a:tc>
                  <a:txBody>
                    <a:bodyPr/>
                    <a:lstStyle/>
                    <a:p>
                      <a:pPr algn="ctr" rtl="0" fontAlgn="ctr"/>
                      <a:r>
                        <a:rPr lang="en-US" sz="1100" b="0" i="0" u="none" strike="noStrike">
                          <a:solidFill>
                            <a:srgbClr val="000000"/>
                          </a:solidFill>
                          <a:effectLst/>
                          <a:latin typeface="Chivo" pitchFamily="2" charset="-94"/>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9EDF1"/>
                    </a:solidFill>
                  </a:tcPr>
                </a:tc>
                <a:extLst>
                  <a:ext uri="{0D108BD9-81ED-4DB2-BD59-A6C34878D82A}">
                    <a16:rowId xmlns:a16="http://schemas.microsoft.com/office/drawing/2014/main" val="1207056353"/>
                  </a:ext>
                </a:extLst>
              </a:tr>
              <a:tr h="457200">
                <a:tc>
                  <a:txBody>
                    <a:bodyPr/>
                    <a:lstStyle/>
                    <a:p>
                      <a:pPr algn="l" fontAlgn="ctr"/>
                      <a:r>
                        <a:rPr lang="en-US" sz="1100" b="1" i="0" u="none" strike="noStrike" dirty="0" err="1">
                          <a:solidFill>
                            <a:srgbClr val="000000"/>
                          </a:solidFill>
                          <a:effectLst/>
                          <a:latin typeface="Chivo" pitchFamily="2" charset="-94"/>
                        </a:rPr>
                        <a:t>Bebek</a:t>
                      </a:r>
                      <a:r>
                        <a:rPr lang="tr-TR" sz="1100" b="1" i="0" u="none" strike="noStrike" dirty="0">
                          <a:solidFill>
                            <a:srgbClr val="000000"/>
                          </a:solidFill>
                          <a:effectLst/>
                          <a:latin typeface="Chivo" pitchFamily="2" charset="-94"/>
                        </a:rPr>
                        <a:t>/</a:t>
                      </a:r>
                      <a:r>
                        <a:rPr lang="en-US" sz="1100" b="1" i="0" u="none" strike="noStrike" dirty="0" err="1">
                          <a:solidFill>
                            <a:srgbClr val="000000"/>
                          </a:solidFill>
                          <a:effectLst/>
                          <a:latin typeface="Chivo" pitchFamily="2" charset="-94"/>
                        </a:rPr>
                        <a:t>Çocuk</a:t>
                      </a:r>
                      <a:r>
                        <a:rPr lang="en-US" sz="1100" b="1" i="0" u="none" strike="noStrike" dirty="0">
                          <a:solidFill>
                            <a:srgbClr val="000000"/>
                          </a:solidFill>
                          <a:effectLst/>
                          <a:latin typeface="Chivo" pitchFamily="2" charset="-94"/>
                        </a:rPr>
                        <a:t> </a:t>
                      </a:r>
                      <a:r>
                        <a:rPr lang="en-US" sz="1100" b="1" i="0" u="none" strike="noStrike" dirty="0" err="1">
                          <a:solidFill>
                            <a:srgbClr val="000000"/>
                          </a:solidFill>
                          <a:effectLst/>
                          <a:latin typeface="Chivo" pitchFamily="2" charset="-94"/>
                        </a:rPr>
                        <a:t>ürünleri</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5</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7EA"/>
                    </a:solidFill>
                  </a:tcPr>
                </a:tc>
                <a:tc>
                  <a:txBody>
                    <a:bodyPr/>
                    <a:lstStyle/>
                    <a:p>
                      <a:pPr algn="ctr" rtl="0" fontAlgn="ctr"/>
                      <a:r>
                        <a:rPr lang="en-US" sz="1100" b="0" i="0" u="none" strike="noStrike">
                          <a:solidFill>
                            <a:srgbClr val="000000"/>
                          </a:solidFill>
                          <a:effectLst/>
                          <a:latin typeface="Roboto" panose="02000000000000000000" pitchFamily="2" charset="0"/>
                        </a:rPr>
                        <a:t>12</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D7DE"/>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FE7EF"/>
                    </a:solid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3E9EF"/>
                    </a:solidFill>
                  </a:tcPr>
                </a:tc>
                <a:tc>
                  <a:txBody>
                    <a:bodyPr/>
                    <a:lstStyle/>
                    <a:p>
                      <a:pPr algn="ctr" rtl="0" fontAlgn="ctr"/>
                      <a:r>
                        <a:rPr lang="en-US" sz="1100" b="0" i="0" u="none" strike="noStrike">
                          <a:solidFill>
                            <a:srgbClr val="000000"/>
                          </a:solidFill>
                          <a:effectLst/>
                          <a:latin typeface="Chivo" pitchFamily="2" charset="-94"/>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8E2ED"/>
                    </a:solidFill>
                  </a:tcPr>
                </a:tc>
                <a:extLst>
                  <a:ext uri="{0D108BD9-81ED-4DB2-BD59-A6C34878D82A}">
                    <a16:rowId xmlns:a16="http://schemas.microsoft.com/office/drawing/2014/main" val="3410460175"/>
                  </a:ext>
                </a:extLst>
              </a:tr>
              <a:tr h="457200">
                <a:tc>
                  <a:txBody>
                    <a:bodyPr/>
                    <a:lstStyle/>
                    <a:p>
                      <a:pPr algn="l" fontAlgn="ctr"/>
                      <a:r>
                        <a:rPr lang="en-US" sz="1100" b="1" i="0" u="none" strike="noStrike" dirty="0" err="1">
                          <a:solidFill>
                            <a:srgbClr val="000000"/>
                          </a:solidFill>
                          <a:effectLst/>
                          <a:latin typeface="Chivo" pitchFamily="2" charset="-94"/>
                        </a:rPr>
                        <a:t>Kitap</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Roboto" panose="02000000000000000000" pitchFamily="2" charset="0"/>
                        </a:rPr>
                        <a:t>6</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5E8"/>
                    </a:solidFill>
                  </a:tcPr>
                </a:tc>
                <a:tc>
                  <a:txBody>
                    <a:bodyPr/>
                    <a:lstStyle/>
                    <a:p>
                      <a:pPr algn="ctr" rtl="0" fontAlgn="ctr"/>
                      <a:r>
                        <a:rPr lang="en-US" sz="1100" b="0" i="0" u="none" strike="noStrike">
                          <a:solidFill>
                            <a:srgbClr val="000000"/>
                          </a:solidFill>
                          <a:effectLst/>
                          <a:latin typeface="Roboto" panose="02000000000000000000" pitchFamily="2" charset="0"/>
                        </a:rPr>
                        <a:t>5</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E9EDF1"/>
                    </a:solidFill>
                  </a:tcPr>
                </a:tc>
                <a:tc>
                  <a:txBody>
                    <a:bodyPr/>
                    <a:lstStyle/>
                    <a:p>
                      <a:pPr algn="ctr" rtl="0" fontAlgn="ctr"/>
                      <a:r>
                        <a:rPr lang="en-US" sz="1100" b="0" i="0" u="none" strike="noStrike">
                          <a:solidFill>
                            <a:srgbClr val="000000"/>
                          </a:solidFill>
                          <a:effectLst/>
                          <a:latin typeface="Roboto" panose="02000000000000000000" pitchFamily="2" charset="0"/>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E9EDF1"/>
                    </a:solidFill>
                  </a:tcPr>
                </a:tc>
                <a:tc>
                  <a:txBody>
                    <a:bodyPr/>
                    <a:lstStyle/>
                    <a:p>
                      <a:pPr algn="ctr" rtl="0" fontAlgn="ctr"/>
                      <a:r>
                        <a:rPr lang="en-US" sz="1100" b="0" i="0" u="none" strike="noStrike">
                          <a:solidFill>
                            <a:srgbClr val="000000"/>
                          </a:solidFill>
                          <a:effectLst/>
                          <a:latin typeface="Roboto" panose="02000000000000000000" pitchFamily="2" charset="0"/>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1511461723"/>
                  </a:ext>
                </a:extLst>
              </a:tr>
              <a:tr h="381000">
                <a:tc>
                  <a:txBody>
                    <a:bodyPr/>
                    <a:lstStyle/>
                    <a:p>
                      <a:pPr algn="ctr" rtl="0" fontAlgn="ctr"/>
                      <a:r>
                        <a:rPr lang="en-US" sz="1000" b="1" i="0" u="none" strike="noStrike">
                          <a:solidFill>
                            <a:srgbClr val="FFFFFF"/>
                          </a:solidFill>
                          <a:effectLst/>
                          <a:latin typeface="Chivo" pitchFamily="2" charset="-94"/>
                        </a:rPr>
                        <a:t>Toplam</a:t>
                      </a:r>
                    </a:p>
                  </a:txBody>
                  <a:tcPr marL="7620" marR="7620" marT="7620" marB="0" anchor="ctr">
                    <a:lnL w="19050" cap="flat" cmpd="sng" algn="ctr">
                      <a:solidFill>
                        <a:srgbClr val="EF3B45"/>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506723840"/>
                  </a:ext>
                </a:extLst>
              </a:tr>
            </a:tbl>
          </a:graphicData>
        </a:graphic>
      </p:graphicFrame>
      <p:sp>
        <p:nvSpPr>
          <p:cNvPr id="3" name="Google Shape;823;p55">
            <a:extLst>
              <a:ext uri="{FF2B5EF4-FFF2-40B4-BE49-F238E27FC236}">
                <a16:creationId xmlns:a16="http://schemas.microsoft.com/office/drawing/2014/main" id="{56E7EB8C-D9CD-0485-E00A-2DCBDB2EA519}"/>
              </a:ext>
            </a:extLst>
          </p:cNvPr>
          <p:cNvSpPr txBox="1"/>
          <p:nvPr/>
        </p:nvSpPr>
        <p:spPr>
          <a:xfrm>
            <a:off x="3096640" y="5539913"/>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Tree>
    <p:extLst>
      <p:ext uri="{BB962C8B-B14F-4D97-AF65-F5344CB8AC3E}">
        <p14:creationId xmlns:p14="http://schemas.microsoft.com/office/powerpoint/2010/main" val="360276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BCF9E76-AE98-6099-8481-E7800683D1B2}"/>
            </a:ext>
          </a:extLst>
        </p:cNvPr>
        <p:cNvGrpSpPr/>
        <p:nvPr/>
      </p:nvGrpSpPr>
      <p:grpSpPr>
        <a:xfrm>
          <a:off x="0" y="0"/>
          <a:ext cx="0" cy="0"/>
          <a:chOff x="0" y="0"/>
          <a:chExt cx="0" cy="0"/>
        </a:xfrm>
      </p:grpSpPr>
      <p:sp>
        <p:nvSpPr>
          <p:cNvPr id="109" name="Google Shape;109;p18">
            <a:extLst>
              <a:ext uri="{FF2B5EF4-FFF2-40B4-BE49-F238E27FC236}">
                <a16:creationId xmlns:a16="http://schemas.microsoft.com/office/drawing/2014/main" id="{DF6E3420-80E9-ACB0-D6D0-C8EC4DEFCDB6}"/>
              </a:ext>
            </a:extLst>
          </p:cNvPr>
          <p:cNvSpPr txBox="1"/>
          <p:nvPr/>
        </p:nvSpPr>
        <p:spPr>
          <a:xfrm>
            <a:off x="265113" y="525050"/>
            <a:ext cx="7084800" cy="86232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tr-TR" sz="1400" b="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daha dayanıklı ya da memnun bir tutum sergilediklerine işaret ediyor. Sonuç olarak, ülkenin gidişatına dair hissiyat ve bireylerin mutluluk algısı arasında tutarlı ilişkiler bulunuyor: Ekonomik zorluklar, siyasi görüş farklılıkları ve sosyal koşullar, insanların hem ülkeye bakışını hem de kişisel mutluluğunu doğrudan etkiliyor. Özellikle muhalefet seçmenleri, gençler ve yüksek eğitimli gruplar daha eleştirel ve endişeli bir tablo çizerken; iktidar partisi seçmenleri ve daha az eğitimli gruplar, mevcut durumu daha az sorgulayan ya da daha kabullenici bir tutum sergiliyor.</a:t>
            </a: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2023 yılına ait Black Friday'e yönelik beklentilerle 2024 yılında gerçekleşen alışveriş davranışları kıyaslandığında, tüketici ilgisinin ve farkındalığının zaman içinde belirgin bir düşüş gösterdiği görülüyor. 2023'te katılımcıların %52’si, Black Friday günü alışveriş yapmayı düşünmediklerini belirtirken, 2024’te bu oran %59’a yükseliyor. Bu durum, tüketicilerin Black Friday’e yönelik ilgisinin azaldığını ve indirimlere karşı daha kayıtsız hale geldiğini ortaya koyuyor.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Buna ek olarak, Black Friday’e dair bilgi veya fikir sahibi olmayanların oranı da dikkat çekici bir artış göstermiş durumda. 2023 yılında bilgi sahibi olmayanların oranı %27 iken, 2024’te bu oran %30’a çıkıyor. Bu artış, Black Friday’in toplumun geniş kesimleri için hâlâ yaygın ve etkili bir tüketim kültürü oluşturmadığını gösteriyor.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Öte yandan, 2023 yılında “beğendiğim bir şey olursa alırım” diyenlerin oranı %12 iken, 2024’te bu niyetin gerçekleşmesi oldukça sınırlı kalmış ve plansız alışveriş yapanların oranı sadece %6 olmuştur. Bu durum, tüketicilerin indirim beklentilerine rağmen harekete geçmediklerini ve Black Friday’in indirim cazibesinin planlı tüketim alışkanlıklarına dönüşmediğini gösteriyor. Benzer şekilde, ihtiyaç duyduğu ürünleri almak için özellikle Black Friday’i bekleyenlerin oranı 2023'te %9 seviyesindeyken, 2024’te bu oran %5’e geriliyor. Bu da indirim döneminin, ihtiyaç odaklı tüketim için bir fırsat olarak görülme oranının zamanla azaldığını ortaya koyuyor.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Sonuç olarak, 2023’te Black Friday’e yönelik geleceğe dönük beklentiler daha karışık bir tablo çizerken, 2024’te gerçekleşen davranışlar tüketici ilgisinde ve farkındalığında ciddi bir düşüş olduğunu gösteriyor. Bilgi eksikliği, indirimlerin cazibesinin azalması ve alışverişe yönelik kayıtsızlık, Black Friday’in toplumsal düzeyde kalıcı bir alışveriş kültürü hâline gelemediğini ve tüketici beklentilerini karşılamadığını ortaya koyuyor. </a:t>
            </a:r>
            <a:endParaRPr lang="tr-TR" kern="100" dirty="0">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b="1" dirty="0">
                <a:effectLst/>
                <a:latin typeface="Aptos" panose="020B0004020202020204" pitchFamily="34" charset="0"/>
                <a:ea typeface="Aptos" panose="020B0004020202020204" pitchFamily="34" charset="0"/>
                <a:cs typeface="Times New Roman" panose="02020603050405020304" pitchFamily="18" charset="0"/>
              </a:rPr>
              <a:t>Black Friday’e bir başka bakış açısını da Google trends verisi sunuyor.</a:t>
            </a:r>
            <a:r>
              <a:rPr lang="tr-TR" sz="1400" dirty="0">
                <a:effectLst/>
                <a:latin typeface="Aptos" panose="020B0004020202020204" pitchFamily="34" charset="0"/>
                <a:ea typeface="Aptos" panose="020B0004020202020204" pitchFamily="34" charset="0"/>
                <a:cs typeface="Times New Roman" panose="02020603050405020304" pitchFamily="18" charset="0"/>
              </a:rPr>
              <a:t> Türkiye'de "Black Friday" arama trendleri incelendiğinde, yıllara göre zirve popülerlik skorlarının belirgin bir şekilde arttığı gözlemleniyor. 2021 yılında, arama popülerliği 45 seviyesinde zirve yaparak diğer yıllara göre en düşük değeri gösterdi. 2022 yılında, zirve popülerlik skoru 80 seviyelerine çıkarak önceki yıla göre önemli bir artış gösterdi. Bu durum, Türkiye'de "Black Friday" indirimlerinin daha fazla ilgi çekmeye başladığını ve tüketicilerin </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arama hacmindeki artışa katkıda bulunduğunu ortaya koyuyor. 2023 yılı, en yüksek zirve değerine ulaşarak 100 popülerlik skoruna ulaştı. Bu yıl, tüketici ilgisinin en üst düzeye</a:t>
            </a:r>
            <a:r>
              <a:rPr lang="tr-TR" sz="1400" dirty="0">
                <a:effectLst/>
                <a:latin typeface="Aptos" panose="020B0004020202020204" pitchFamily="34" charset="0"/>
                <a:ea typeface="Aptos" panose="020B0004020202020204" pitchFamily="34" charset="0"/>
                <a:cs typeface="Times New Roman" panose="02020603050405020304" pitchFamily="18" charset="0"/>
              </a:rPr>
              <a:t> </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çıktığı ve Türkiye'de "Black Friday" etkinliklerinin artık geniş kitleler tarafından takip edildiği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0" name="Google Shape;110;p18">
            <a:extLst>
              <a:ext uri="{FF2B5EF4-FFF2-40B4-BE49-F238E27FC236}">
                <a16:creationId xmlns:a16="http://schemas.microsoft.com/office/drawing/2014/main" id="{A83C52E6-A89C-C4A3-6650-69674B747C8E}"/>
              </a:ext>
            </a:extLst>
          </p:cNvPr>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a:extLst>
              <a:ext uri="{FF2B5EF4-FFF2-40B4-BE49-F238E27FC236}">
                <a16:creationId xmlns:a16="http://schemas.microsoft.com/office/drawing/2014/main" id="{F1C9DEE3-0925-EF4F-D770-58CF98BE486D}"/>
              </a:ext>
            </a:extLst>
          </p:cNvPr>
          <p:cNvGrpSpPr/>
          <p:nvPr/>
        </p:nvGrpSpPr>
        <p:grpSpPr>
          <a:xfrm>
            <a:off x="260650" y="57150"/>
            <a:ext cx="6806500" cy="434700"/>
            <a:chOff x="260650" y="57150"/>
            <a:chExt cx="6806500" cy="434700"/>
          </a:xfrm>
        </p:grpSpPr>
        <p:cxnSp>
          <p:nvCxnSpPr>
            <p:cNvPr id="112" name="Google Shape;112;p18">
              <a:extLst>
                <a:ext uri="{FF2B5EF4-FFF2-40B4-BE49-F238E27FC236}">
                  <a16:creationId xmlns:a16="http://schemas.microsoft.com/office/drawing/2014/main" id="{66EAC91A-ECA1-1EEB-89B3-CA34EF98E76C}"/>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a:extLst>
                <a:ext uri="{FF2B5EF4-FFF2-40B4-BE49-F238E27FC236}">
                  <a16:creationId xmlns:a16="http://schemas.microsoft.com/office/drawing/2014/main" id="{199408E6-A288-F76D-0600-0906A708A212}"/>
                </a:ext>
              </a:extLst>
            </p:cNvPr>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a:extLst>
              <a:ext uri="{FF2B5EF4-FFF2-40B4-BE49-F238E27FC236}">
                <a16:creationId xmlns:a16="http://schemas.microsoft.com/office/drawing/2014/main" id="{93F8CB4C-5C48-A4EE-6FAD-E1670D3EB67A}"/>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7</a:t>
            </a:fld>
            <a:endParaRPr sz="1700">
              <a:solidFill>
                <a:schemeClr val="dk1"/>
              </a:solidFill>
              <a:latin typeface="Chivo"/>
              <a:ea typeface="Chivo"/>
              <a:cs typeface="Chivo"/>
              <a:sym typeface="Chivo"/>
            </a:endParaRPr>
          </a:p>
        </p:txBody>
      </p:sp>
      <p:grpSp>
        <p:nvGrpSpPr>
          <p:cNvPr id="115" name="Google Shape;115;p18">
            <a:extLst>
              <a:ext uri="{FF2B5EF4-FFF2-40B4-BE49-F238E27FC236}">
                <a16:creationId xmlns:a16="http://schemas.microsoft.com/office/drawing/2014/main" id="{CC9A5C3D-D081-8145-BC9E-572144E52DA8}"/>
              </a:ext>
            </a:extLst>
          </p:cNvPr>
          <p:cNvGrpSpPr/>
          <p:nvPr/>
        </p:nvGrpSpPr>
        <p:grpSpPr>
          <a:xfrm>
            <a:off x="2488" y="10185550"/>
            <a:ext cx="7601575" cy="545400"/>
            <a:chOff x="0" y="10185450"/>
            <a:chExt cx="7601575" cy="545400"/>
          </a:xfrm>
        </p:grpSpPr>
        <p:grpSp>
          <p:nvGrpSpPr>
            <p:cNvPr id="116" name="Google Shape;116;p18">
              <a:extLst>
                <a:ext uri="{FF2B5EF4-FFF2-40B4-BE49-F238E27FC236}">
                  <a16:creationId xmlns:a16="http://schemas.microsoft.com/office/drawing/2014/main" id="{BA9A158C-63CF-A5BD-21A1-02B255807F5A}"/>
                </a:ext>
              </a:extLst>
            </p:cNvPr>
            <p:cNvGrpSpPr/>
            <p:nvPr/>
          </p:nvGrpSpPr>
          <p:grpSpPr>
            <a:xfrm>
              <a:off x="0" y="10185450"/>
              <a:ext cx="7589400" cy="545400"/>
              <a:chOff x="0" y="9118650"/>
              <a:chExt cx="7589400" cy="545400"/>
            </a:xfrm>
          </p:grpSpPr>
          <p:sp>
            <p:nvSpPr>
              <p:cNvPr id="117" name="Google Shape;117;p18">
                <a:extLst>
                  <a:ext uri="{FF2B5EF4-FFF2-40B4-BE49-F238E27FC236}">
                    <a16:creationId xmlns:a16="http://schemas.microsoft.com/office/drawing/2014/main" id="{D70F4250-B080-FA5E-F746-6C94AACD0153}"/>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a:extLst>
                  <a:ext uri="{FF2B5EF4-FFF2-40B4-BE49-F238E27FC236}">
                    <a16:creationId xmlns:a16="http://schemas.microsoft.com/office/drawing/2014/main" id="{75DFFF92-C8F1-92FC-6A5F-233796208AD8}"/>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a:extLst>
                <a:ext uri="{FF2B5EF4-FFF2-40B4-BE49-F238E27FC236}">
                  <a16:creationId xmlns:a16="http://schemas.microsoft.com/office/drawing/2014/main" id="{1A6ED1FD-62E8-E77A-5818-A82FDE28C87D}"/>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extLst>
      <p:ext uri="{BB962C8B-B14F-4D97-AF65-F5344CB8AC3E}">
        <p14:creationId xmlns:p14="http://schemas.microsoft.com/office/powerpoint/2010/main" val="105027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3AABA2C1-74FD-4B28-FC6B-7EC1A112C6D7}"/>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C69874B2-B9AC-5874-349D-96013EA52377}"/>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92BB9C8C-2F27-D574-C4EB-EC270E73C368}"/>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6CF4C43B-00D8-91DF-5BE3-0A7CFE7A83CB}"/>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04FEEADF-29FD-AB24-9A0B-AF89BB63A137}"/>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1FB959A5-0093-A9CF-B565-E90D8D17C2AA}"/>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980DB535-0620-CB03-5224-A6E2E2EA712D}"/>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0AB50CCA-EC00-2B9D-F88D-22D29021E144}"/>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70</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36B1AC97-A351-B1DD-5517-00D568FE7B4F}"/>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53F103AE-88AA-91C2-874D-0F3CE6EDBFD8}"/>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F11F7D5E-33AA-066C-3C53-39E843A2AF22}"/>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Her 3 katılımcıdan 2’si ekonomik sebeplerden ötürü mutfak alışverişini azalttığını söylüyor. Bu oran geçtiğimiz yıla kıyasla 4 puan azaldı.  Bununla birlikte katılımcıların anlamlı çoğunluğu yine ekonomik gerekçelerle kombiyi daha düşük ısıda çalıştırdığını, kültür-sanat faaliyetlerine daha az gittiğini ve tatil planını iptal ettiğini ifade ediyor.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Yaklaşık her 5 katılımcıdan 2’si ise fazla mesai yaptığını ve daha az yemek yediğini söylüyor. Ailesinin evine taşınanların oranı ise geçtiğimiz yıla kıyasla 3 puan azalarak %19’a indi.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181610C0-049B-CAE2-34FE-CA29264EF24B}"/>
              </a:ext>
            </a:extLst>
          </p:cNvPr>
          <p:cNvGraphicFramePr/>
          <p:nvPr>
            <p:extLst>
              <p:ext uri="{D42A27DB-BD31-4B8C-83A1-F6EECF244321}">
                <p14:modId xmlns:p14="http://schemas.microsoft.com/office/powerpoint/2010/main" val="1657123782"/>
              </p:ext>
            </p:extLst>
          </p:nvPr>
        </p:nvGraphicFramePr>
        <p:xfrm>
          <a:off x="256500" y="1768670"/>
          <a:ext cx="7086975" cy="37177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794A8010-A959-1DE9-0356-339C9C7CAF69}"/>
              </a:ext>
            </a:extLst>
          </p:cNvPr>
          <p:cNvGraphicFramePr/>
          <p:nvPr>
            <p:extLst>
              <p:ext uri="{D42A27DB-BD31-4B8C-83A1-F6EECF244321}">
                <p14:modId xmlns:p14="http://schemas.microsoft.com/office/powerpoint/2010/main" val="4102730784"/>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Bu </a:t>
                      </a:r>
                      <a:r>
                        <a:rPr lang="en-US" sz="1200" b="1" u="none" strike="noStrike" cap="none" dirty="0" err="1">
                          <a:solidFill>
                            <a:schemeClr val="dk1"/>
                          </a:solidFill>
                          <a:latin typeface="Chivo"/>
                          <a:ea typeface="Chivo"/>
                          <a:cs typeface="Chivo"/>
                          <a:sym typeface="Chivo"/>
                        </a:rPr>
                        <a:t>yıl</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a:t>
                      </a:r>
                      <a:r>
                        <a:rPr lang="en-US" sz="1200" b="1" u="none" strike="noStrike" cap="none" dirty="0" err="1">
                          <a:solidFill>
                            <a:schemeClr val="dk1"/>
                          </a:solidFill>
                          <a:latin typeface="Chivo"/>
                          <a:ea typeface="Chivo"/>
                          <a:cs typeface="Chivo"/>
                          <a:sym typeface="Chivo"/>
                        </a:rPr>
                        <a:t>hangilerini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ekonomik</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sebeplerden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dolayı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yaptınız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lang="en-US"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3BC8D044-234D-E3E4-1C36-9AACF557846C}"/>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Tree>
    <p:extLst>
      <p:ext uri="{BB962C8B-B14F-4D97-AF65-F5344CB8AC3E}">
        <p14:creationId xmlns:p14="http://schemas.microsoft.com/office/powerpoint/2010/main" val="1367063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0AC776E7-93CB-10AE-6205-6FA25CBCC1A3}"/>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C9D1231A-8F25-0264-87BB-89115A190F3C}"/>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1B5BDF66-F5BD-ED86-5378-7D1F1380F38A}"/>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6106F1BF-39D1-70BE-A37B-A95FE4AD6EC1}"/>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60FC6540-886C-0165-778F-07B0D2B4BA6F}"/>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25FAA316-97A7-1607-16DB-00CC12C93599}"/>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611ADD04-E245-FE27-2FBB-19EC71244CCA}"/>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F55CF0CF-35C2-5CFE-8A4A-1321CE6200BC}"/>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71</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BA54D871-A459-9297-B477-AC0A0105404E}"/>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D828201D-987D-25D4-412E-229E7DA72934}"/>
              </a:ext>
            </a:extLst>
          </p:cNvPr>
          <p:cNvSpPr txBox="1"/>
          <p:nvPr/>
        </p:nvSpPr>
        <p:spPr>
          <a:xfrm>
            <a:off x="273208" y="6535856"/>
            <a:ext cx="3390899" cy="294539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Kadınlar ve erkekler arasındaki en büyük farklılık fazla mesai veya ek bir iş yapma oranında ortaya çıkıyor. Erkeklerin neredeyse yarısı ekonomik gerekçelerle fazla mesai yapmak zorunda kaldığını söylerken bu oran kadınlarda %27.</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Diğer taraftan kadın katılımcılarda kombiyi düşük ısıda çalıştırdığını söyleyenlerin oranı erkeklerden 8 puan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i="0" u="none" strike="noStrike" cap="none" dirty="0">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14FDBF39-6EF4-9C8A-843F-0E4CE63F8037}"/>
              </a:ext>
            </a:extLst>
          </p:cNvPr>
          <p:cNvSpPr txBox="1"/>
          <p:nvPr/>
        </p:nvSpPr>
        <p:spPr>
          <a:xfrm>
            <a:off x="3903662" y="6213475"/>
            <a:ext cx="3410513" cy="87482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B4F8FC2C-97A1-535B-7915-C0A560E1931C}"/>
              </a:ext>
            </a:extLst>
          </p:cNvPr>
          <p:cNvGraphicFramePr/>
          <p:nvPr>
            <p:extLst>
              <p:ext uri="{D42A27DB-BD31-4B8C-83A1-F6EECF244321}">
                <p14:modId xmlns:p14="http://schemas.microsoft.com/office/powerpoint/2010/main" val="4117537760"/>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Bu </a:t>
                      </a:r>
                      <a:r>
                        <a:rPr lang="en-US" sz="1200" b="1" u="none" strike="noStrike" cap="none" dirty="0" err="1">
                          <a:solidFill>
                            <a:schemeClr val="dk1"/>
                          </a:solidFill>
                          <a:latin typeface="Chivo"/>
                          <a:ea typeface="Chivo"/>
                          <a:cs typeface="Chivo"/>
                          <a:sym typeface="Chivo"/>
                        </a:rPr>
                        <a:t>yıl</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a:t>
                      </a:r>
                      <a:r>
                        <a:rPr lang="en-US" sz="1200" b="1" u="none" strike="noStrike" cap="none" dirty="0" err="1">
                          <a:solidFill>
                            <a:schemeClr val="dk1"/>
                          </a:solidFill>
                          <a:latin typeface="Chivo"/>
                          <a:ea typeface="Chivo"/>
                          <a:cs typeface="Chivo"/>
                          <a:sym typeface="Chivo"/>
                        </a:rPr>
                        <a:t>hangilerini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ekonomik</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sebeplerden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dolayı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yaptınız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23;p70">
            <a:extLst>
              <a:ext uri="{FF2B5EF4-FFF2-40B4-BE49-F238E27FC236}">
                <a16:creationId xmlns:a16="http://schemas.microsoft.com/office/drawing/2014/main" id="{65DB267A-0618-0A46-2B60-4156B2D5FA9F}"/>
              </a:ext>
            </a:extLst>
          </p:cNvPr>
          <p:cNvSpPr txBox="1"/>
          <p:nvPr/>
        </p:nvSpPr>
        <p:spPr>
          <a:xfrm>
            <a:off x="3932239" y="6531411"/>
            <a:ext cx="3390899" cy="294539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Genç yaş gruplarında kültür-sanat faaliyetlerine daha az gidenlerin oranı ileri yaş gruplarından daha yüksek.</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«İşimde fazla mesai yaptım ya da ek işte çalıştım» yanıtının en yüksek orana ulaştığı grup %46 ile 25-34  yaş aralığındakiler.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18-24 yaş aralığındaki her 3 katılımcıdan 1’i ekonomik nedenlerden ötürü aile evine taşınmak zorunda kalırken bu oran diğer yaş gruplarında %12-20 aralığında. </a:t>
            </a:r>
            <a:endParaRPr sz="1300" i="0" u="none" strike="noStrike" cap="none" dirty="0">
              <a:solidFill>
                <a:srgbClr val="333333"/>
              </a:solidFill>
              <a:highlight>
                <a:schemeClr val="lt1"/>
              </a:highlight>
              <a:latin typeface="Roboto"/>
              <a:ea typeface="Roboto"/>
              <a:cs typeface="Roboto"/>
              <a:sym typeface="Roboto"/>
            </a:endParaRPr>
          </a:p>
        </p:txBody>
      </p:sp>
      <p:sp>
        <p:nvSpPr>
          <p:cNvPr id="2" name="Google Shape;1102;p69">
            <a:extLst>
              <a:ext uri="{FF2B5EF4-FFF2-40B4-BE49-F238E27FC236}">
                <a16:creationId xmlns:a16="http://schemas.microsoft.com/office/drawing/2014/main" id="{D3982DF1-87B2-1ECD-90D4-CFF1C01B6C76}"/>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5" name="Table 4">
            <a:extLst>
              <a:ext uri="{FF2B5EF4-FFF2-40B4-BE49-F238E27FC236}">
                <a16:creationId xmlns:a16="http://schemas.microsoft.com/office/drawing/2014/main" id="{9251BD38-D83F-1034-983E-D48503BD02A2}"/>
              </a:ext>
            </a:extLst>
          </p:cNvPr>
          <p:cNvGraphicFramePr>
            <a:graphicFrameLocks noGrp="1"/>
          </p:cNvGraphicFramePr>
          <p:nvPr>
            <p:extLst>
              <p:ext uri="{D42A27DB-BD31-4B8C-83A1-F6EECF244321}">
                <p14:modId xmlns:p14="http://schemas.microsoft.com/office/powerpoint/2010/main" val="4033459070"/>
              </p:ext>
            </p:extLst>
          </p:nvPr>
        </p:nvGraphicFramePr>
        <p:xfrm>
          <a:off x="273208" y="1861191"/>
          <a:ext cx="7072312" cy="4321854"/>
        </p:xfrm>
        <a:graphic>
          <a:graphicData uri="http://schemas.openxmlformats.org/drawingml/2006/table">
            <a:tbl>
              <a:tblPr/>
              <a:tblGrid>
                <a:gridCol w="1519088">
                  <a:extLst>
                    <a:ext uri="{9D8B030D-6E8A-4147-A177-3AD203B41FA5}">
                      <a16:colId xmlns:a16="http://schemas.microsoft.com/office/drawing/2014/main" val="872937168"/>
                    </a:ext>
                  </a:extLst>
                </a:gridCol>
                <a:gridCol w="694153">
                  <a:extLst>
                    <a:ext uri="{9D8B030D-6E8A-4147-A177-3AD203B41FA5}">
                      <a16:colId xmlns:a16="http://schemas.microsoft.com/office/drawing/2014/main" val="3945041094"/>
                    </a:ext>
                  </a:extLst>
                </a:gridCol>
                <a:gridCol w="694153">
                  <a:extLst>
                    <a:ext uri="{9D8B030D-6E8A-4147-A177-3AD203B41FA5}">
                      <a16:colId xmlns:a16="http://schemas.microsoft.com/office/drawing/2014/main" val="267858441"/>
                    </a:ext>
                  </a:extLst>
                </a:gridCol>
                <a:gridCol w="694153">
                  <a:extLst>
                    <a:ext uri="{9D8B030D-6E8A-4147-A177-3AD203B41FA5}">
                      <a16:colId xmlns:a16="http://schemas.microsoft.com/office/drawing/2014/main" val="1992913110"/>
                    </a:ext>
                  </a:extLst>
                </a:gridCol>
                <a:gridCol w="694153">
                  <a:extLst>
                    <a:ext uri="{9D8B030D-6E8A-4147-A177-3AD203B41FA5}">
                      <a16:colId xmlns:a16="http://schemas.microsoft.com/office/drawing/2014/main" val="2046253842"/>
                    </a:ext>
                  </a:extLst>
                </a:gridCol>
                <a:gridCol w="694153">
                  <a:extLst>
                    <a:ext uri="{9D8B030D-6E8A-4147-A177-3AD203B41FA5}">
                      <a16:colId xmlns:a16="http://schemas.microsoft.com/office/drawing/2014/main" val="3647509891"/>
                    </a:ext>
                  </a:extLst>
                </a:gridCol>
                <a:gridCol w="694153">
                  <a:extLst>
                    <a:ext uri="{9D8B030D-6E8A-4147-A177-3AD203B41FA5}">
                      <a16:colId xmlns:a16="http://schemas.microsoft.com/office/drawing/2014/main" val="3167747783"/>
                    </a:ext>
                  </a:extLst>
                </a:gridCol>
                <a:gridCol w="694153">
                  <a:extLst>
                    <a:ext uri="{9D8B030D-6E8A-4147-A177-3AD203B41FA5}">
                      <a16:colId xmlns:a16="http://schemas.microsoft.com/office/drawing/2014/main" val="3859233559"/>
                    </a:ext>
                  </a:extLst>
                </a:gridCol>
                <a:gridCol w="694153">
                  <a:extLst>
                    <a:ext uri="{9D8B030D-6E8A-4147-A177-3AD203B41FA5}">
                      <a16:colId xmlns:a16="http://schemas.microsoft.com/office/drawing/2014/main" val="992534921"/>
                    </a:ext>
                  </a:extLst>
                </a:gridCol>
              </a:tblGrid>
              <a:tr h="362167">
                <a:tc>
                  <a:txBody>
                    <a:bodyPr/>
                    <a:lstStyle/>
                    <a:p>
                      <a:pPr algn="ctr" rtl="0" fontAlgn="ctr"/>
                      <a:r>
                        <a:rPr lang="en-US" sz="1000" b="1" i="0" u="none" strike="noStrike" dirty="0">
                          <a:solidFill>
                            <a:srgbClr val="FFFFFF"/>
                          </a:solidFill>
                          <a:effectLst/>
                          <a:latin typeface="Chivo" pitchFamily="2" charset="-94"/>
                        </a:rPr>
                        <a:t>%</a:t>
                      </a:r>
                    </a:p>
                  </a:txBody>
                  <a:tcPr marL="6036" marR="6036" marT="603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1" i="0" u="none" strike="noStrike" dirty="0" err="1">
                          <a:solidFill>
                            <a:srgbClr val="000000"/>
                          </a:solidFill>
                          <a:effectLst/>
                          <a:latin typeface="Chivo" pitchFamily="2" charset="-94"/>
                        </a:rPr>
                        <a:t>Erkek</a:t>
                      </a:r>
                      <a:endParaRPr lang="en-US" sz="900" b="1" i="0" u="none" strike="noStrike" dirty="0">
                        <a:solidFill>
                          <a:srgbClr val="000000"/>
                        </a:solidFill>
                        <a:effectLst/>
                        <a:latin typeface="Chivo" pitchFamily="2" charset="-94"/>
                      </a:endParaRP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Kadın</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18-24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25-34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35-44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45-54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55-64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65 </a:t>
                      </a:r>
                      <a:r>
                        <a:rPr lang="en-US" sz="900" b="1" i="0" u="none" strike="noStrike" dirty="0" err="1">
                          <a:solidFill>
                            <a:srgbClr val="000000"/>
                          </a:solidFill>
                          <a:effectLst/>
                          <a:latin typeface="Chivo" pitchFamily="2" charset="-94"/>
                        </a:rPr>
                        <a:t>ve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üzeri</a:t>
                      </a:r>
                      <a:endParaRPr lang="en-US" sz="900" b="1" i="0" u="none" strike="noStrike" dirty="0">
                        <a:solidFill>
                          <a:srgbClr val="000000"/>
                        </a:solidFill>
                        <a:effectLst/>
                        <a:latin typeface="Chivo" pitchFamily="2" charset="-94"/>
                      </a:endParaRP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205269759"/>
                  </a:ext>
                </a:extLst>
              </a:tr>
              <a:tr h="507033">
                <a:tc>
                  <a:txBody>
                    <a:bodyPr/>
                    <a:lstStyle/>
                    <a:p>
                      <a:pPr algn="l" fontAlgn="ctr"/>
                      <a:r>
                        <a:rPr lang="en-US" sz="900" b="1" i="0" u="none" strike="noStrike" dirty="0" err="1">
                          <a:solidFill>
                            <a:srgbClr val="000000"/>
                          </a:solidFill>
                          <a:effectLst/>
                          <a:latin typeface="Chivo" pitchFamily="2" charset="-94"/>
                        </a:rPr>
                        <a:t>Kültür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sanat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faaliyetlerine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gittim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57</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C0809B"/>
                    </a:solidFill>
                  </a:tcPr>
                </a:tc>
                <a:tc>
                  <a:txBody>
                    <a:bodyPr/>
                    <a:lstStyle/>
                    <a:p>
                      <a:pPr algn="ctr" rtl="0" fontAlgn="ctr"/>
                      <a:r>
                        <a:rPr lang="en-US" sz="1000" b="0" i="0" u="none" strike="noStrike">
                          <a:solidFill>
                            <a:srgbClr val="000000"/>
                          </a:solidFill>
                          <a:effectLst/>
                          <a:latin typeface="Chivo" pitchFamily="2" charset="-94"/>
                        </a:rPr>
                        <a:t>59</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BD7A97"/>
                    </a:solidFill>
                  </a:tcPr>
                </a:tc>
                <a:tc>
                  <a:txBody>
                    <a:bodyPr/>
                    <a:lstStyle/>
                    <a:p>
                      <a:pPr algn="ctr" rtl="0" fontAlgn="ctr"/>
                      <a:r>
                        <a:rPr lang="en-US" sz="1000" b="0" i="0" u="none" strike="noStrike">
                          <a:solidFill>
                            <a:srgbClr val="000000"/>
                          </a:solidFill>
                          <a:effectLst/>
                          <a:latin typeface="Chivo" pitchFamily="2" charset="-94"/>
                        </a:rPr>
                        <a:t>63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0ADDB"/>
                    </a:solidFill>
                  </a:tcPr>
                </a:tc>
                <a:tc>
                  <a:txBody>
                    <a:bodyPr/>
                    <a:lstStyle/>
                    <a:p>
                      <a:pPr algn="ctr" rtl="0" fontAlgn="ctr"/>
                      <a:r>
                        <a:rPr lang="en-US" sz="1000" b="0" i="0" u="none" strike="noStrike">
                          <a:solidFill>
                            <a:srgbClr val="000000"/>
                          </a:solidFill>
                          <a:effectLst/>
                          <a:latin typeface="Chivo" pitchFamily="2" charset="-94"/>
                        </a:rPr>
                        <a:t>59</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9B2DD"/>
                    </a:solidFill>
                  </a:tcPr>
                </a:tc>
                <a:tc>
                  <a:txBody>
                    <a:bodyPr/>
                    <a:lstStyle/>
                    <a:p>
                      <a:pPr algn="ctr" rtl="0" fontAlgn="ctr"/>
                      <a:r>
                        <a:rPr lang="en-US" sz="1000" b="0" i="0" u="none" strike="noStrike">
                          <a:solidFill>
                            <a:srgbClr val="000000"/>
                          </a:solidFill>
                          <a:effectLst/>
                          <a:latin typeface="Chivo" pitchFamily="2" charset="-94"/>
                        </a:rPr>
                        <a:t>63</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0ADDB"/>
                    </a:solidFill>
                  </a:tcPr>
                </a:tc>
                <a:tc>
                  <a:txBody>
                    <a:bodyPr/>
                    <a:lstStyle/>
                    <a:p>
                      <a:pPr algn="ctr" rtl="0" fontAlgn="ctr"/>
                      <a:r>
                        <a:rPr lang="en-US" sz="1000" b="0" i="0" u="none" strike="noStrike">
                          <a:solidFill>
                            <a:srgbClr val="000000"/>
                          </a:solidFill>
                          <a:effectLst/>
                          <a:latin typeface="Chivo" pitchFamily="2" charset="-94"/>
                        </a:rPr>
                        <a:t>55</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92B8DE"/>
                    </a:solidFill>
                  </a:tcPr>
                </a:tc>
                <a:tc>
                  <a:txBody>
                    <a:bodyPr/>
                    <a:lstStyle/>
                    <a:p>
                      <a:pPr algn="ctr" rtl="0" fontAlgn="ctr"/>
                      <a:r>
                        <a:rPr lang="en-US" sz="1000" b="0" i="0" u="none" strike="noStrike">
                          <a:solidFill>
                            <a:srgbClr val="000000"/>
                          </a:solidFill>
                          <a:effectLst/>
                          <a:latin typeface="Chivo" pitchFamily="2" charset="-94"/>
                        </a:rPr>
                        <a:t>50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9DBFE1"/>
                    </a:solidFill>
                  </a:tcPr>
                </a:tc>
                <a:tc>
                  <a:txBody>
                    <a:bodyPr/>
                    <a:lstStyle/>
                    <a:p>
                      <a:pPr algn="ctr" rtl="0" fontAlgn="ctr"/>
                      <a:r>
                        <a:rPr lang="en-US" sz="1000" b="0" i="0" u="none" strike="noStrike">
                          <a:solidFill>
                            <a:srgbClr val="000000"/>
                          </a:solidFill>
                          <a:effectLst/>
                          <a:latin typeface="Chivo" pitchFamily="2" charset="-94"/>
                        </a:rPr>
                        <a:t>57</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EB5DE"/>
                    </a:solidFill>
                  </a:tcPr>
                </a:tc>
                <a:extLst>
                  <a:ext uri="{0D108BD9-81ED-4DB2-BD59-A6C34878D82A}">
                    <a16:rowId xmlns:a16="http://schemas.microsoft.com/office/drawing/2014/main" val="2381557963"/>
                  </a:ext>
                </a:extLst>
              </a:tr>
              <a:tr h="507033">
                <a:tc>
                  <a:txBody>
                    <a:bodyPr/>
                    <a:lstStyle/>
                    <a:p>
                      <a:pPr algn="l" fontAlgn="ctr"/>
                      <a:r>
                        <a:rPr lang="en-US" sz="900" b="1" i="0" u="none" strike="noStrike" dirty="0" err="1">
                          <a:solidFill>
                            <a:srgbClr val="000000"/>
                          </a:solidFill>
                          <a:effectLst/>
                          <a:latin typeface="Chivo" pitchFamily="2" charset="-94"/>
                        </a:rPr>
                        <a:t>İşimde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fazla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mesai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yaptım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ek </a:t>
                      </a:r>
                      <a:r>
                        <a:rPr lang="en-US" sz="900" b="1" i="0" u="none" strike="noStrike" dirty="0" err="1">
                          <a:solidFill>
                            <a:srgbClr val="000000"/>
                          </a:solidFill>
                          <a:effectLst/>
                          <a:latin typeface="Chivo" pitchFamily="2" charset="-94"/>
                        </a:rPr>
                        <a:t>işte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çalıştım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48</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B9AAF"/>
                    </a:solidFill>
                  </a:tcPr>
                </a:tc>
                <a:tc>
                  <a:txBody>
                    <a:bodyPr/>
                    <a:lstStyle/>
                    <a:p>
                      <a:pPr algn="ctr" rtl="0" fontAlgn="ctr"/>
                      <a:r>
                        <a:rPr lang="en-US" sz="1000" b="0" i="0" u="none" strike="noStrike" dirty="0">
                          <a:solidFill>
                            <a:srgbClr val="000000"/>
                          </a:solidFill>
                          <a:effectLst/>
                          <a:latin typeface="Chivo" pitchFamily="2" charset="-94"/>
                        </a:rPr>
                        <a:t>27</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E6D6DD"/>
                    </a:solidFill>
                  </a:tcPr>
                </a:tc>
                <a:tc>
                  <a:txBody>
                    <a:bodyPr/>
                    <a:lstStyle/>
                    <a:p>
                      <a:pPr algn="ctr" rtl="0" fontAlgn="ctr"/>
                      <a:r>
                        <a:rPr lang="en-US" sz="1000" b="0" i="0" u="none" strike="noStrike">
                          <a:solidFill>
                            <a:srgbClr val="000000"/>
                          </a:solidFill>
                          <a:effectLst/>
                          <a:latin typeface="Chivo" pitchFamily="2" charset="-94"/>
                        </a:rPr>
                        <a:t>34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1D5E8"/>
                    </a:solidFill>
                  </a:tcPr>
                </a:tc>
                <a:tc>
                  <a:txBody>
                    <a:bodyPr/>
                    <a:lstStyle/>
                    <a:p>
                      <a:pPr algn="ctr" rtl="0" fontAlgn="ctr"/>
                      <a:r>
                        <a:rPr lang="en-US" sz="1000" b="0" i="0" u="none" strike="noStrike">
                          <a:solidFill>
                            <a:srgbClr val="000000"/>
                          </a:solidFill>
                          <a:effectLst/>
                          <a:latin typeface="Chivo" pitchFamily="2" charset="-94"/>
                        </a:rPr>
                        <a:t>46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6C4E3"/>
                    </a:solidFill>
                  </a:tcPr>
                </a:tc>
                <a:tc>
                  <a:txBody>
                    <a:bodyPr/>
                    <a:lstStyle/>
                    <a:p>
                      <a:pPr algn="ctr" rtl="0" fontAlgn="ctr"/>
                      <a:r>
                        <a:rPr lang="en-US" sz="1000" b="0" i="0" u="none" strike="noStrike">
                          <a:solidFill>
                            <a:srgbClr val="000000"/>
                          </a:solidFill>
                          <a:effectLst/>
                          <a:latin typeface="Chivo" pitchFamily="2" charset="-94"/>
                        </a:rPr>
                        <a:t>44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BC7E4"/>
                    </a:solidFill>
                  </a:tcPr>
                </a:tc>
                <a:tc>
                  <a:txBody>
                    <a:bodyPr/>
                    <a:lstStyle/>
                    <a:p>
                      <a:pPr algn="ctr" rtl="0" fontAlgn="ctr"/>
                      <a:r>
                        <a:rPr lang="en-US" sz="1000" b="0" i="0" u="none" strike="noStrike">
                          <a:solidFill>
                            <a:srgbClr val="000000"/>
                          </a:solidFill>
                          <a:effectLst/>
                          <a:latin typeface="Chivo" pitchFamily="2" charset="-94"/>
                        </a:rPr>
                        <a:t>38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8CFE6"/>
                    </a:solidFill>
                  </a:tcPr>
                </a:tc>
                <a:tc>
                  <a:txBody>
                    <a:bodyPr/>
                    <a:lstStyle/>
                    <a:p>
                      <a:pPr algn="ctr" rtl="0" fontAlgn="ctr"/>
                      <a:r>
                        <a:rPr lang="en-US" sz="1000" b="0" i="0" u="none" strike="noStrike">
                          <a:solidFill>
                            <a:srgbClr val="000000"/>
                          </a:solidFill>
                          <a:effectLst/>
                          <a:latin typeface="Chivo" pitchFamily="2" charset="-94"/>
                        </a:rPr>
                        <a:t>30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ADAEA"/>
                    </a:solidFill>
                  </a:tcPr>
                </a:tc>
                <a:tc>
                  <a:txBody>
                    <a:bodyPr/>
                    <a:lstStyle/>
                    <a:p>
                      <a:pPr algn="ctr" rtl="0" fontAlgn="ctr"/>
                      <a:r>
                        <a:rPr lang="en-US" sz="1000" b="0" i="0" u="none" strike="noStrike">
                          <a:solidFill>
                            <a:srgbClr val="000000"/>
                          </a:solidFill>
                          <a:effectLst/>
                          <a:latin typeface="Chivo" pitchFamily="2" charset="-94"/>
                        </a:rPr>
                        <a:t>26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3DFEC"/>
                    </a:solidFill>
                  </a:tcPr>
                </a:tc>
                <a:extLst>
                  <a:ext uri="{0D108BD9-81ED-4DB2-BD59-A6C34878D82A}">
                    <a16:rowId xmlns:a16="http://schemas.microsoft.com/office/drawing/2014/main" val="284256406"/>
                  </a:ext>
                </a:extLst>
              </a:tr>
              <a:tr h="507033">
                <a:tc>
                  <a:txBody>
                    <a:bodyPr/>
                    <a:lstStyle/>
                    <a:p>
                      <a:pPr algn="l" fontAlgn="ctr"/>
                      <a:r>
                        <a:rPr lang="en-US" sz="900" b="1" i="0" u="none" strike="noStrike">
                          <a:solidFill>
                            <a:srgbClr val="000000"/>
                          </a:solidFill>
                          <a:effectLst/>
                          <a:latin typeface="Chivo" pitchFamily="2" charset="-94"/>
                        </a:rPr>
                        <a:t>Kombiyi düşük ısıda çalıştırdım/ Petekleri kıstım</a:t>
                      </a: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53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58BA4"/>
                    </a:solidFill>
                  </a:tcPr>
                </a:tc>
                <a:tc>
                  <a:txBody>
                    <a:bodyPr/>
                    <a:lstStyle/>
                    <a:p>
                      <a:pPr algn="ctr" rtl="0" fontAlgn="ctr"/>
                      <a:r>
                        <a:rPr lang="en-US" sz="1000" b="0" i="0" u="none" strike="noStrike">
                          <a:solidFill>
                            <a:srgbClr val="000000"/>
                          </a:solidFill>
                          <a:effectLst/>
                          <a:latin typeface="Chivo" pitchFamily="2" charset="-94"/>
                        </a:rPr>
                        <a:t>61</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BA7593"/>
                    </a:solidFill>
                  </a:tcPr>
                </a:tc>
                <a:tc>
                  <a:txBody>
                    <a:bodyPr/>
                    <a:lstStyle/>
                    <a:p>
                      <a:pPr algn="ctr" rtl="0" fontAlgn="ctr"/>
                      <a:r>
                        <a:rPr lang="en-US" sz="1000" b="0" i="0" u="none" strike="noStrike" dirty="0">
                          <a:solidFill>
                            <a:srgbClr val="000000"/>
                          </a:solidFill>
                          <a:effectLst/>
                          <a:latin typeface="Chivo" pitchFamily="2" charset="-94"/>
                        </a:rPr>
                        <a:t>50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DBFE1"/>
                    </a:solidFill>
                  </a:tcPr>
                </a:tc>
                <a:tc>
                  <a:txBody>
                    <a:bodyPr/>
                    <a:lstStyle/>
                    <a:p>
                      <a:pPr algn="ctr" rtl="0" fontAlgn="ctr"/>
                      <a:r>
                        <a:rPr lang="en-US" sz="1000" b="0" i="0" u="none" strike="noStrike">
                          <a:solidFill>
                            <a:srgbClr val="000000"/>
                          </a:solidFill>
                          <a:effectLst/>
                          <a:latin typeface="Chivo" pitchFamily="2" charset="-94"/>
                        </a:rPr>
                        <a:t>56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0B7DE"/>
                    </a:solidFill>
                  </a:tcPr>
                </a:tc>
                <a:tc>
                  <a:txBody>
                    <a:bodyPr/>
                    <a:lstStyle/>
                    <a:p>
                      <a:pPr algn="ctr" rtl="0" fontAlgn="ctr"/>
                      <a:r>
                        <a:rPr lang="en-US" sz="1000" b="0" i="0" u="none" strike="noStrike">
                          <a:solidFill>
                            <a:srgbClr val="000000"/>
                          </a:solidFill>
                          <a:effectLst/>
                          <a:latin typeface="Chivo" pitchFamily="2" charset="-94"/>
                        </a:rPr>
                        <a:t>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7EACDA"/>
                    </a:solidFill>
                  </a:tcPr>
                </a:tc>
                <a:tc>
                  <a:txBody>
                    <a:bodyPr/>
                    <a:lstStyle/>
                    <a:p>
                      <a:pPr algn="ctr" rtl="0" fontAlgn="ctr"/>
                      <a:r>
                        <a:rPr lang="en-US" sz="1000" b="0" i="0" u="none" strike="noStrike">
                          <a:solidFill>
                            <a:srgbClr val="000000"/>
                          </a:solidFill>
                          <a:effectLst/>
                          <a:latin typeface="Chivo" pitchFamily="2" charset="-94"/>
                        </a:rPr>
                        <a:t>52</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9BCE0"/>
                    </a:solidFill>
                  </a:tcPr>
                </a:tc>
                <a:tc>
                  <a:txBody>
                    <a:bodyPr/>
                    <a:lstStyle/>
                    <a:p>
                      <a:pPr algn="ctr" rtl="0" fontAlgn="ctr"/>
                      <a:r>
                        <a:rPr lang="en-US" sz="1000" b="0" i="0" u="none" strike="noStrike">
                          <a:solidFill>
                            <a:srgbClr val="000000"/>
                          </a:solidFill>
                          <a:effectLst/>
                          <a:latin typeface="Chivo" pitchFamily="2" charset="-94"/>
                        </a:rPr>
                        <a:t>59</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89B2DD"/>
                    </a:solidFill>
                  </a:tcPr>
                </a:tc>
                <a:tc>
                  <a:txBody>
                    <a:bodyPr/>
                    <a:lstStyle/>
                    <a:p>
                      <a:pPr algn="ctr" rtl="0" fontAlgn="ctr"/>
                      <a:r>
                        <a:rPr lang="en-US" sz="1000" b="0" i="0" u="none" strike="noStrike">
                          <a:solidFill>
                            <a:srgbClr val="000000"/>
                          </a:solidFill>
                          <a:effectLst/>
                          <a:latin typeface="Chivo" pitchFamily="2" charset="-94"/>
                        </a:rPr>
                        <a:t>61</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85B0DC"/>
                    </a:solidFill>
                  </a:tcPr>
                </a:tc>
                <a:extLst>
                  <a:ext uri="{0D108BD9-81ED-4DB2-BD59-A6C34878D82A}">
                    <a16:rowId xmlns:a16="http://schemas.microsoft.com/office/drawing/2014/main" val="39981582"/>
                  </a:ext>
                </a:extLst>
              </a:tr>
              <a:tr h="507033">
                <a:tc>
                  <a:txBody>
                    <a:bodyPr/>
                    <a:lstStyle/>
                    <a:p>
                      <a:pPr algn="l" fontAlgn="ctr"/>
                      <a:r>
                        <a:rPr lang="en-US" sz="900" b="1" i="0" u="none" strike="noStrike" dirty="0" err="1">
                          <a:solidFill>
                            <a:srgbClr val="000000"/>
                          </a:solidFill>
                          <a:effectLst/>
                          <a:latin typeface="Chivo" pitchFamily="2" charset="-94"/>
                        </a:rPr>
                        <a:t>Mutfak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alışverişimi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azalttım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63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86F8E"/>
                    </a:solidFill>
                  </a:tcPr>
                </a:tc>
                <a:tc>
                  <a:txBody>
                    <a:bodyPr/>
                    <a:lstStyle/>
                    <a:p>
                      <a:pPr algn="ctr" rtl="0" fontAlgn="ctr"/>
                      <a:r>
                        <a:rPr lang="en-US" sz="1000" b="0" i="0" u="none" strike="noStrike">
                          <a:solidFill>
                            <a:srgbClr val="FFFFFF"/>
                          </a:solidFill>
                          <a:effectLst/>
                          <a:latin typeface="Roboto" panose="02000000000000000000" pitchFamily="2" charset="0"/>
                        </a:rPr>
                        <a:t>68</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a:solidFill>
                            <a:srgbClr val="000000"/>
                          </a:solidFill>
                          <a:effectLst/>
                          <a:latin typeface="Chivo" pitchFamily="2" charset="-94"/>
                        </a:rPr>
                        <a:t>60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7B1DC"/>
                    </a:solidFill>
                  </a:tcPr>
                </a:tc>
                <a:tc>
                  <a:txBody>
                    <a:bodyPr/>
                    <a:lstStyle/>
                    <a:p>
                      <a:pPr algn="ctr" rtl="0" fontAlgn="ctr"/>
                      <a:r>
                        <a:rPr lang="en-US" sz="1000" b="0" i="0" u="none" strike="noStrike">
                          <a:solidFill>
                            <a:srgbClr val="000000"/>
                          </a:solidFill>
                          <a:effectLst/>
                          <a:latin typeface="Chivo" pitchFamily="2" charset="-94"/>
                        </a:rPr>
                        <a:t>68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5A6D8"/>
                    </a:solidFill>
                  </a:tcPr>
                </a:tc>
                <a:tc>
                  <a:txBody>
                    <a:bodyPr/>
                    <a:lstStyle/>
                    <a:p>
                      <a:pPr algn="ctr" rtl="0" fontAlgn="ctr"/>
                      <a:r>
                        <a:rPr lang="en-US" sz="1000" b="0" i="0" u="none" strike="noStrike">
                          <a:solidFill>
                            <a:srgbClr val="000000"/>
                          </a:solidFill>
                          <a:effectLst/>
                          <a:latin typeface="Chivo" pitchFamily="2" charset="-94"/>
                        </a:rPr>
                        <a:t>70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62</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2AEDB"/>
                    </a:solidFill>
                  </a:tcPr>
                </a:tc>
                <a:tc>
                  <a:txBody>
                    <a:bodyPr/>
                    <a:lstStyle/>
                    <a:p>
                      <a:pPr algn="ctr" rtl="0" fontAlgn="ctr"/>
                      <a:r>
                        <a:rPr lang="en-US" sz="1000" b="0" i="0" u="none" strike="noStrike">
                          <a:solidFill>
                            <a:srgbClr val="000000"/>
                          </a:solidFill>
                          <a:effectLst/>
                          <a:latin typeface="Chivo" pitchFamily="2" charset="-94"/>
                        </a:rPr>
                        <a:t>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Chivo" pitchFamily="2" charset="-94"/>
                        </a:rPr>
                        <a:t>69</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3A5D8"/>
                    </a:solidFill>
                  </a:tcPr>
                </a:tc>
                <a:extLst>
                  <a:ext uri="{0D108BD9-81ED-4DB2-BD59-A6C34878D82A}">
                    <a16:rowId xmlns:a16="http://schemas.microsoft.com/office/drawing/2014/main" val="1932114637"/>
                  </a:ext>
                </a:extLst>
              </a:tr>
              <a:tr h="507033">
                <a:tc>
                  <a:txBody>
                    <a:bodyPr/>
                    <a:lstStyle/>
                    <a:p>
                      <a:pPr algn="l" fontAlgn="ctr"/>
                      <a:r>
                        <a:rPr lang="en-US" sz="900" b="1" i="0" u="none" strike="noStrike" dirty="0" err="1">
                          <a:solidFill>
                            <a:srgbClr val="000000"/>
                          </a:solidFill>
                          <a:effectLst/>
                          <a:latin typeface="Chivo" pitchFamily="2" charset="-94"/>
                        </a:rPr>
                        <a:t>Ailemin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evine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döndüm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Roboto" panose="02000000000000000000" pitchFamily="2" charset="0"/>
                        </a:rPr>
                        <a:t>20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FEAEC"/>
                    </a:solidFill>
                  </a:tcPr>
                </a:tc>
                <a:tc>
                  <a:txBody>
                    <a:bodyPr/>
                    <a:lstStyle/>
                    <a:p>
                      <a:pPr algn="ctr" rtl="0" fontAlgn="ctr"/>
                      <a:r>
                        <a:rPr lang="en-US" sz="1000" b="0" i="0" u="none" strike="noStrike" dirty="0">
                          <a:solidFill>
                            <a:srgbClr val="000000"/>
                          </a:solidFill>
                          <a:effectLst/>
                          <a:latin typeface="Roboto" panose="02000000000000000000" pitchFamily="2" charset="0"/>
                        </a:rPr>
                        <a:t>17</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dirty="0">
                          <a:solidFill>
                            <a:srgbClr val="000000"/>
                          </a:solidFill>
                          <a:effectLst/>
                          <a:latin typeface="Chivo" pitchFamily="2" charset="-94"/>
                        </a:rPr>
                        <a:t>32</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6D7E9"/>
                    </a:solidFill>
                  </a:tcPr>
                </a:tc>
                <a:tc>
                  <a:txBody>
                    <a:bodyPr/>
                    <a:lstStyle/>
                    <a:p>
                      <a:pPr algn="ctr" rtl="0" fontAlgn="ctr"/>
                      <a:r>
                        <a:rPr lang="en-US" sz="1000" b="0" i="0" u="none" strike="noStrike" dirty="0">
                          <a:solidFill>
                            <a:srgbClr val="000000"/>
                          </a:solidFill>
                          <a:effectLst/>
                          <a:latin typeface="Chivo" pitchFamily="2" charset="-94"/>
                        </a:rPr>
                        <a:t>20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1E8EF"/>
                    </a:solidFill>
                  </a:tcPr>
                </a:tc>
                <a:tc>
                  <a:txBody>
                    <a:bodyPr/>
                    <a:lstStyle/>
                    <a:p>
                      <a:pPr algn="ctr" rtl="0" fontAlgn="ctr"/>
                      <a:r>
                        <a:rPr lang="en-US" sz="1000" b="0" i="0" u="none" strike="noStrike">
                          <a:solidFill>
                            <a:srgbClr val="000000"/>
                          </a:solidFill>
                          <a:effectLst/>
                          <a:latin typeface="Chivo" pitchFamily="2" charset="-94"/>
                        </a:rPr>
                        <a:t>12</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1000" b="0" i="0" u="none" strike="noStrike" dirty="0">
                          <a:solidFill>
                            <a:srgbClr val="000000"/>
                          </a:solidFill>
                          <a:effectLst/>
                          <a:latin typeface="Chivo" pitchFamily="2" charset="-94"/>
                        </a:rPr>
                        <a:t>15</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CEEF1"/>
                    </a:solidFill>
                  </a:tcPr>
                </a:tc>
                <a:tc>
                  <a:txBody>
                    <a:bodyPr/>
                    <a:lstStyle/>
                    <a:p>
                      <a:pPr algn="ctr" rtl="0" fontAlgn="ctr"/>
                      <a:r>
                        <a:rPr lang="en-US" sz="1000" b="0" i="0" u="none" strike="noStrike">
                          <a:solidFill>
                            <a:srgbClr val="000000"/>
                          </a:solidFill>
                          <a:effectLst/>
                          <a:latin typeface="Chivo" pitchFamily="2" charset="-94"/>
                        </a:rPr>
                        <a:t>18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5EAF0"/>
                    </a:solidFill>
                  </a:tcPr>
                </a:tc>
                <a:tc>
                  <a:txBody>
                    <a:bodyPr/>
                    <a:lstStyle/>
                    <a:p>
                      <a:pPr algn="ctr" rtl="0" fontAlgn="ctr"/>
                      <a:r>
                        <a:rPr lang="en-US" sz="1000" b="0" i="0" u="none" strike="noStrike" dirty="0">
                          <a:solidFill>
                            <a:srgbClr val="000000"/>
                          </a:solidFill>
                          <a:effectLst/>
                          <a:latin typeface="Chivo" pitchFamily="2" charset="-94"/>
                        </a:rPr>
                        <a:t>21</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EE6EE"/>
                    </a:solidFill>
                  </a:tcPr>
                </a:tc>
                <a:extLst>
                  <a:ext uri="{0D108BD9-81ED-4DB2-BD59-A6C34878D82A}">
                    <a16:rowId xmlns:a16="http://schemas.microsoft.com/office/drawing/2014/main" val="2832479265"/>
                  </a:ext>
                </a:extLst>
              </a:tr>
              <a:tr h="507033">
                <a:tc>
                  <a:txBody>
                    <a:bodyPr/>
                    <a:lstStyle/>
                    <a:p>
                      <a:pPr algn="l" fontAlgn="ctr"/>
                      <a:r>
                        <a:rPr lang="en-US" sz="900" b="1" i="0" u="none" strike="noStrike" dirty="0" err="1">
                          <a:solidFill>
                            <a:srgbClr val="000000"/>
                          </a:solidFill>
                          <a:effectLst/>
                          <a:latin typeface="Chivo" pitchFamily="2" charset="-94"/>
                        </a:rPr>
                        <a:t>Öğün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atladım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yemek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yedim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44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A5B8"/>
                    </a:solidFill>
                  </a:tcPr>
                </a:tc>
                <a:tc>
                  <a:txBody>
                    <a:bodyPr/>
                    <a:lstStyle/>
                    <a:p>
                      <a:pPr algn="ctr" rtl="0" fontAlgn="ctr"/>
                      <a:r>
                        <a:rPr lang="en-US" sz="1000" b="0" i="0" u="none" strike="noStrike">
                          <a:solidFill>
                            <a:srgbClr val="000000"/>
                          </a:solidFill>
                          <a:effectLst/>
                          <a:latin typeface="Roboto" panose="02000000000000000000" pitchFamily="2" charset="0"/>
                        </a:rPr>
                        <a:t>41</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4AEBE"/>
                    </a:solidFill>
                  </a:tcPr>
                </a:tc>
                <a:tc>
                  <a:txBody>
                    <a:bodyPr/>
                    <a:lstStyle/>
                    <a:p>
                      <a:pPr algn="ctr" rtl="0" fontAlgn="ctr"/>
                      <a:r>
                        <a:rPr lang="en-US" sz="1000" b="0" i="0" u="none" strike="noStrike">
                          <a:solidFill>
                            <a:srgbClr val="000000"/>
                          </a:solidFill>
                          <a:effectLst/>
                          <a:latin typeface="Chivo" pitchFamily="2" charset="-94"/>
                        </a:rPr>
                        <a:t>33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3D6E9"/>
                    </a:solidFill>
                  </a:tcPr>
                </a:tc>
                <a:tc>
                  <a:txBody>
                    <a:bodyPr/>
                    <a:lstStyle/>
                    <a:p>
                      <a:pPr algn="ctr" rtl="0" fontAlgn="ctr"/>
                      <a:r>
                        <a:rPr lang="en-US" sz="1000" b="0" i="0" u="none" strike="noStrike">
                          <a:solidFill>
                            <a:srgbClr val="000000"/>
                          </a:solidFill>
                          <a:effectLst/>
                          <a:latin typeface="Chivo" pitchFamily="2" charset="-94"/>
                        </a:rPr>
                        <a:t>40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4CCE5"/>
                    </a:solidFill>
                  </a:tcPr>
                </a:tc>
                <a:tc>
                  <a:txBody>
                    <a:bodyPr/>
                    <a:lstStyle/>
                    <a:p>
                      <a:pPr algn="ctr" rtl="0" fontAlgn="ctr"/>
                      <a:r>
                        <a:rPr lang="en-US" sz="1000" b="0" i="0" u="none" strike="noStrike">
                          <a:solidFill>
                            <a:srgbClr val="000000"/>
                          </a:solidFill>
                          <a:effectLst/>
                          <a:latin typeface="Chivo" pitchFamily="2" charset="-94"/>
                        </a:rPr>
                        <a:t>46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6C4E3"/>
                    </a:solidFill>
                  </a:tcPr>
                </a:tc>
                <a:tc>
                  <a:txBody>
                    <a:bodyPr/>
                    <a:lstStyle/>
                    <a:p>
                      <a:pPr algn="ctr" rtl="0" fontAlgn="ctr"/>
                      <a:r>
                        <a:rPr lang="en-US" sz="1000" b="0" i="0" u="none" strike="noStrike">
                          <a:solidFill>
                            <a:srgbClr val="000000"/>
                          </a:solidFill>
                          <a:effectLst/>
                          <a:latin typeface="Chivo" pitchFamily="2" charset="-94"/>
                        </a:rPr>
                        <a:t>44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BC7E4"/>
                    </a:solidFill>
                  </a:tcPr>
                </a:tc>
                <a:tc>
                  <a:txBody>
                    <a:bodyPr/>
                    <a:lstStyle/>
                    <a:p>
                      <a:pPr algn="ctr" rtl="0" fontAlgn="ctr"/>
                      <a:r>
                        <a:rPr lang="en-US" sz="1000" b="0" i="0" u="none" strike="noStrike">
                          <a:solidFill>
                            <a:srgbClr val="000000"/>
                          </a:solidFill>
                          <a:effectLst/>
                          <a:latin typeface="Chivo" pitchFamily="2" charset="-94"/>
                        </a:rPr>
                        <a:t>45</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9C6E3"/>
                    </a:solidFill>
                  </a:tcPr>
                </a:tc>
                <a:tc>
                  <a:txBody>
                    <a:bodyPr/>
                    <a:lstStyle/>
                    <a:p>
                      <a:pPr algn="ctr" rtl="0" fontAlgn="ctr"/>
                      <a:r>
                        <a:rPr lang="en-US" sz="1000" b="0" i="0" u="none" strike="noStrike" dirty="0">
                          <a:solidFill>
                            <a:srgbClr val="000000"/>
                          </a:solidFill>
                          <a:effectLst/>
                          <a:latin typeface="Chivo" pitchFamily="2" charset="-94"/>
                        </a:rPr>
                        <a:t>53</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7BBDF"/>
                    </a:solidFill>
                  </a:tcPr>
                </a:tc>
                <a:extLst>
                  <a:ext uri="{0D108BD9-81ED-4DB2-BD59-A6C34878D82A}">
                    <a16:rowId xmlns:a16="http://schemas.microsoft.com/office/drawing/2014/main" val="4010568289"/>
                  </a:ext>
                </a:extLst>
              </a:tr>
              <a:tr h="507033">
                <a:tc>
                  <a:txBody>
                    <a:bodyPr/>
                    <a:lstStyle/>
                    <a:p>
                      <a:pPr algn="l" fontAlgn="ctr"/>
                      <a:r>
                        <a:rPr lang="en-US" sz="900" b="1" i="0" u="none" strike="noStrike" dirty="0" err="1">
                          <a:solidFill>
                            <a:srgbClr val="000000"/>
                          </a:solidFill>
                          <a:effectLst/>
                          <a:latin typeface="Chivo" pitchFamily="2" charset="-94"/>
                        </a:rPr>
                        <a:t>Tatil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planımı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iptal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ettim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56</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C1839E"/>
                    </a:solidFill>
                  </a:tcPr>
                </a:tc>
                <a:tc>
                  <a:txBody>
                    <a:bodyPr/>
                    <a:lstStyle/>
                    <a:p>
                      <a:pPr algn="ctr" rtl="0" fontAlgn="ctr"/>
                      <a:r>
                        <a:rPr lang="en-US" sz="1000" b="0" i="0" u="none" strike="noStrike">
                          <a:solidFill>
                            <a:srgbClr val="000000"/>
                          </a:solidFill>
                          <a:effectLst/>
                          <a:latin typeface="Roboto" panose="02000000000000000000" pitchFamily="2" charset="0"/>
                        </a:rPr>
                        <a:t>61</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BA7593"/>
                    </a:solidFill>
                  </a:tcPr>
                </a:tc>
                <a:tc>
                  <a:txBody>
                    <a:bodyPr/>
                    <a:lstStyle/>
                    <a:p>
                      <a:pPr algn="ctr" rtl="0" fontAlgn="ctr"/>
                      <a:r>
                        <a:rPr lang="en-US" sz="1000" b="0" i="0" u="none" strike="noStrike">
                          <a:solidFill>
                            <a:srgbClr val="000000"/>
                          </a:solidFill>
                          <a:effectLst/>
                          <a:latin typeface="Roboto" panose="02000000000000000000" pitchFamily="2" charset="0"/>
                        </a:rPr>
                        <a:t>64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Roboto" panose="02000000000000000000" pitchFamily="2" charset="0"/>
                        </a:rPr>
                        <a:t>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Roboto" panose="02000000000000000000" pitchFamily="2" charset="0"/>
                        </a:rPr>
                        <a:t>61</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85B0DC"/>
                    </a:solidFill>
                  </a:tcPr>
                </a:tc>
                <a:tc>
                  <a:txBody>
                    <a:bodyPr/>
                    <a:lstStyle/>
                    <a:p>
                      <a:pPr algn="ctr" rtl="0" fontAlgn="ctr"/>
                      <a:r>
                        <a:rPr lang="en-US" sz="1000" b="0" i="0" u="none" strike="noStrike">
                          <a:solidFill>
                            <a:srgbClr val="000000"/>
                          </a:solidFill>
                          <a:effectLst/>
                          <a:latin typeface="Roboto" panose="02000000000000000000" pitchFamily="2" charset="0"/>
                        </a:rPr>
                        <a:t>57</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8EB5DE"/>
                    </a:solidFill>
                  </a:tcPr>
                </a:tc>
                <a:tc>
                  <a:txBody>
                    <a:bodyPr/>
                    <a:lstStyle/>
                    <a:p>
                      <a:pPr algn="ctr" rtl="0" fontAlgn="ctr"/>
                      <a:r>
                        <a:rPr lang="en-US" sz="1000" b="0" i="0" u="none" strike="noStrike">
                          <a:solidFill>
                            <a:srgbClr val="000000"/>
                          </a:solidFill>
                          <a:effectLst/>
                          <a:latin typeface="Roboto" panose="02000000000000000000" pitchFamily="2" charset="0"/>
                        </a:rPr>
                        <a:t>48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A2C1E2"/>
                    </a:solidFill>
                  </a:tcPr>
                </a:tc>
                <a:tc>
                  <a:txBody>
                    <a:bodyPr/>
                    <a:lstStyle/>
                    <a:p>
                      <a:pPr algn="ctr" rtl="0" fontAlgn="ctr"/>
                      <a:r>
                        <a:rPr lang="en-US" sz="1000" b="0" i="0" u="none" strike="noStrike" dirty="0">
                          <a:solidFill>
                            <a:srgbClr val="000000"/>
                          </a:solidFill>
                          <a:effectLst/>
                          <a:latin typeface="Roboto" panose="02000000000000000000" pitchFamily="2" charset="0"/>
                        </a:rPr>
                        <a:t>56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90B7DE"/>
                    </a:solidFill>
                  </a:tcPr>
                </a:tc>
                <a:extLst>
                  <a:ext uri="{0D108BD9-81ED-4DB2-BD59-A6C34878D82A}">
                    <a16:rowId xmlns:a16="http://schemas.microsoft.com/office/drawing/2014/main" val="2916929491"/>
                  </a:ext>
                </a:extLst>
              </a:tr>
              <a:tr h="410456">
                <a:tc>
                  <a:txBody>
                    <a:bodyPr/>
                    <a:lstStyle/>
                    <a:p>
                      <a:pPr algn="ctr" rtl="0" fontAlgn="ctr"/>
                      <a:r>
                        <a:rPr lang="en-US" sz="800" b="1" i="0" u="none" strike="noStrike">
                          <a:solidFill>
                            <a:srgbClr val="FFFFFF"/>
                          </a:solidFill>
                          <a:effectLst/>
                          <a:latin typeface="Chivo" pitchFamily="2" charset="-94"/>
                        </a:rPr>
                        <a:t>Toplam</a:t>
                      </a:r>
                    </a:p>
                  </a:txBody>
                  <a:tcPr marL="6036" marR="6036" marT="603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281396447"/>
                  </a:ext>
                </a:extLst>
              </a:tr>
            </a:tbl>
          </a:graphicData>
        </a:graphic>
      </p:graphicFrame>
    </p:spTree>
    <p:extLst>
      <p:ext uri="{BB962C8B-B14F-4D97-AF65-F5344CB8AC3E}">
        <p14:creationId xmlns:p14="http://schemas.microsoft.com/office/powerpoint/2010/main" val="697014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E4A18E2C-F50B-2E7B-B8C5-9E7B26A93E4A}"/>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A7A9DF0D-7789-F3BF-A210-DC9A307FD36A}"/>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F9D0621D-97FB-AAF0-AFD3-E7052D9B6924}"/>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AEE044AB-FC96-0E87-C125-0F17ECBBCB4C}"/>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86F1B661-7983-1AAD-A5ED-8E06C4A36817}"/>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F485C23D-1B6B-0B5E-C76D-4E67DA10134D}"/>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778646D4-83F0-937D-FC1B-D2DFF031A492}"/>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B040625D-8B94-7F9A-8733-A3632837CB82}"/>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72</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553AA1B6-967C-03B1-1931-553D67B169F4}"/>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CE8244BC-7EE1-EA8A-BF28-46F9040E1FC8}"/>
              </a:ext>
            </a:extLst>
          </p:cNvPr>
          <p:cNvSpPr txBox="1"/>
          <p:nvPr/>
        </p:nvSpPr>
        <p:spPr>
          <a:xfrm>
            <a:off x="277132" y="6887306"/>
            <a:ext cx="7033986" cy="2485265"/>
          </a:xfrm>
          <a:prstGeom prst="rect">
            <a:avLst/>
          </a:prstGeom>
          <a:noFill/>
          <a:ln>
            <a:noFill/>
          </a:ln>
        </p:spPr>
        <p:txBody>
          <a:bodyPr spcFirstLastPara="1" wrap="square" lIns="91425" tIns="91425" rIns="91425" bIns="91425" anchor="t" anchorCtr="0">
            <a:spAutoFit/>
          </a:bodyPr>
          <a:lstStyle/>
          <a:p>
            <a:pPr algn="just">
              <a:lnSpc>
                <a:spcPct val="115000"/>
              </a:lnSpc>
              <a:buSzPts val="1300"/>
            </a:pPr>
            <a:r>
              <a:rPr lang="tr-TR" sz="1300" b="1" dirty="0">
                <a:solidFill>
                  <a:schemeClr val="tx1"/>
                </a:solidFill>
                <a:highlight>
                  <a:schemeClr val="lt1"/>
                </a:highlight>
                <a:latin typeface="Roboto"/>
                <a:ea typeface="Roboto"/>
                <a:cs typeface="Roboto"/>
                <a:sym typeface="Roboto"/>
              </a:rPr>
              <a:t>Emekliler ve yevmiyeli çalışanların yarısından fazlası ekonomik nedenlerden ötürü daha az yemek yedi.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highlight>
                  <a:schemeClr val="lt1"/>
                </a:highlight>
                <a:latin typeface="Roboto"/>
                <a:ea typeface="Roboto"/>
                <a:cs typeface="Roboto"/>
                <a:sym typeface="Roboto"/>
              </a:rPr>
              <a:t>Ekonomik nedenlerden ötürü kültür-sanat faaliyetlerine daha az giden katılımcıların en yüksek orana ulaştığı istihdam grupları işsizler ve özel sektör çalışanları. </a:t>
            </a:r>
          </a:p>
          <a:p>
            <a:pPr marL="0" marR="0" lvl="0" indent="0" algn="just" rtl="0">
              <a:lnSpc>
                <a:spcPct val="115000"/>
              </a:lnSpc>
              <a:spcBef>
                <a:spcPts val="0"/>
              </a:spcBef>
              <a:spcAft>
                <a:spcPts val="0"/>
              </a:spcAft>
              <a:buClr>
                <a:srgbClr val="000000"/>
              </a:buClr>
              <a:buSzPts val="1300"/>
              <a:buFont typeface="Arial"/>
              <a:buNone/>
            </a:pPr>
            <a:endParaRPr lang="tr-TR" sz="1300" b="1" i="0" u="none" strike="noStrike" cap="none"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highlight>
                  <a:schemeClr val="lt1"/>
                </a:highlight>
                <a:latin typeface="Roboto"/>
                <a:ea typeface="Roboto"/>
                <a:cs typeface="Roboto"/>
                <a:sym typeface="Roboto"/>
              </a:rPr>
              <a:t>Yaklaşık her 4 yevmiyeli çalışan veya işsiz katılımcıdan 3’ü ekonomik nedenlerden ötürü mutfak alışverişini azalttığını ifade ediyor. İşsiz katılımcıların %29’u aile evine dönerken bu oran devlet memurları arasında%14 olarak gerçekleşti. </a:t>
            </a:r>
          </a:p>
          <a:p>
            <a:pPr marL="0" marR="0" lvl="0" indent="0" algn="just" rtl="0">
              <a:lnSpc>
                <a:spcPct val="115000"/>
              </a:lnSpc>
              <a:spcBef>
                <a:spcPts val="0"/>
              </a:spcBef>
              <a:spcAft>
                <a:spcPts val="0"/>
              </a:spcAft>
              <a:buClr>
                <a:srgbClr val="000000"/>
              </a:buClr>
              <a:buSzPts val="1300"/>
              <a:buFont typeface="Arial"/>
              <a:buNone/>
            </a:pPr>
            <a:endParaRPr lang="tr-TR" sz="1300" i="0" u="none" strike="noStrike" cap="none" dirty="0">
              <a:solidFill>
                <a:schemeClr val="tx1"/>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C7C307D0-52BF-B392-5F2C-E646190E6CB6}"/>
              </a:ext>
            </a:extLst>
          </p:cNvPr>
          <p:cNvGraphicFramePr/>
          <p:nvPr>
            <p:extLst>
              <p:ext uri="{D42A27DB-BD31-4B8C-83A1-F6EECF244321}">
                <p14:modId xmlns:p14="http://schemas.microsoft.com/office/powerpoint/2010/main" val="1923642652"/>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Bu </a:t>
                      </a:r>
                      <a:r>
                        <a:rPr lang="en-US" sz="1200" b="1" u="none" strike="noStrike" cap="none" dirty="0" err="1">
                          <a:solidFill>
                            <a:schemeClr val="dk1"/>
                          </a:solidFill>
                          <a:latin typeface="Chivo"/>
                          <a:ea typeface="Chivo"/>
                          <a:cs typeface="Chivo"/>
                          <a:sym typeface="Chivo"/>
                        </a:rPr>
                        <a:t>yıl</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a:t>
                      </a:r>
                      <a:r>
                        <a:rPr lang="en-US" sz="1200" b="1" u="none" strike="noStrike" cap="none" dirty="0" err="1">
                          <a:solidFill>
                            <a:schemeClr val="dk1"/>
                          </a:solidFill>
                          <a:latin typeface="Chivo"/>
                          <a:ea typeface="Chivo"/>
                          <a:cs typeface="Chivo"/>
                          <a:sym typeface="Chivo"/>
                        </a:rPr>
                        <a:t>hangilerini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ekonomik</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sebeplerden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dolayı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yaptınız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02;p69">
            <a:extLst>
              <a:ext uri="{FF2B5EF4-FFF2-40B4-BE49-F238E27FC236}">
                <a16:creationId xmlns:a16="http://schemas.microsoft.com/office/drawing/2014/main" id="{9B03CAC0-B30F-AC67-5368-D1E13AE97BA1}"/>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2" name="Table 1">
            <a:extLst>
              <a:ext uri="{FF2B5EF4-FFF2-40B4-BE49-F238E27FC236}">
                <a16:creationId xmlns:a16="http://schemas.microsoft.com/office/drawing/2014/main" id="{A0E51D10-C038-94CA-659A-93F2FA25A98C}"/>
              </a:ext>
            </a:extLst>
          </p:cNvPr>
          <p:cNvGraphicFramePr>
            <a:graphicFrameLocks noGrp="1"/>
          </p:cNvGraphicFramePr>
          <p:nvPr>
            <p:extLst>
              <p:ext uri="{D42A27DB-BD31-4B8C-83A1-F6EECF244321}">
                <p14:modId xmlns:p14="http://schemas.microsoft.com/office/powerpoint/2010/main" val="231777607"/>
              </p:ext>
            </p:extLst>
          </p:nvPr>
        </p:nvGraphicFramePr>
        <p:xfrm>
          <a:off x="258544" y="1994928"/>
          <a:ext cx="7072312" cy="4518028"/>
        </p:xfrm>
        <a:graphic>
          <a:graphicData uri="http://schemas.openxmlformats.org/drawingml/2006/table">
            <a:tbl>
              <a:tblPr/>
              <a:tblGrid>
                <a:gridCol w="1374712">
                  <a:extLst>
                    <a:ext uri="{9D8B030D-6E8A-4147-A177-3AD203B41FA5}">
                      <a16:colId xmlns:a16="http://schemas.microsoft.com/office/drawing/2014/main" val="782647624"/>
                    </a:ext>
                  </a:extLst>
                </a:gridCol>
                <a:gridCol w="712200">
                  <a:extLst>
                    <a:ext uri="{9D8B030D-6E8A-4147-A177-3AD203B41FA5}">
                      <a16:colId xmlns:a16="http://schemas.microsoft.com/office/drawing/2014/main" val="2532933920"/>
                    </a:ext>
                  </a:extLst>
                </a:gridCol>
                <a:gridCol w="712200">
                  <a:extLst>
                    <a:ext uri="{9D8B030D-6E8A-4147-A177-3AD203B41FA5}">
                      <a16:colId xmlns:a16="http://schemas.microsoft.com/office/drawing/2014/main" val="940059992"/>
                    </a:ext>
                  </a:extLst>
                </a:gridCol>
                <a:gridCol w="712200">
                  <a:extLst>
                    <a:ext uri="{9D8B030D-6E8A-4147-A177-3AD203B41FA5}">
                      <a16:colId xmlns:a16="http://schemas.microsoft.com/office/drawing/2014/main" val="2267125282"/>
                    </a:ext>
                  </a:extLst>
                </a:gridCol>
                <a:gridCol w="712200">
                  <a:extLst>
                    <a:ext uri="{9D8B030D-6E8A-4147-A177-3AD203B41FA5}">
                      <a16:colId xmlns:a16="http://schemas.microsoft.com/office/drawing/2014/main" val="2484910811"/>
                    </a:ext>
                  </a:extLst>
                </a:gridCol>
                <a:gridCol w="712200">
                  <a:extLst>
                    <a:ext uri="{9D8B030D-6E8A-4147-A177-3AD203B41FA5}">
                      <a16:colId xmlns:a16="http://schemas.microsoft.com/office/drawing/2014/main" val="765837195"/>
                    </a:ext>
                  </a:extLst>
                </a:gridCol>
                <a:gridCol w="712200">
                  <a:extLst>
                    <a:ext uri="{9D8B030D-6E8A-4147-A177-3AD203B41FA5}">
                      <a16:colId xmlns:a16="http://schemas.microsoft.com/office/drawing/2014/main" val="294664799"/>
                    </a:ext>
                  </a:extLst>
                </a:gridCol>
                <a:gridCol w="712200">
                  <a:extLst>
                    <a:ext uri="{9D8B030D-6E8A-4147-A177-3AD203B41FA5}">
                      <a16:colId xmlns:a16="http://schemas.microsoft.com/office/drawing/2014/main" val="839850073"/>
                    </a:ext>
                  </a:extLst>
                </a:gridCol>
                <a:gridCol w="712200">
                  <a:extLst>
                    <a:ext uri="{9D8B030D-6E8A-4147-A177-3AD203B41FA5}">
                      <a16:colId xmlns:a16="http://schemas.microsoft.com/office/drawing/2014/main" val="2361673867"/>
                    </a:ext>
                  </a:extLst>
                </a:gridCol>
              </a:tblGrid>
              <a:tr h="617303">
                <a:tc>
                  <a:txBody>
                    <a:bodyPr/>
                    <a:lstStyle/>
                    <a:p>
                      <a:pPr algn="ctr" rtl="0" fontAlgn="ctr"/>
                      <a:r>
                        <a:rPr lang="en-US" sz="800" b="1" i="0" u="none" strike="noStrike">
                          <a:solidFill>
                            <a:srgbClr val="FFFFFF"/>
                          </a:solidFill>
                          <a:effectLst/>
                          <a:latin typeface="Chivo" pitchFamily="2" charset="-94"/>
                        </a:rPr>
                        <a:t>%</a:t>
                      </a: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Çalışmıyor, aramıyor</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İşsiz ve iş arıyor</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Maaşlı devlet çalışanı</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Ücretli özel sektör çalışanı</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 / </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049579607"/>
                  </a:ext>
                </a:extLst>
              </a:tr>
              <a:tr h="505551">
                <a:tc>
                  <a:txBody>
                    <a:bodyPr/>
                    <a:lstStyle/>
                    <a:p>
                      <a:pPr algn="l" fontAlgn="ctr"/>
                      <a:r>
                        <a:rPr lang="en-US" sz="900" b="1" i="0" u="none" strike="noStrike" dirty="0" err="1">
                          <a:solidFill>
                            <a:srgbClr val="000000"/>
                          </a:solidFill>
                          <a:effectLst/>
                          <a:latin typeface="Chivo" pitchFamily="2" charset="-94"/>
                        </a:rPr>
                        <a:t>Kültür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sanat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faaliyetlerine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gittim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55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799B4"/>
                    </a:solidFill>
                  </a:tcPr>
                </a:tc>
                <a:tc>
                  <a:txBody>
                    <a:bodyPr/>
                    <a:lstStyle/>
                    <a:p>
                      <a:pPr algn="ctr" rtl="0" fontAlgn="ctr"/>
                      <a:r>
                        <a:rPr lang="en-US" sz="1000" b="0" i="0" u="none" strike="noStrike">
                          <a:solidFill>
                            <a:srgbClr val="FFFFFF"/>
                          </a:solidFill>
                          <a:effectLst/>
                          <a:latin typeface="Chivo" pitchFamily="2" charset="-94"/>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000000"/>
                          </a:solidFill>
                          <a:effectLst/>
                          <a:latin typeface="Chivo" pitchFamily="2" charset="-94"/>
                        </a:rPr>
                        <a:t>54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99BB5"/>
                    </a:solidFill>
                  </a:tcPr>
                </a:tc>
                <a:tc>
                  <a:txBody>
                    <a:bodyPr/>
                    <a:lstStyle/>
                    <a:p>
                      <a:pPr algn="ctr" rtl="0" fontAlgn="ctr"/>
                      <a:r>
                        <a:rPr lang="en-US" sz="1000" b="0" i="0" u="none" strike="noStrike">
                          <a:solidFill>
                            <a:srgbClr val="000000"/>
                          </a:solidFill>
                          <a:effectLst/>
                          <a:latin typeface="Chivo" pitchFamily="2" charset="-94"/>
                        </a:rPr>
                        <a:t>49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4A6BD"/>
                    </a:solidFill>
                  </a:tcPr>
                </a:tc>
                <a:tc>
                  <a:txBody>
                    <a:bodyPr/>
                    <a:lstStyle/>
                    <a:p>
                      <a:pPr algn="ctr" rtl="0" fontAlgn="ctr"/>
                      <a:r>
                        <a:rPr lang="en-US" sz="1000" b="0" i="0" u="none" strike="noStrike">
                          <a:solidFill>
                            <a:srgbClr val="FFFFFF"/>
                          </a:solidFill>
                          <a:effectLst/>
                          <a:latin typeface="Chivo" pitchFamily="2" charset="-94"/>
                        </a:rPr>
                        <a:t>61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tc>
                  <a:txBody>
                    <a:bodyPr/>
                    <a:lstStyle/>
                    <a:p>
                      <a:pPr algn="ctr" rtl="0" fontAlgn="ctr"/>
                      <a:r>
                        <a:rPr lang="en-US" sz="1000" b="0" i="0" u="none" strike="noStrike">
                          <a:solidFill>
                            <a:srgbClr val="FFFFFF"/>
                          </a:solidFill>
                          <a:effectLst/>
                          <a:latin typeface="Chivo" pitchFamily="2" charset="-94"/>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000000"/>
                          </a:solidFill>
                          <a:effectLst/>
                          <a:latin typeface="Chivo" pitchFamily="2" charset="-94"/>
                        </a:rPr>
                        <a:t>46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BACC1"/>
                    </a:solidFill>
                  </a:tcPr>
                </a:tc>
                <a:extLst>
                  <a:ext uri="{0D108BD9-81ED-4DB2-BD59-A6C34878D82A}">
                    <a16:rowId xmlns:a16="http://schemas.microsoft.com/office/drawing/2014/main" val="2139291198"/>
                  </a:ext>
                </a:extLst>
              </a:tr>
              <a:tr h="505551">
                <a:tc>
                  <a:txBody>
                    <a:bodyPr/>
                    <a:lstStyle/>
                    <a:p>
                      <a:pPr algn="l" fontAlgn="ctr"/>
                      <a:r>
                        <a:rPr lang="en-US" sz="900" b="1" i="0" u="none" strike="noStrike" dirty="0" err="1">
                          <a:solidFill>
                            <a:srgbClr val="000000"/>
                          </a:solidFill>
                          <a:effectLst/>
                          <a:latin typeface="Chivo" pitchFamily="2" charset="-94"/>
                        </a:rPr>
                        <a:t>İşimde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fazla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mesai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yaptım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ek </a:t>
                      </a:r>
                      <a:r>
                        <a:rPr lang="en-US" sz="900" b="1" i="0" u="none" strike="noStrike" dirty="0" err="1">
                          <a:solidFill>
                            <a:srgbClr val="000000"/>
                          </a:solidFill>
                          <a:effectLst/>
                          <a:latin typeface="Chivo" pitchFamily="2" charset="-94"/>
                        </a:rPr>
                        <a:t>işte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çalıştım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34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1000" b="0" i="0" u="none" strike="noStrike">
                          <a:solidFill>
                            <a:srgbClr val="000000"/>
                          </a:solidFill>
                          <a:effectLst/>
                          <a:latin typeface="Chivo" pitchFamily="2" charset="-94"/>
                        </a:rPr>
                        <a:t>21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3E8"/>
                    </a:solidFill>
                  </a:tcPr>
                </a:tc>
                <a:tc>
                  <a:txBody>
                    <a:bodyPr/>
                    <a:lstStyle/>
                    <a:p>
                      <a:pPr algn="ctr" rtl="0" fontAlgn="ctr"/>
                      <a:r>
                        <a:rPr lang="en-US" sz="1000" b="0" i="0" u="none" strike="noStrike">
                          <a:solidFill>
                            <a:srgbClr val="000000"/>
                          </a:solidFill>
                          <a:effectLst/>
                          <a:latin typeface="Chivo" pitchFamily="2" charset="-94"/>
                        </a:rPr>
                        <a:t>34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1000" b="0" i="0" u="none" strike="noStrike">
                          <a:solidFill>
                            <a:srgbClr val="000000"/>
                          </a:solidFill>
                          <a:effectLst/>
                          <a:latin typeface="Chivo" pitchFamily="2" charset="-94"/>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tc>
                  <a:txBody>
                    <a:bodyPr/>
                    <a:lstStyle/>
                    <a:p>
                      <a:pPr algn="ctr" rtl="0" fontAlgn="ctr"/>
                      <a:r>
                        <a:rPr lang="en-US" sz="1000" b="0" i="0" u="none" strike="noStrike">
                          <a:solidFill>
                            <a:srgbClr val="000000"/>
                          </a:solidFill>
                          <a:effectLst/>
                          <a:latin typeface="Chivo" pitchFamily="2" charset="-94"/>
                        </a:rPr>
                        <a:t>35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C4D2"/>
                    </a:solidFill>
                  </a:tcPr>
                </a:tc>
                <a:tc>
                  <a:txBody>
                    <a:bodyPr/>
                    <a:lstStyle/>
                    <a:p>
                      <a:pPr algn="ctr" rtl="0" fontAlgn="ctr"/>
                      <a:r>
                        <a:rPr lang="en-US" sz="1000" b="0" i="0" u="none" strike="noStrike">
                          <a:solidFill>
                            <a:srgbClr val="000000"/>
                          </a:solidFill>
                          <a:effectLst/>
                          <a:latin typeface="Chivo" pitchFamily="2" charset="-94"/>
                        </a:rPr>
                        <a:t>22</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E1E6"/>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56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496B2"/>
                    </a:solidFill>
                  </a:tcPr>
                </a:tc>
                <a:extLst>
                  <a:ext uri="{0D108BD9-81ED-4DB2-BD59-A6C34878D82A}">
                    <a16:rowId xmlns:a16="http://schemas.microsoft.com/office/drawing/2014/main" val="2708395609"/>
                  </a:ext>
                </a:extLst>
              </a:tr>
              <a:tr h="505551">
                <a:tc>
                  <a:txBody>
                    <a:bodyPr/>
                    <a:lstStyle/>
                    <a:p>
                      <a:pPr algn="l" fontAlgn="ctr"/>
                      <a:r>
                        <a:rPr lang="en-US" sz="900" b="1" i="0" u="none" strike="noStrike">
                          <a:solidFill>
                            <a:srgbClr val="000000"/>
                          </a:solidFill>
                          <a:effectLst/>
                          <a:latin typeface="Chivo" pitchFamily="2" charset="-94"/>
                        </a:rPr>
                        <a:t>Kombiyi düşük ısıda çalıştırdım/ Petekleri kıstım</a:t>
                      </a: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FFFFFF"/>
                          </a:solidFill>
                          <a:effectLst/>
                          <a:latin typeface="Chivo" pitchFamily="2" charset="-94"/>
                        </a:rPr>
                        <a:t>61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tc>
                  <a:txBody>
                    <a:bodyPr/>
                    <a:lstStyle/>
                    <a:p>
                      <a:pPr algn="ctr" rtl="0" fontAlgn="ctr"/>
                      <a:r>
                        <a:rPr lang="en-US" sz="1000" b="0" i="0" u="none" strike="noStrike">
                          <a:solidFill>
                            <a:srgbClr val="000000"/>
                          </a:solidFill>
                          <a:effectLst/>
                          <a:latin typeface="Chivo" pitchFamily="2" charset="-94"/>
                        </a:rPr>
                        <a:t>59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E90AE"/>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40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tc>
                  <a:txBody>
                    <a:bodyPr/>
                    <a:lstStyle/>
                    <a:p>
                      <a:pPr algn="ctr" rtl="0" fontAlgn="ctr"/>
                      <a:r>
                        <a:rPr lang="en-US" sz="1000" b="0" i="0" u="none" strike="noStrike">
                          <a:solidFill>
                            <a:srgbClr val="000000"/>
                          </a:solidFill>
                          <a:effectLst/>
                          <a:latin typeface="Chivo" pitchFamily="2" charset="-94"/>
                        </a:rPr>
                        <a:t>53</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B9DB7"/>
                    </a:solidFill>
                  </a:tcPr>
                </a:tc>
                <a:tc>
                  <a:txBody>
                    <a:bodyPr/>
                    <a:lstStyle/>
                    <a:p>
                      <a:pPr algn="ctr" rtl="0" fontAlgn="ctr"/>
                      <a:r>
                        <a:rPr lang="en-US" sz="1000" b="0" i="0" u="none" strike="noStrike">
                          <a:solidFill>
                            <a:srgbClr val="000000"/>
                          </a:solidFill>
                          <a:effectLst/>
                          <a:latin typeface="Chivo" pitchFamily="2" charset="-94"/>
                        </a:rPr>
                        <a:t>52</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FB8"/>
                    </a:solidFill>
                  </a:tcPr>
                </a:tc>
                <a:tc>
                  <a:txBody>
                    <a:bodyPr/>
                    <a:lstStyle/>
                    <a:p>
                      <a:pPr algn="ctr" rtl="0" fontAlgn="ctr"/>
                      <a:r>
                        <a:rPr lang="en-US" sz="1000" b="0" i="0" u="none" strike="noStrike">
                          <a:solidFill>
                            <a:srgbClr val="000000"/>
                          </a:solidFill>
                          <a:effectLst/>
                          <a:latin typeface="Chivo" pitchFamily="2" charset="-94"/>
                        </a:rPr>
                        <a:t>60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000000"/>
                          </a:solidFill>
                          <a:effectLst/>
                          <a:latin typeface="Chivo" pitchFamily="2" charset="-94"/>
                        </a:rPr>
                        <a:t>58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092AF"/>
                    </a:solidFill>
                  </a:tcPr>
                </a:tc>
                <a:extLst>
                  <a:ext uri="{0D108BD9-81ED-4DB2-BD59-A6C34878D82A}">
                    <a16:rowId xmlns:a16="http://schemas.microsoft.com/office/drawing/2014/main" val="495436707"/>
                  </a:ext>
                </a:extLst>
              </a:tr>
              <a:tr h="505551">
                <a:tc>
                  <a:txBody>
                    <a:bodyPr/>
                    <a:lstStyle/>
                    <a:p>
                      <a:pPr algn="l" fontAlgn="ctr"/>
                      <a:r>
                        <a:rPr lang="en-US" sz="900" b="1" i="0" u="none" strike="noStrike" dirty="0" err="1">
                          <a:solidFill>
                            <a:srgbClr val="000000"/>
                          </a:solidFill>
                          <a:effectLst/>
                          <a:latin typeface="Chivo" pitchFamily="2" charset="-94"/>
                        </a:rPr>
                        <a:t>Mutfak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alışverişimi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azalttım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FFFFFF"/>
                          </a:solidFill>
                          <a:effectLst/>
                          <a:latin typeface="Roboto" panose="02000000000000000000" pitchFamily="2" charset="0"/>
                        </a:rPr>
                        <a:t>68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FFFFFF"/>
                          </a:solidFill>
                          <a:effectLst/>
                          <a:latin typeface="Chivo" pitchFamily="2" charset="-94"/>
                        </a:rPr>
                        <a:t>68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FFFFFF"/>
                          </a:solidFill>
                          <a:effectLst/>
                          <a:latin typeface="Chivo" pitchFamily="2" charset="-94"/>
                        </a:rPr>
                        <a:t>76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dirty="0">
                          <a:solidFill>
                            <a:srgbClr val="000000"/>
                          </a:solidFill>
                          <a:effectLst/>
                          <a:latin typeface="Chivo" pitchFamily="2" charset="-94"/>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tc>
                  <a:txBody>
                    <a:bodyPr/>
                    <a:lstStyle/>
                    <a:p>
                      <a:pPr algn="ctr" rtl="0" fontAlgn="ctr"/>
                      <a:r>
                        <a:rPr lang="en-US" sz="1000" b="0" i="0" u="none" strike="noStrike">
                          <a:solidFill>
                            <a:srgbClr val="000000"/>
                          </a:solidFill>
                          <a:effectLst/>
                          <a:latin typeface="Chivo" pitchFamily="2" charset="-94"/>
                        </a:rPr>
                        <a:t>55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799B4"/>
                    </a:solidFill>
                  </a:tcPr>
                </a:tc>
                <a:tc>
                  <a:txBody>
                    <a:bodyPr/>
                    <a:lstStyle/>
                    <a:p>
                      <a:pPr algn="ctr" rtl="0" fontAlgn="ctr"/>
                      <a:r>
                        <a:rPr lang="en-US" sz="1000" b="0" i="0" u="none" strike="noStrike">
                          <a:solidFill>
                            <a:srgbClr val="FFFFFF"/>
                          </a:solidFill>
                          <a:effectLst/>
                          <a:latin typeface="Chivo" pitchFamily="2" charset="-94"/>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FFFFFF"/>
                          </a:solidFill>
                          <a:effectLst/>
                          <a:latin typeface="Roboto" panose="02000000000000000000" pitchFamily="2" charset="0"/>
                        </a:rPr>
                        <a:t>74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7"/>
                    </a:solidFill>
                  </a:tcPr>
                </a:tc>
                <a:extLst>
                  <a:ext uri="{0D108BD9-81ED-4DB2-BD59-A6C34878D82A}">
                    <a16:rowId xmlns:a16="http://schemas.microsoft.com/office/drawing/2014/main" val="4114558647"/>
                  </a:ext>
                </a:extLst>
              </a:tr>
              <a:tr h="505551">
                <a:tc>
                  <a:txBody>
                    <a:bodyPr/>
                    <a:lstStyle/>
                    <a:p>
                      <a:pPr algn="l" fontAlgn="ctr"/>
                      <a:r>
                        <a:rPr lang="en-US" sz="900" b="1" i="0" u="none" strike="noStrike">
                          <a:solidFill>
                            <a:srgbClr val="000000"/>
                          </a:solidFill>
                          <a:effectLst/>
                          <a:latin typeface="Chivo" pitchFamily="2" charset="-94"/>
                        </a:rPr>
                        <a:t>Ailemin evine döndüm</a:t>
                      </a: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16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EEEF"/>
                    </a:solidFill>
                  </a:tcPr>
                </a:tc>
                <a:tc>
                  <a:txBody>
                    <a:bodyPr/>
                    <a:lstStyle/>
                    <a:p>
                      <a:pPr algn="ctr" rtl="0" fontAlgn="ctr"/>
                      <a:r>
                        <a:rPr lang="en-US" sz="1000" b="0" i="0" u="none" strike="noStrike">
                          <a:solidFill>
                            <a:srgbClr val="000000"/>
                          </a:solidFill>
                          <a:effectLst/>
                          <a:latin typeface="Chivo" pitchFamily="2" charset="-94"/>
                        </a:rPr>
                        <a:t>16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EEEF"/>
                    </a:solidFill>
                  </a:tcPr>
                </a:tc>
                <a:tc>
                  <a:txBody>
                    <a:bodyPr/>
                    <a:lstStyle/>
                    <a:p>
                      <a:pPr algn="ctr" rtl="0" fontAlgn="ctr"/>
                      <a:r>
                        <a:rPr lang="en-US" sz="1000" b="0" i="0" u="none" strike="noStrike">
                          <a:solidFill>
                            <a:srgbClr val="000000"/>
                          </a:solidFill>
                          <a:effectLst/>
                          <a:latin typeface="Chivo" pitchFamily="2" charset="-94"/>
                        </a:rPr>
                        <a:t>29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1D2DC"/>
                    </a:solidFill>
                  </a:tcPr>
                </a:tc>
                <a:tc>
                  <a:txBody>
                    <a:bodyPr/>
                    <a:lstStyle/>
                    <a:p>
                      <a:pPr algn="ctr" rtl="0" fontAlgn="ctr"/>
                      <a:r>
                        <a:rPr lang="en-US" sz="1000" b="0" i="0" u="none" strike="noStrike">
                          <a:solidFill>
                            <a:srgbClr val="000000"/>
                          </a:solidFill>
                          <a:effectLst/>
                          <a:latin typeface="Chivo" pitchFamily="2" charset="-94"/>
                        </a:rPr>
                        <a:t>22</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E1E6"/>
                    </a:solidFill>
                  </a:tcPr>
                </a:tc>
                <a:tc>
                  <a:txBody>
                    <a:bodyPr/>
                    <a:lstStyle/>
                    <a:p>
                      <a:pPr algn="ctr" rtl="0" fontAlgn="ctr"/>
                      <a:r>
                        <a:rPr lang="en-US" sz="1000" b="0" i="0" u="none" strike="noStrike">
                          <a:solidFill>
                            <a:srgbClr val="000000"/>
                          </a:solidFill>
                          <a:effectLst/>
                          <a:latin typeface="Chivo" pitchFamily="2" charset="-94"/>
                        </a:rPr>
                        <a:t>14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38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BECE"/>
                    </a:solidFill>
                  </a:tcPr>
                </a:tc>
                <a:tc>
                  <a:txBody>
                    <a:bodyPr/>
                    <a:lstStyle/>
                    <a:p>
                      <a:pPr algn="ctr" rtl="0" fontAlgn="ctr"/>
                      <a:r>
                        <a:rPr lang="en-US" sz="1000" b="0" i="0" u="none" strike="noStrike">
                          <a:solidFill>
                            <a:srgbClr val="000000"/>
                          </a:solidFill>
                          <a:effectLst/>
                          <a:latin typeface="Chivo" pitchFamily="2" charset="-94"/>
                        </a:rPr>
                        <a:t>20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Roboto" panose="02000000000000000000" pitchFamily="2" charset="0"/>
                        </a:rPr>
                        <a:t>17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CEE"/>
                    </a:solidFill>
                  </a:tcPr>
                </a:tc>
                <a:extLst>
                  <a:ext uri="{0D108BD9-81ED-4DB2-BD59-A6C34878D82A}">
                    <a16:rowId xmlns:a16="http://schemas.microsoft.com/office/drawing/2014/main" val="502423026"/>
                  </a:ext>
                </a:extLst>
              </a:tr>
              <a:tr h="505551">
                <a:tc>
                  <a:txBody>
                    <a:bodyPr/>
                    <a:lstStyle/>
                    <a:p>
                      <a:pPr algn="l" fontAlgn="ctr"/>
                      <a:r>
                        <a:rPr lang="en-US" sz="900" b="1" i="0" u="none" strike="noStrike" dirty="0" err="1">
                          <a:solidFill>
                            <a:srgbClr val="000000"/>
                          </a:solidFill>
                          <a:effectLst/>
                          <a:latin typeface="Chivo" pitchFamily="2" charset="-94"/>
                        </a:rPr>
                        <a:t>Öğün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atladım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yemek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yedim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tc>
                  <a:txBody>
                    <a:bodyPr/>
                    <a:lstStyle/>
                    <a:p>
                      <a:pPr algn="ctr" rtl="0" fontAlgn="ctr"/>
                      <a:r>
                        <a:rPr lang="en-US" sz="1000" b="0" i="0" u="none" strike="noStrike">
                          <a:solidFill>
                            <a:srgbClr val="000000"/>
                          </a:solidFill>
                          <a:effectLst/>
                          <a:latin typeface="Chivo" pitchFamily="2" charset="-94"/>
                        </a:rPr>
                        <a:t>40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38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BECE"/>
                    </a:solidFill>
                  </a:tcPr>
                </a:tc>
                <a:tc>
                  <a:txBody>
                    <a:bodyPr/>
                    <a:lstStyle/>
                    <a:p>
                      <a:pPr algn="ctr" rtl="0" fontAlgn="ctr"/>
                      <a:r>
                        <a:rPr lang="en-US" sz="1000" b="0" i="0" u="none" strike="noStrike">
                          <a:solidFill>
                            <a:srgbClr val="000000"/>
                          </a:solidFill>
                          <a:effectLst/>
                          <a:latin typeface="Chivo" pitchFamily="2" charset="-94"/>
                        </a:rPr>
                        <a:t>26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8D8E0"/>
                    </a:solidFill>
                  </a:tcPr>
                </a:tc>
                <a:tc>
                  <a:txBody>
                    <a:bodyPr/>
                    <a:lstStyle/>
                    <a:p>
                      <a:pPr algn="ctr" rtl="0" fontAlgn="ctr"/>
                      <a:r>
                        <a:rPr lang="en-US" sz="1000" b="0" i="0" u="none" strike="noStrike">
                          <a:solidFill>
                            <a:srgbClr val="000000"/>
                          </a:solidFill>
                          <a:effectLst/>
                          <a:latin typeface="Chivo" pitchFamily="2" charset="-94"/>
                        </a:rPr>
                        <a:t>37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FC0CF"/>
                    </a:solidFill>
                  </a:tcPr>
                </a:tc>
                <a:tc>
                  <a:txBody>
                    <a:bodyPr/>
                    <a:lstStyle/>
                    <a:p>
                      <a:pPr algn="ctr" rtl="0" fontAlgn="ctr"/>
                      <a:r>
                        <a:rPr lang="en-US" sz="1000" b="0" i="0" u="none" strike="noStrike">
                          <a:solidFill>
                            <a:srgbClr val="000000"/>
                          </a:solidFill>
                          <a:effectLst/>
                          <a:latin typeface="Chivo" pitchFamily="2" charset="-94"/>
                        </a:rPr>
                        <a:t>43</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B3C6"/>
                    </a:solidFill>
                  </a:tcPr>
                </a:tc>
                <a:tc>
                  <a:txBody>
                    <a:bodyPr/>
                    <a:lstStyle/>
                    <a:p>
                      <a:pPr algn="ctr" rtl="0" fontAlgn="ctr"/>
                      <a:r>
                        <a:rPr lang="en-US" sz="1000" b="0" i="0" u="none" strike="noStrike" dirty="0">
                          <a:solidFill>
                            <a:srgbClr val="000000"/>
                          </a:solidFill>
                          <a:effectLst/>
                          <a:latin typeface="Roboto" panose="02000000000000000000" pitchFamily="2" charset="0"/>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extLst>
                  <a:ext uri="{0D108BD9-81ED-4DB2-BD59-A6C34878D82A}">
                    <a16:rowId xmlns:a16="http://schemas.microsoft.com/office/drawing/2014/main" val="1705029844"/>
                  </a:ext>
                </a:extLst>
              </a:tr>
              <a:tr h="505551">
                <a:tc>
                  <a:txBody>
                    <a:bodyPr/>
                    <a:lstStyle/>
                    <a:p>
                      <a:pPr algn="l" fontAlgn="ctr"/>
                      <a:r>
                        <a:rPr lang="en-US" sz="900" b="1" i="0" u="none" strike="noStrike" dirty="0" err="1">
                          <a:solidFill>
                            <a:srgbClr val="000000"/>
                          </a:solidFill>
                          <a:effectLst/>
                          <a:latin typeface="Chivo" pitchFamily="2" charset="-94"/>
                        </a:rPr>
                        <a:t>Tatil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planımı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iptal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ettim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54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999BB5"/>
                    </a:solidFill>
                  </a:tcPr>
                </a:tc>
                <a:tc>
                  <a:txBody>
                    <a:bodyPr/>
                    <a:lstStyle/>
                    <a:p>
                      <a:pPr algn="ctr" rtl="0" fontAlgn="ctr"/>
                      <a:r>
                        <a:rPr lang="en-US" sz="1000" b="0" i="0" u="none" strike="noStrike">
                          <a:solidFill>
                            <a:srgbClr val="000000"/>
                          </a:solidFill>
                          <a:effectLst/>
                          <a:latin typeface="Roboto" panose="02000000000000000000" pitchFamily="2" charset="0"/>
                        </a:rPr>
                        <a:t>59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8E90AE"/>
                    </a:solidFill>
                  </a:tcPr>
                </a:tc>
                <a:tc>
                  <a:txBody>
                    <a:bodyPr/>
                    <a:lstStyle/>
                    <a:p>
                      <a:pPr algn="ctr" rtl="0" fontAlgn="ctr"/>
                      <a:r>
                        <a:rPr lang="en-US" sz="1000" b="0" i="0" u="none" strike="noStrike">
                          <a:solidFill>
                            <a:srgbClr val="FFFFFF"/>
                          </a:solidFill>
                          <a:effectLst/>
                          <a:latin typeface="Roboto" panose="02000000000000000000" pitchFamily="2" charset="0"/>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000000"/>
                          </a:solidFill>
                          <a:effectLst/>
                          <a:latin typeface="Roboto" panose="02000000000000000000" pitchFamily="2" charset="0"/>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Roboto" panose="02000000000000000000" pitchFamily="2" charset="0"/>
                        </a:rPr>
                        <a:t>50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A2A4BB"/>
                    </a:solidFill>
                  </a:tcPr>
                </a:tc>
                <a:tc>
                  <a:txBody>
                    <a:bodyPr/>
                    <a:lstStyle/>
                    <a:p>
                      <a:pPr algn="ctr" rtl="0" fontAlgn="ctr"/>
                      <a:r>
                        <a:rPr lang="en-US" sz="1000" b="0" i="0" u="none" strike="noStrike">
                          <a:solidFill>
                            <a:srgbClr val="000000"/>
                          </a:solidFill>
                          <a:effectLst/>
                          <a:latin typeface="Roboto" panose="02000000000000000000" pitchFamily="2" charset="0"/>
                        </a:rPr>
                        <a:t>60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FFFFFF"/>
                          </a:solidFill>
                          <a:effectLst/>
                          <a:latin typeface="Roboto" panose="02000000000000000000" pitchFamily="2" charset="0"/>
                        </a:rPr>
                        <a:t>65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8083A4"/>
                    </a:solidFill>
                  </a:tcPr>
                </a:tc>
                <a:tc>
                  <a:txBody>
                    <a:bodyPr/>
                    <a:lstStyle/>
                    <a:p>
                      <a:pPr algn="ctr" rtl="0" fontAlgn="ctr"/>
                      <a:r>
                        <a:rPr lang="en-US" sz="1000" b="0" i="0" u="none" strike="noStrike" dirty="0">
                          <a:solidFill>
                            <a:srgbClr val="000000"/>
                          </a:solidFill>
                          <a:effectLst/>
                          <a:latin typeface="Roboto" panose="02000000000000000000" pitchFamily="2" charset="0"/>
                        </a:rPr>
                        <a:t>50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A2A4BB"/>
                    </a:solidFill>
                  </a:tcPr>
                </a:tc>
                <a:extLst>
                  <a:ext uri="{0D108BD9-81ED-4DB2-BD59-A6C34878D82A}">
                    <a16:rowId xmlns:a16="http://schemas.microsoft.com/office/drawing/2014/main" val="2878523789"/>
                  </a:ext>
                </a:extLst>
              </a:tr>
              <a:tr h="361868">
                <a:tc>
                  <a:txBody>
                    <a:bodyPr/>
                    <a:lstStyle/>
                    <a:p>
                      <a:pPr algn="ctr" rtl="0" fontAlgn="ctr"/>
                      <a:r>
                        <a:rPr lang="en-US" sz="800" b="1" i="0" u="none" strike="noStrike" dirty="0" err="1">
                          <a:solidFill>
                            <a:srgbClr val="FFFFFF"/>
                          </a:solidFill>
                          <a:effectLst/>
                          <a:latin typeface="Chivo" pitchFamily="2" charset="-94"/>
                        </a:rPr>
                        <a:t>Toplam</a:t>
                      </a:r>
                      <a:endParaRPr lang="en-US" sz="800" b="1" i="0" u="none" strike="noStrike" dirty="0">
                        <a:solidFill>
                          <a:srgbClr val="FFFFFF"/>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0" i="0" u="none" strike="noStrike">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3169799623"/>
                  </a:ext>
                </a:extLst>
              </a:tr>
            </a:tbl>
          </a:graphicData>
        </a:graphic>
      </p:graphicFrame>
    </p:spTree>
    <p:extLst>
      <p:ext uri="{BB962C8B-B14F-4D97-AF65-F5344CB8AC3E}">
        <p14:creationId xmlns:p14="http://schemas.microsoft.com/office/powerpoint/2010/main" val="3961586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C7E89F20-D8C3-F408-1A1B-41D48AF8549E}"/>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5780A1D1-CA40-3B32-A69B-FA70A1CC0863}"/>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0A535A6C-6C39-14CA-432D-BC79E8A7627A}"/>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ADAB4F7A-AAA8-B3AA-12D3-A677C858EAAB}"/>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1859884C-ABE9-E393-F2FD-FCB8F20E7965}"/>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8780277D-784E-7B24-C58F-E6272EB2B24B}"/>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766A067C-4199-0994-9F1A-5F2AB7C57184}"/>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4852B829-69FD-E057-4EAE-062FD56E5408}"/>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73</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AECFD778-E07A-AF53-372E-7483BF1A65D3}"/>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C1F4916F-E1AF-BDFE-D1D6-A7CD95662126}"/>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7FF07703-5AC4-C3B9-C1D9-293278522DA9}"/>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Katılımcıların büyük çoğunlğu (%64) acil ihtiyacı olmadığı takdirde yeni bir ürün satın almıyor.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%29’lu bir kitle zamlanacağını düşündüğü ürünleri almak istese de ekonomik durumu buna el vermiyor. Katılımcıların yalnızca %6’sı acil ihtiyacı olmamasına rağmen zamlanacağını düşündüğü ürünleri daha erken satın alabiliyor.  </a:t>
            </a: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E6650ED3-59A8-273E-C136-56DE0267BCAB}"/>
              </a:ext>
            </a:extLst>
          </p:cNvPr>
          <p:cNvGraphicFramePr/>
          <p:nvPr>
            <p:extLst>
              <p:ext uri="{D42A27DB-BD31-4B8C-83A1-F6EECF244321}">
                <p14:modId xmlns:p14="http://schemas.microsoft.com/office/powerpoint/2010/main" val="3987553243"/>
              </p:ext>
            </p:extLst>
          </p:nvPr>
        </p:nvGraphicFramePr>
        <p:xfrm>
          <a:off x="256500" y="1768670"/>
          <a:ext cx="7086975" cy="35804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4D929582-3634-D794-FBE9-8299D99FBBCE}"/>
              </a:ext>
            </a:extLst>
          </p:cNvPr>
          <p:cNvGraphicFramePr/>
          <p:nvPr>
            <p:extLst>
              <p:ext uri="{D42A27DB-BD31-4B8C-83A1-F6EECF244321}">
                <p14:modId xmlns:p14="http://schemas.microsoft.com/office/powerpoint/2010/main" val="1896852459"/>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rtl="0">
                        <a:lnSpc>
                          <a:spcPct val="100000"/>
                        </a:lnSpc>
                        <a:spcBef>
                          <a:spcPts val="0"/>
                        </a:spcBef>
                        <a:spcAft>
                          <a:spcPts val="0"/>
                        </a:spcAft>
                        <a:buClr>
                          <a:schemeClr val="dk1"/>
                        </a:buClr>
                        <a:buSzPts val="1100"/>
                        <a:buFont typeface="Arial"/>
                        <a:buNone/>
                      </a:pPr>
                      <a:r>
                        <a:rPr lang="en-US" sz="1200" b="1" u="none" strike="noStrike" cap="none" dirty="0" err="1">
                          <a:solidFill>
                            <a:schemeClr val="dk1"/>
                          </a:solidFill>
                          <a:latin typeface="Chivo"/>
                          <a:ea typeface="Chivo"/>
                          <a:cs typeface="Chivo"/>
                          <a:sym typeface="Chivo"/>
                        </a:rPr>
                        <a:t>Aşağıdaki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ifadelere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katılıyor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musunuz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197C997F-2DA7-3F2F-B944-67654694C222}"/>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Tree>
    <p:extLst>
      <p:ext uri="{BB962C8B-B14F-4D97-AF65-F5344CB8AC3E}">
        <p14:creationId xmlns:p14="http://schemas.microsoft.com/office/powerpoint/2010/main" val="42689058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0048D1FB-ABC6-BAA6-EB5B-6683915A6FD8}"/>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62BDE28A-8870-8A18-94FC-A7131A1EC5FC}"/>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98C935CF-87A2-13DB-6C52-ED0A6BC89B1A}"/>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383FC398-BA92-337E-2941-B9D802FE2686}"/>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7A3F3578-0918-E910-D8AF-FE1026AA0C7C}"/>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3EC0235E-2CBC-5B44-FD3D-2AB8C18841ED}"/>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6C1DDDDA-B606-532E-F7A1-043653167B9B}"/>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049DE709-EE98-0741-6C1F-2C362430DC82}"/>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74</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84289112-3E9F-BF6C-2EF0-83831A0DF358}"/>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D6A0B956-520D-2B92-C798-CC8BE3F016CD}"/>
              </a:ext>
            </a:extLst>
          </p:cNvPr>
          <p:cNvSpPr txBox="1"/>
          <p:nvPr/>
        </p:nvSpPr>
        <p:spPr>
          <a:xfrm>
            <a:off x="265112" y="6232024"/>
            <a:ext cx="3390901" cy="133495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chemeClr val="tx1"/>
                </a:solidFill>
                <a:highlight>
                  <a:schemeClr val="lt1"/>
                </a:highlight>
                <a:latin typeface="Roboto"/>
                <a:ea typeface="Roboto"/>
                <a:cs typeface="Roboto"/>
                <a:sym typeface="Roboto"/>
              </a:rPr>
              <a:t>Satın alma davranışlarına dair ifadelerde cinsiyet bazında anlamlı bir ayrışma ortaya çıkmıyor.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dirty="0">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47F3320B-F75C-AF19-699B-BF80E6BA661F}"/>
              </a:ext>
            </a:extLst>
          </p:cNvPr>
          <p:cNvGraphicFramePr/>
          <p:nvPr>
            <p:extLst>
              <p:ext uri="{D42A27DB-BD31-4B8C-83A1-F6EECF244321}">
                <p14:modId xmlns:p14="http://schemas.microsoft.com/office/powerpoint/2010/main" val="927992663"/>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Aşağıdaki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ifadelere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katılıyor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DF2BD843-8638-0EB1-984B-75A83BEA08B9}"/>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3" name="Table 2">
            <a:extLst>
              <a:ext uri="{FF2B5EF4-FFF2-40B4-BE49-F238E27FC236}">
                <a16:creationId xmlns:a16="http://schemas.microsoft.com/office/drawing/2014/main" id="{F9AFB619-D4C8-184A-277E-609EC137C63C}"/>
              </a:ext>
            </a:extLst>
          </p:cNvPr>
          <p:cNvGraphicFramePr>
            <a:graphicFrameLocks noGrp="1"/>
          </p:cNvGraphicFramePr>
          <p:nvPr>
            <p:extLst>
              <p:ext uri="{D42A27DB-BD31-4B8C-83A1-F6EECF244321}">
                <p14:modId xmlns:p14="http://schemas.microsoft.com/office/powerpoint/2010/main" val="3767280713"/>
              </p:ext>
            </p:extLst>
          </p:nvPr>
        </p:nvGraphicFramePr>
        <p:xfrm>
          <a:off x="250824" y="1920148"/>
          <a:ext cx="7072313" cy="3874595"/>
        </p:xfrm>
        <a:graphic>
          <a:graphicData uri="http://schemas.openxmlformats.org/drawingml/2006/table">
            <a:tbl>
              <a:tblPr/>
              <a:tblGrid>
                <a:gridCol w="1594449">
                  <a:extLst>
                    <a:ext uri="{9D8B030D-6E8A-4147-A177-3AD203B41FA5}">
                      <a16:colId xmlns:a16="http://schemas.microsoft.com/office/drawing/2014/main" val="3875544438"/>
                    </a:ext>
                  </a:extLst>
                </a:gridCol>
                <a:gridCol w="684733">
                  <a:extLst>
                    <a:ext uri="{9D8B030D-6E8A-4147-A177-3AD203B41FA5}">
                      <a16:colId xmlns:a16="http://schemas.microsoft.com/office/drawing/2014/main" val="1104940272"/>
                    </a:ext>
                  </a:extLst>
                </a:gridCol>
                <a:gridCol w="684733">
                  <a:extLst>
                    <a:ext uri="{9D8B030D-6E8A-4147-A177-3AD203B41FA5}">
                      <a16:colId xmlns:a16="http://schemas.microsoft.com/office/drawing/2014/main" val="246779925"/>
                    </a:ext>
                  </a:extLst>
                </a:gridCol>
                <a:gridCol w="684733">
                  <a:extLst>
                    <a:ext uri="{9D8B030D-6E8A-4147-A177-3AD203B41FA5}">
                      <a16:colId xmlns:a16="http://schemas.microsoft.com/office/drawing/2014/main" val="595463605"/>
                    </a:ext>
                  </a:extLst>
                </a:gridCol>
                <a:gridCol w="684733">
                  <a:extLst>
                    <a:ext uri="{9D8B030D-6E8A-4147-A177-3AD203B41FA5}">
                      <a16:colId xmlns:a16="http://schemas.microsoft.com/office/drawing/2014/main" val="742347296"/>
                    </a:ext>
                  </a:extLst>
                </a:gridCol>
                <a:gridCol w="684733">
                  <a:extLst>
                    <a:ext uri="{9D8B030D-6E8A-4147-A177-3AD203B41FA5}">
                      <a16:colId xmlns:a16="http://schemas.microsoft.com/office/drawing/2014/main" val="2269429875"/>
                    </a:ext>
                  </a:extLst>
                </a:gridCol>
                <a:gridCol w="684733">
                  <a:extLst>
                    <a:ext uri="{9D8B030D-6E8A-4147-A177-3AD203B41FA5}">
                      <a16:colId xmlns:a16="http://schemas.microsoft.com/office/drawing/2014/main" val="1324842549"/>
                    </a:ext>
                  </a:extLst>
                </a:gridCol>
                <a:gridCol w="684733">
                  <a:extLst>
                    <a:ext uri="{9D8B030D-6E8A-4147-A177-3AD203B41FA5}">
                      <a16:colId xmlns:a16="http://schemas.microsoft.com/office/drawing/2014/main" val="814073530"/>
                    </a:ext>
                  </a:extLst>
                </a:gridCol>
                <a:gridCol w="684733">
                  <a:extLst>
                    <a:ext uri="{9D8B030D-6E8A-4147-A177-3AD203B41FA5}">
                      <a16:colId xmlns:a16="http://schemas.microsoft.com/office/drawing/2014/main" val="3533896802"/>
                    </a:ext>
                  </a:extLst>
                </a:gridCol>
              </a:tblGrid>
              <a:tr h="390104">
                <a:tc>
                  <a:txBody>
                    <a:bodyPr/>
                    <a:lstStyle/>
                    <a:p>
                      <a:pPr algn="ctr" rtl="0" fontAlgn="ctr"/>
                      <a:r>
                        <a:rPr lang="en-US" sz="1000" b="1" i="0" u="none" strike="noStrike">
                          <a:solidFill>
                            <a:srgbClr val="FFFFFF"/>
                          </a:solidFill>
                          <a:effectLst/>
                          <a:latin typeface="Chivo" pitchFamily="2" charset="-94"/>
                        </a:rPr>
                        <a:t>%</a:t>
                      </a:r>
                    </a:p>
                  </a:txBody>
                  <a:tcPr marL="5869" marR="5869" marT="58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dirty="0" err="1">
                          <a:solidFill>
                            <a:srgbClr val="000000"/>
                          </a:solidFill>
                          <a:effectLst/>
                          <a:latin typeface="Chivo" pitchFamily="2" charset="-94"/>
                        </a:rPr>
                        <a:t>Erkek</a:t>
                      </a:r>
                      <a:endParaRPr lang="en-US" sz="1000" b="1" i="0" u="none" strike="noStrike" dirty="0">
                        <a:solidFill>
                          <a:srgbClr val="000000"/>
                        </a:solidFill>
                        <a:effectLst/>
                        <a:latin typeface="Chivo" pitchFamily="2" charset="-94"/>
                      </a:endParaRP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Kadın</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18-24</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45-54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55-64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65 </a:t>
                      </a:r>
                      <a:r>
                        <a:rPr lang="en-US" sz="1000" b="1" i="0" u="none" strike="noStrike" dirty="0" err="1">
                          <a:solidFill>
                            <a:srgbClr val="000000"/>
                          </a:solidFill>
                          <a:effectLst/>
                          <a:latin typeface="Chivo" pitchFamily="2" charset="-94"/>
                        </a:rPr>
                        <a:t>ve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üzeri</a:t>
                      </a:r>
                      <a:endParaRPr lang="en-US" sz="1000" b="1" i="0" u="none" strike="noStrike" dirty="0">
                        <a:solidFill>
                          <a:srgbClr val="000000"/>
                        </a:solidFill>
                        <a:effectLst/>
                        <a:latin typeface="Chivo" pitchFamily="2" charset="-94"/>
                      </a:endParaRP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33649817"/>
                  </a:ext>
                </a:extLst>
              </a:tr>
              <a:tr h="1051298">
                <a:tc>
                  <a:txBody>
                    <a:bodyPr/>
                    <a:lstStyle/>
                    <a:p>
                      <a:pPr algn="l" fontAlgn="ct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olmadıkça</a:t>
                      </a:r>
                      <a:r>
                        <a:rPr lang="en-US" sz="1000" b="1" i="0" u="none" strike="noStrike" dirty="0">
                          <a:solidFill>
                            <a:srgbClr val="000000"/>
                          </a:solidFill>
                          <a:effectLst/>
                          <a:latin typeface="Chivo" pitchFamily="2" charset="-94"/>
                        </a:rPr>
                        <a:t> yeni </a:t>
                      </a:r>
                      <a:r>
                        <a:rPr lang="en-US" sz="1000" b="1" i="0" u="none" strike="noStrike" dirty="0" err="1">
                          <a:solidFill>
                            <a:srgbClr val="000000"/>
                          </a:solidFill>
                          <a:effectLst/>
                          <a:latin typeface="Chivo" pitchFamily="2" charset="-94"/>
                        </a:rPr>
                        <a:t>bir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almıyorum</a:t>
                      </a:r>
                      <a:endParaRPr lang="en-US" sz="1000" b="1" i="0" u="none" strike="noStrike" dirty="0">
                        <a:solidFill>
                          <a:srgbClr val="000000"/>
                        </a:solidFill>
                        <a:effectLst/>
                        <a:latin typeface="Chivo" pitchFamily="2" charset="-94"/>
                      </a:endParaRPr>
                    </a:p>
                  </a:txBody>
                  <a:tcPr marL="5869" marR="5869" marT="5869"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Chivo" pitchFamily="2" charset="-94"/>
                        </a:rPr>
                        <a:t>65</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dirty="0">
                          <a:solidFill>
                            <a:srgbClr val="FFFFFF"/>
                          </a:solidFill>
                          <a:effectLst/>
                          <a:latin typeface="Chivo" pitchFamily="2" charset="-94"/>
                        </a:rPr>
                        <a:t>63</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6587"/>
                    </a:solidFill>
                  </a:tcPr>
                </a:tc>
                <a:tc>
                  <a:txBody>
                    <a:bodyPr/>
                    <a:lstStyle/>
                    <a:p>
                      <a:pPr algn="ctr" rtl="0" fontAlgn="ctr"/>
                      <a:r>
                        <a:rPr lang="en-US" sz="1000" b="0" i="0" u="none" strike="noStrike" dirty="0">
                          <a:solidFill>
                            <a:srgbClr val="000000"/>
                          </a:solidFill>
                          <a:effectLst/>
                          <a:latin typeface="Chivo" pitchFamily="2" charset="-94"/>
                        </a:rPr>
                        <a:t>54</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B8DF"/>
                    </a:solidFill>
                  </a:tcPr>
                </a:tc>
                <a:tc>
                  <a:txBody>
                    <a:bodyPr/>
                    <a:lstStyle/>
                    <a:p>
                      <a:pPr algn="ctr" rtl="0" fontAlgn="ctr"/>
                      <a:r>
                        <a:rPr lang="en-US" sz="1000" b="0" i="0" u="none" strike="noStrike">
                          <a:solidFill>
                            <a:srgbClr val="000000"/>
                          </a:solidFill>
                          <a:effectLst/>
                          <a:latin typeface="Chivo" pitchFamily="2" charset="-94"/>
                        </a:rPr>
                        <a:t>60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B1DC"/>
                    </a:solidFill>
                  </a:tcPr>
                </a:tc>
                <a:tc>
                  <a:txBody>
                    <a:bodyPr/>
                    <a:lstStyle/>
                    <a:p>
                      <a:pPr algn="ctr" rtl="0" fontAlgn="ctr"/>
                      <a:r>
                        <a:rPr lang="en-US" sz="1000" b="0" i="0" u="none" strike="noStrike">
                          <a:solidFill>
                            <a:srgbClr val="000000"/>
                          </a:solidFill>
                          <a:effectLst/>
                          <a:latin typeface="Chivo" pitchFamily="2" charset="-94"/>
                        </a:rPr>
                        <a:t>65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Chivo" pitchFamily="2" charset="-94"/>
                        </a:rPr>
                        <a:t>67</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AA9D9"/>
                    </a:solidFill>
                  </a:tcPr>
                </a:tc>
                <a:tc>
                  <a:txBody>
                    <a:bodyPr/>
                    <a:lstStyle/>
                    <a:p>
                      <a:pPr algn="ctr" rtl="0" fontAlgn="ctr"/>
                      <a:r>
                        <a:rPr lang="en-US" sz="1000" b="0" i="0" u="none" strike="noStrike">
                          <a:solidFill>
                            <a:srgbClr val="000000"/>
                          </a:solidFill>
                          <a:effectLst/>
                          <a:latin typeface="Chivo" pitchFamily="2" charset="-94"/>
                        </a:rPr>
                        <a:t>72</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66</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AADA"/>
                    </a:solidFill>
                  </a:tcPr>
                </a:tc>
                <a:extLst>
                  <a:ext uri="{0D108BD9-81ED-4DB2-BD59-A6C34878D82A}">
                    <a16:rowId xmlns:a16="http://schemas.microsoft.com/office/drawing/2014/main" val="2003418477"/>
                  </a:ext>
                </a:extLst>
              </a:tr>
              <a:tr h="1051298">
                <a:tc>
                  <a:txBody>
                    <a:bodyPr/>
                    <a:lstStyle/>
                    <a:p>
                      <a:pPr algn="l" fontAlgn="ctr"/>
                      <a:r>
                        <a:rPr lang="en-US" sz="1000" b="1" i="0" u="none" strike="noStrike" dirty="0" err="1">
                          <a:solidFill>
                            <a:srgbClr val="000000"/>
                          </a:solidFill>
                          <a:effectLst/>
                          <a:latin typeface="Chivo" pitchFamily="2" charset="-94"/>
                        </a:rPr>
                        <a:t>Ekonomik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durumumdan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ötürü</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almak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istedim</a:t>
                      </a:r>
                      <a:r>
                        <a:rPr lang="en-US" sz="1000" b="1" i="0" u="none" strike="noStrike" dirty="0">
                          <a:solidFill>
                            <a:srgbClr val="000000"/>
                          </a:solidFill>
                          <a:effectLst/>
                          <a:latin typeface="Chivo" pitchFamily="2" charset="-94"/>
                        </a:rPr>
                        <a:t> ama </a:t>
                      </a:r>
                      <a:r>
                        <a:rPr lang="en-US" sz="1000" b="1" i="0" u="none" strike="noStrike" dirty="0" err="1">
                          <a:solidFill>
                            <a:srgbClr val="000000"/>
                          </a:solidFill>
                          <a:effectLst/>
                          <a:latin typeface="Chivo" pitchFamily="2" charset="-94"/>
                        </a:rPr>
                        <a:t>alamadım</a:t>
                      </a:r>
                      <a:r>
                        <a:rPr lang="en-US" sz="1000" b="1" i="0" u="none" strike="noStrike" dirty="0">
                          <a:solidFill>
                            <a:srgbClr val="000000"/>
                          </a:solidFill>
                          <a:effectLst/>
                          <a:latin typeface="Chivo" pitchFamily="2" charset="-94"/>
                        </a:rPr>
                        <a:t>.</a:t>
                      </a:r>
                    </a:p>
                  </a:txBody>
                  <a:tcPr marL="5869" marR="5869" marT="5869"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29</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BAC7"/>
                    </a:solidFill>
                  </a:tcPr>
                </a:tc>
                <a:tc>
                  <a:txBody>
                    <a:bodyPr/>
                    <a:lstStyle/>
                    <a:p>
                      <a:pPr algn="ctr" rtl="0" fontAlgn="ctr"/>
                      <a:r>
                        <a:rPr lang="en-US" sz="1000" b="0" i="0" u="none" strike="noStrike">
                          <a:solidFill>
                            <a:srgbClr val="000000"/>
                          </a:solidFill>
                          <a:effectLst/>
                          <a:latin typeface="Chivo" pitchFamily="2" charset="-94"/>
                        </a:rPr>
                        <a:t>30</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8B7C5"/>
                    </a:solidFill>
                  </a:tcPr>
                </a:tc>
                <a:tc>
                  <a:txBody>
                    <a:bodyPr/>
                    <a:lstStyle/>
                    <a:p>
                      <a:pPr algn="ctr" rtl="0" fontAlgn="ctr"/>
                      <a:r>
                        <a:rPr lang="en-US" sz="1000" b="0" i="0" u="none" strike="noStrike">
                          <a:solidFill>
                            <a:srgbClr val="000000"/>
                          </a:solidFill>
                          <a:effectLst/>
                          <a:latin typeface="Chivo" pitchFamily="2" charset="-94"/>
                        </a:rPr>
                        <a:t>32</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D1E7"/>
                    </a:solidFill>
                  </a:tcPr>
                </a:tc>
                <a:tc>
                  <a:txBody>
                    <a:bodyPr/>
                    <a:lstStyle/>
                    <a:p>
                      <a:pPr algn="ctr" rtl="0" fontAlgn="ctr"/>
                      <a:r>
                        <a:rPr lang="en-US" sz="1000" b="0" i="0" u="none" strike="noStrike" dirty="0">
                          <a:solidFill>
                            <a:srgbClr val="000000"/>
                          </a:solidFill>
                          <a:effectLst/>
                          <a:latin typeface="Chivo" pitchFamily="2" charset="-94"/>
                        </a:rPr>
                        <a:t>35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6CEE6"/>
                    </a:solidFill>
                  </a:tcPr>
                </a:tc>
                <a:tc>
                  <a:txBody>
                    <a:bodyPr/>
                    <a:lstStyle/>
                    <a:p>
                      <a:pPr algn="ctr" rtl="0" fontAlgn="ctr"/>
                      <a:r>
                        <a:rPr lang="en-US" sz="1000" b="0" i="0" u="none" strike="noStrike" dirty="0">
                          <a:solidFill>
                            <a:srgbClr val="000000"/>
                          </a:solidFill>
                          <a:effectLst/>
                          <a:latin typeface="Chivo" pitchFamily="2" charset="-94"/>
                        </a:rPr>
                        <a:t>28</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D6E9"/>
                    </a:solidFill>
                  </a:tcPr>
                </a:tc>
                <a:tc>
                  <a:txBody>
                    <a:bodyPr/>
                    <a:lstStyle/>
                    <a:p>
                      <a:pPr algn="ctr" rtl="0" fontAlgn="ctr"/>
                      <a:r>
                        <a:rPr lang="en-US" sz="1000" b="0" i="0" u="none" strike="noStrike" dirty="0">
                          <a:solidFill>
                            <a:srgbClr val="000000"/>
                          </a:solidFill>
                          <a:effectLst/>
                          <a:latin typeface="Chivo" pitchFamily="2" charset="-94"/>
                        </a:rPr>
                        <a:t>28</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D6E9"/>
                    </a:solidFill>
                  </a:tcPr>
                </a:tc>
                <a:tc>
                  <a:txBody>
                    <a:bodyPr/>
                    <a:lstStyle/>
                    <a:p>
                      <a:pPr algn="ctr" rtl="0" fontAlgn="ctr"/>
                      <a:r>
                        <a:rPr lang="en-US" sz="1000" b="0" i="0" u="none" strike="noStrike" dirty="0">
                          <a:solidFill>
                            <a:srgbClr val="000000"/>
                          </a:solidFill>
                          <a:effectLst/>
                          <a:latin typeface="Chivo" pitchFamily="2" charset="-94"/>
                        </a:rPr>
                        <a:t>23</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DDCEB"/>
                    </a:solidFill>
                  </a:tcPr>
                </a:tc>
                <a:tc>
                  <a:txBody>
                    <a:bodyPr/>
                    <a:lstStyle/>
                    <a:p>
                      <a:pPr algn="ctr" rtl="0" fontAlgn="ctr"/>
                      <a:r>
                        <a:rPr lang="en-US" sz="1000" b="0" i="0" u="none" strike="noStrike">
                          <a:solidFill>
                            <a:srgbClr val="000000"/>
                          </a:solidFill>
                          <a:effectLst/>
                          <a:latin typeface="Chivo" pitchFamily="2" charset="-94"/>
                        </a:rPr>
                        <a:t>31</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ED2E8"/>
                    </a:solidFill>
                  </a:tcPr>
                </a:tc>
                <a:extLst>
                  <a:ext uri="{0D108BD9-81ED-4DB2-BD59-A6C34878D82A}">
                    <a16:rowId xmlns:a16="http://schemas.microsoft.com/office/drawing/2014/main" val="1390921290"/>
                  </a:ext>
                </a:extLst>
              </a:tr>
              <a:tr h="1051298">
                <a:tc>
                  <a:txBody>
                    <a:bodyPr/>
                    <a:lstStyle/>
                    <a:p>
                      <a:pPr algn="l" fontAlgn="ctr"/>
                      <a:r>
                        <a:rPr lang="en-US" sz="1000" b="1" i="0" u="none" strike="noStrike" dirty="0">
                          <a:solidFill>
                            <a:srgbClr val="000000"/>
                          </a:solidFill>
                          <a:effectLst/>
                          <a:latin typeface="Chivo" pitchFamily="2" charset="-94"/>
                        </a:rPr>
                        <a:t>Yeni </a:t>
                      </a:r>
                      <a:r>
                        <a:rPr lang="en-US" sz="1000" b="1" i="0" u="none" strike="noStrike" dirty="0" err="1">
                          <a:solidFill>
                            <a:srgbClr val="000000"/>
                          </a:solidFill>
                          <a:effectLst/>
                          <a:latin typeface="Chivo" pitchFamily="2" charset="-94"/>
                        </a:rPr>
                        <a:t>yılda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olmamasına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rağmen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şimdiden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aldım</a:t>
                      </a:r>
                      <a:r>
                        <a:rPr lang="en-US" sz="1000" b="1" i="0" u="none" strike="noStrike" dirty="0">
                          <a:solidFill>
                            <a:srgbClr val="000000"/>
                          </a:solidFill>
                          <a:effectLst/>
                          <a:latin typeface="Chivo" pitchFamily="2" charset="-94"/>
                        </a:rPr>
                        <a:t>.</a:t>
                      </a:r>
                    </a:p>
                  </a:txBody>
                  <a:tcPr marL="5869" marR="5869" marT="5869"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6</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7</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1F0F1"/>
                    </a:solidFill>
                  </a:tcPr>
                </a:tc>
                <a:tc>
                  <a:txBody>
                    <a:bodyPr/>
                    <a:lstStyle/>
                    <a:p>
                      <a:pPr algn="ctr" rtl="0" fontAlgn="ctr"/>
                      <a:r>
                        <a:rPr lang="en-US" sz="1000" b="0" i="0" u="none" strike="noStrike">
                          <a:solidFill>
                            <a:srgbClr val="000000"/>
                          </a:solidFill>
                          <a:effectLst/>
                          <a:latin typeface="Chivo" pitchFamily="2" charset="-94"/>
                        </a:rPr>
                        <a:t>14</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DEE6EE"/>
                    </a:solidFill>
                  </a:tcPr>
                </a:tc>
                <a:tc>
                  <a:txBody>
                    <a:bodyPr/>
                    <a:lstStyle/>
                    <a:p>
                      <a:pPr algn="ctr" rtl="0" fontAlgn="ctr"/>
                      <a:r>
                        <a:rPr lang="en-US" sz="1000" b="0" i="0" u="none" strike="noStrike">
                          <a:solidFill>
                            <a:srgbClr val="000000"/>
                          </a:solidFill>
                          <a:effectLst/>
                          <a:latin typeface="Chivo" pitchFamily="2" charset="-94"/>
                        </a:rPr>
                        <a:t>6</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DEFF1"/>
                    </a:solidFill>
                  </a:tcPr>
                </a:tc>
                <a:tc>
                  <a:txBody>
                    <a:bodyPr/>
                    <a:lstStyle/>
                    <a:p>
                      <a:pPr algn="ctr" rtl="0" fontAlgn="ctr"/>
                      <a:r>
                        <a:rPr lang="en-US" sz="1000" b="0" i="0" u="none" strike="noStrike">
                          <a:solidFill>
                            <a:srgbClr val="000000"/>
                          </a:solidFill>
                          <a:effectLst/>
                          <a:latin typeface="Chivo" pitchFamily="2" charset="-94"/>
                        </a:rPr>
                        <a:t>7</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BEEF1"/>
                    </a:solidFill>
                  </a:tcPr>
                </a:tc>
                <a:tc>
                  <a:txBody>
                    <a:bodyPr/>
                    <a:lstStyle/>
                    <a:p>
                      <a:pPr algn="ctr" rtl="0" fontAlgn="ctr"/>
                      <a:r>
                        <a:rPr lang="en-US" sz="1000" b="0" i="0" u="none" strike="noStrike">
                          <a:solidFill>
                            <a:srgbClr val="000000"/>
                          </a:solidFill>
                          <a:effectLst/>
                          <a:latin typeface="Chivo" pitchFamily="2" charset="-94"/>
                        </a:rPr>
                        <a:t>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F0F2"/>
                    </a:solidFill>
                  </a:tcPr>
                </a:tc>
                <a:tc>
                  <a:txBody>
                    <a:bodyPr/>
                    <a:lstStyle/>
                    <a:p>
                      <a:pPr algn="ctr" rtl="0" fontAlgn="ctr"/>
                      <a:r>
                        <a:rPr lang="en-US" sz="1000" b="0" i="0" u="none" strike="noStrike" dirty="0">
                          <a:solidFill>
                            <a:srgbClr val="000000"/>
                          </a:solidFill>
                          <a:effectLst/>
                          <a:latin typeface="Chivo" pitchFamily="2" charset="-94"/>
                        </a:rPr>
                        <a:t>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F0F2"/>
                    </a:solidFill>
                  </a:tcPr>
                </a:tc>
                <a:tc>
                  <a:txBody>
                    <a:bodyPr/>
                    <a:lstStyle/>
                    <a:p>
                      <a:pPr algn="ctr" rtl="0" fontAlgn="ctr"/>
                      <a:r>
                        <a:rPr lang="en-US" sz="1000" b="0" i="0" u="none" strike="noStrike" dirty="0">
                          <a:solidFill>
                            <a:srgbClr val="000000"/>
                          </a:solidFill>
                          <a:effectLst/>
                          <a:latin typeface="Chivo" pitchFamily="2" charset="-94"/>
                        </a:rPr>
                        <a:t>3</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83491922"/>
                  </a:ext>
                </a:extLst>
              </a:tr>
              <a:tr h="330597">
                <a:tc>
                  <a:txBody>
                    <a:bodyPr/>
                    <a:lstStyle/>
                    <a:p>
                      <a:pPr algn="ctr" rtl="0" fontAlgn="ctr"/>
                      <a:r>
                        <a:rPr lang="en-US" sz="900" b="1" i="0" u="none" strike="noStrike" dirty="0" err="1">
                          <a:solidFill>
                            <a:srgbClr val="FFFFFF"/>
                          </a:solidFill>
                          <a:effectLst/>
                          <a:latin typeface="Chivo" pitchFamily="2" charset="-94"/>
                        </a:rPr>
                        <a:t>Toplam</a:t>
                      </a:r>
                      <a:endParaRPr lang="en-US" sz="900" b="1" i="0" u="none" strike="noStrike" dirty="0">
                        <a:solidFill>
                          <a:srgbClr val="FFFFFF"/>
                        </a:solidFill>
                        <a:effectLst/>
                        <a:latin typeface="Chivo" pitchFamily="2" charset="-94"/>
                      </a:endParaRPr>
                    </a:p>
                  </a:txBody>
                  <a:tcPr marL="5869" marR="5869" marT="58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026119063"/>
                  </a:ext>
                </a:extLst>
              </a:tr>
            </a:tbl>
          </a:graphicData>
        </a:graphic>
      </p:graphicFrame>
      <p:sp>
        <p:nvSpPr>
          <p:cNvPr id="7" name="Google Shape;1123;p70">
            <a:extLst>
              <a:ext uri="{FF2B5EF4-FFF2-40B4-BE49-F238E27FC236}">
                <a16:creationId xmlns:a16="http://schemas.microsoft.com/office/drawing/2014/main" id="{A4E1B3F7-23EE-8DB4-49CB-F28031FBBB62}"/>
              </a:ext>
            </a:extLst>
          </p:cNvPr>
          <p:cNvSpPr txBox="1"/>
          <p:nvPr/>
        </p:nvSpPr>
        <p:spPr>
          <a:xfrm>
            <a:off x="3903663" y="6232024"/>
            <a:ext cx="3419475" cy="2715328"/>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chemeClr val="tx1"/>
                </a:solidFill>
                <a:highlight>
                  <a:schemeClr val="lt1"/>
                </a:highlight>
                <a:latin typeface="Roboto"/>
                <a:ea typeface="Roboto"/>
                <a:cs typeface="Roboto"/>
                <a:sym typeface="Roboto"/>
              </a:rPr>
              <a:t>Yaş ilerledikçe acil ihtiyaç olmadan herhangi bir ürün satın almayanların oranı da artıyor. 18-24 yaş aralığındaki katılımcıların %54’ü bu ifadeye katılırken aynı oran 55-64 yaş aralığında %72’ye yükseliyor.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chemeClr val="tx1"/>
                </a:solidFill>
                <a:highlight>
                  <a:schemeClr val="lt1"/>
                </a:highlight>
                <a:latin typeface="Roboto"/>
                <a:ea typeface="Roboto"/>
                <a:cs typeface="Roboto"/>
                <a:sym typeface="Roboto"/>
              </a:rPr>
              <a:t>18-24 yaş aralığındaki katılımcıların %14’ü yeni yılda zamlanacağını düşündüğü ürünleri şimdiden satın aldığını söylerken bu oran geriye kalan yaş gruplarında %5-7 aralığında. </a:t>
            </a:r>
            <a:endParaRPr sz="1300" i="0" u="none" strike="noStrike" cap="none" dirty="0">
              <a:solidFill>
                <a:schemeClr val="tx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898288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A5AAD6B5-EDB5-67FA-5427-056747635272}"/>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299AE080-E9F7-25D2-31BD-2D1FBE971313}"/>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A178690F-0196-C33D-EEAB-C6E9F31EC57E}"/>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03B665A2-6AD9-8A71-C68D-46674D45AC0A}"/>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9A1A034D-A4C6-D8CB-0ABE-4EE1BC50B60B}"/>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C421C55C-21C1-B7A6-E77B-92B0C6DD9B2E}"/>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BCDAAB6E-1200-5EDF-48A0-BE6AC9E80189}"/>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F7D8DA63-EFA3-9D5B-5200-4382129D8F42}"/>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75</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C5CB08C3-8B30-AE00-99F4-0AEE1E8B27F9}"/>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graphicFrame>
        <p:nvGraphicFramePr>
          <p:cNvPr id="4" name="Google Shape;1099;p69">
            <a:extLst>
              <a:ext uri="{FF2B5EF4-FFF2-40B4-BE49-F238E27FC236}">
                <a16:creationId xmlns:a16="http://schemas.microsoft.com/office/drawing/2014/main" id="{A5CDE59F-CE79-A5A2-8E88-D310102C909C}"/>
              </a:ext>
            </a:extLst>
          </p:cNvPr>
          <p:cNvGraphicFramePr/>
          <p:nvPr>
            <p:extLst>
              <p:ext uri="{D42A27DB-BD31-4B8C-83A1-F6EECF244321}">
                <p14:modId xmlns:p14="http://schemas.microsoft.com/office/powerpoint/2010/main" val="589774332"/>
              </p:ext>
            </p:extLst>
          </p:nvPr>
        </p:nvGraphicFramePr>
        <p:xfrm>
          <a:off x="265113" y="1365684"/>
          <a:ext cx="7030509" cy="365730"/>
        </p:xfrm>
        <a:graphic>
          <a:graphicData uri="http://schemas.openxmlformats.org/drawingml/2006/table">
            <a:tbl>
              <a:tblPr>
                <a:noFill/>
                <a:tableStyleId>{354274A8-8CDC-4FB1-AA4F-696C39C6ED5F}</a:tableStyleId>
              </a:tblPr>
              <a:tblGrid>
                <a:gridCol w="7030509">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Aşağıdaki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ifadelere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katılıyor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08A4FC3D-3927-2A2B-45D6-65009AE2042B}"/>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5" name="Table 4">
            <a:extLst>
              <a:ext uri="{FF2B5EF4-FFF2-40B4-BE49-F238E27FC236}">
                <a16:creationId xmlns:a16="http://schemas.microsoft.com/office/drawing/2014/main" id="{87268F58-53A6-77C2-56E1-E9D5573464DC}"/>
              </a:ext>
            </a:extLst>
          </p:cNvPr>
          <p:cNvGraphicFramePr>
            <a:graphicFrameLocks noGrp="1"/>
          </p:cNvGraphicFramePr>
          <p:nvPr>
            <p:extLst>
              <p:ext uri="{D42A27DB-BD31-4B8C-83A1-F6EECF244321}">
                <p14:modId xmlns:p14="http://schemas.microsoft.com/office/powerpoint/2010/main" val="603185642"/>
              </p:ext>
            </p:extLst>
          </p:nvPr>
        </p:nvGraphicFramePr>
        <p:xfrm>
          <a:off x="284275" y="1994040"/>
          <a:ext cx="7072312" cy="4043941"/>
        </p:xfrm>
        <a:graphic>
          <a:graphicData uri="http://schemas.openxmlformats.org/drawingml/2006/table">
            <a:tbl>
              <a:tblPr/>
              <a:tblGrid>
                <a:gridCol w="1324040">
                  <a:extLst>
                    <a:ext uri="{9D8B030D-6E8A-4147-A177-3AD203B41FA5}">
                      <a16:colId xmlns:a16="http://schemas.microsoft.com/office/drawing/2014/main" val="766877326"/>
                    </a:ext>
                  </a:extLst>
                </a:gridCol>
                <a:gridCol w="718534">
                  <a:extLst>
                    <a:ext uri="{9D8B030D-6E8A-4147-A177-3AD203B41FA5}">
                      <a16:colId xmlns:a16="http://schemas.microsoft.com/office/drawing/2014/main" val="3731458710"/>
                    </a:ext>
                  </a:extLst>
                </a:gridCol>
                <a:gridCol w="718534">
                  <a:extLst>
                    <a:ext uri="{9D8B030D-6E8A-4147-A177-3AD203B41FA5}">
                      <a16:colId xmlns:a16="http://schemas.microsoft.com/office/drawing/2014/main" val="1000785296"/>
                    </a:ext>
                  </a:extLst>
                </a:gridCol>
                <a:gridCol w="718534">
                  <a:extLst>
                    <a:ext uri="{9D8B030D-6E8A-4147-A177-3AD203B41FA5}">
                      <a16:colId xmlns:a16="http://schemas.microsoft.com/office/drawing/2014/main" val="1779905826"/>
                    </a:ext>
                  </a:extLst>
                </a:gridCol>
                <a:gridCol w="718534">
                  <a:extLst>
                    <a:ext uri="{9D8B030D-6E8A-4147-A177-3AD203B41FA5}">
                      <a16:colId xmlns:a16="http://schemas.microsoft.com/office/drawing/2014/main" val="3312613911"/>
                    </a:ext>
                  </a:extLst>
                </a:gridCol>
                <a:gridCol w="718534">
                  <a:extLst>
                    <a:ext uri="{9D8B030D-6E8A-4147-A177-3AD203B41FA5}">
                      <a16:colId xmlns:a16="http://schemas.microsoft.com/office/drawing/2014/main" val="1260743553"/>
                    </a:ext>
                  </a:extLst>
                </a:gridCol>
                <a:gridCol w="718534">
                  <a:extLst>
                    <a:ext uri="{9D8B030D-6E8A-4147-A177-3AD203B41FA5}">
                      <a16:colId xmlns:a16="http://schemas.microsoft.com/office/drawing/2014/main" val="4024956701"/>
                    </a:ext>
                  </a:extLst>
                </a:gridCol>
                <a:gridCol w="718534">
                  <a:extLst>
                    <a:ext uri="{9D8B030D-6E8A-4147-A177-3AD203B41FA5}">
                      <a16:colId xmlns:a16="http://schemas.microsoft.com/office/drawing/2014/main" val="2422318050"/>
                    </a:ext>
                  </a:extLst>
                </a:gridCol>
                <a:gridCol w="718534">
                  <a:extLst>
                    <a:ext uri="{9D8B030D-6E8A-4147-A177-3AD203B41FA5}">
                      <a16:colId xmlns:a16="http://schemas.microsoft.com/office/drawing/2014/main" val="1984270923"/>
                    </a:ext>
                  </a:extLst>
                </a:gridCol>
              </a:tblGrid>
              <a:tr h="613308">
                <a:tc>
                  <a:txBody>
                    <a:bodyPr/>
                    <a:lstStyle/>
                    <a:p>
                      <a:pPr algn="ctr" rtl="0" fontAlgn="ctr"/>
                      <a:r>
                        <a:rPr lang="en-US" sz="1200" b="1" i="0" u="none" strike="noStrike" dirty="0">
                          <a:solidFill>
                            <a:srgbClr val="FFFFFF"/>
                          </a:solidFill>
                          <a:effectLst/>
                          <a:latin typeface="Chivo" pitchFamily="2" charset="-94"/>
                        </a:rPr>
                        <a:t>%</a:t>
                      </a:r>
                      <a:endParaRPr lang="en-US" sz="800" b="1" i="0" u="none" strike="noStrike" dirty="0">
                        <a:solidFill>
                          <a:srgbClr val="FFFFFF"/>
                        </a:solidFill>
                        <a:effectLst/>
                        <a:latin typeface="Chivo" pitchFamily="2" charset="-94"/>
                      </a:endParaRPr>
                    </a:p>
                  </a:txBody>
                  <a:tcPr marL="4844" marR="4844" marT="4844"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Çalışmıyor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aramıyor</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İşsiz</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Maaşlı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devlet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Ücretli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özel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sektör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 / </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1891961776"/>
                  </a:ext>
                </a:extLst>
              </a:tr>
              <a:tr h="838711">
                <a:tc>
                  <a:txBody>
                    <a:bodyPr/>
                    <a:lstStyle/>
                    <a:p>
                      <a:pPr algn="l" fontAlgn="ct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olmadıkça</a:t>
                      </a:r>
                      <a:r>
                        <a:rPr lang="en-US" sz="1000" b="1" i="0" u="none" strike="noStrike" dirty="0">
                          <a:solidFill>
                            <a:srgbClr val="000000"/>
                          </a:solidFill>
                          <a:effectLst/>
                          <a:latin typeface="Chivo" pitchFamily="2" charset="-94"/>
                        </a:rPr>
                        <a:t> yeni </a:t>
                      </a:r>
                      <a:r>
                        <a:rPr lang="en-US" sz="1000" b="1" i="0" u="none" strike="noStrike" dirty="0" err="1">
                          <a:solidFill>
                            <a:srgbClr val="000000"/>
                          </a:solidFill>
                          <a:effectLst/>
                          <a:latin typeface="Chivo" pitchFamily="2" charset="-94"/>
                        </a:rPr>
                        <a:t>bir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almıyorum</a:t>
                      </a:r>
                      <a:endParaRPr lang="en-US" sz="1000" b="1" i="0" u="none" strike="noStrike" dirty="0">
                        <a:solidFill>
                          <a:srgbClr val="000000"/>
                        </a:solidFill>
                        <a:effectLst/>
                        <a:latin typeface="Chivo" pitchFamily="2" charset="-94"/>
                      </a:endParaRPr>
                    </a:p>
                  </a:txBody>
                  <a:tcPr marL="4844" marR="4844" marT="4844"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Chivo" pitchFamily="2" charset="-94"/>
                        </a:rPr>
                        <a:t>6</a:t>
                      </a:r>
                      <a:r>
                        <a:rPr lang="tr-TR" sz="1000" b="0" i="0" u="none" strike="noStrike" dirty="0">
                          <a:solidFill>
                            <a:srgbClr val="FFFFFF"/>
                          </a:solidFill>
                          <a:effectLst/>
                          <a:latin typeface="Chivo" pitchFamily="2" charset="-94"/>
                        </a:rPr>
                        <a:t>7</a:t>
                      </a:r>
                      <a:endParaRPr lang="en-US" sz="1000" b="0" i="0" u="none" strike="noStrike" dirty="0">
                        <a:solidFill>
                          <a:srgbClr val="FFFFFF"/>
                        </a:solidFill>
                        <a:effectLst/>
                        <a:latin typeface="Chivo" pitchFamily="2" charset="-94"/>
                      </a:endParaRPr>
                    </a:p>
                  </a:txBody>
                  <a:tcPr marL="4844" marR="4844" marT="4844"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739A"/>
                    </a:solidFill>
                  </a:tcPr>
                </a:tc>
                <a:tc>
                  <a:txBody>
                    <a:bodyPr/>
                    <a:lstStyle/>
                    <a:p>
                      <a:pPr algn="ctr" rtl="0" fontAlgn="ctr"/>
                      <a:r>
                        <a:rPr lang="en-US" sz="1000" b="0" i="0" u="none" strike="noStrike" dirty="0">
                          <a:solidFill>
                            <a:srgbClr val="FFFFFF"/>
                          </a:solidFill>
                          <a:effectLst/>
                          <a:latin typeface="Chivo" pitchFamily="2" charset="-94"/>
                        </a:rPr>
                        <a:t>63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7EA1"/>
                    </a:solidFill>
                  </a:tcPr>
                </a:tc>
                <a:tc>
                  <a:txBody>
                    <a:bodyPr/>
                    <a:lstStyle/>
                    <a:p>
                      <a:pPr algn="ctr" rtl="0" fontAlgn="ctr"/>
                      <a:r>
                        <a:rPr lang="en-US" sz="1000" b="0" i="0" u="none" strike="noStrike" dirty="0">
                          <a:solidFill>
                            <a:srgbClr val="000000"/>
                          </a:solidFill>
                          <a:effectLst/>
                          <a:latin typeface="Chivo" pitchFamily="2" charset="-94"/>
                        </a:rPr>
                        <a:t>54</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C8FAD"/>
                    </a:solidFill>
                  </a:tcPr>
                </a:tc>
                <a:tc>
                  <a:txBody>
                    <a:bodyPr/>
                    <a:lstStyle/>
                    <a:p>
                      <a:pPr algn="ctr" rtl="0" fontAlgn="ctr"/>
                      <a:r>
                        <a:rPr lang="en-US" sz="1000" b="0" i="0" u="none" strike="noStrike" dirty="0">
                          <a:solidFill>
                            <a:srgbClr val="FFFFFF"/>
                          </a:solidFill>
                          <a:effectLst/>
                          <a:latin typeface="Chivo" pitchFamily="2" charset="-94"/>
                        </a:rPr>
                        <a:t>7</a:t>
                      </a:r>
                      <a:r>
                        <a:rPr lang="tr-TR" sz="1000" b="0" i="0" u="none" strike="noStrike" dirty="0">
                          <a:solidFill>
                            <a:srgbClr val="FFFFFF"/>
                          </a:solidFill>
                          <a:effectLst/>
                          <a:latin typeface="Chivo" pitchFamily="2" charset="-94"/>
                        </a:rPr>
                        <a:t>0</a:t>
                      </a:r>
                      <a:endParaRPr lang="en-US" sz="1000" b="0" i="0" u="none" strike="noStrike" dirty="0">
                        <a:solidFill>
                          <a:srgbClr val="FFFFFF"/>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a:solidFill>
                            <a:srgbClr val="FFFFFF"/>
                          </a:solidFill>
                          <a:effectLst/>
                          <a:latin typeface="Chivo" pitchFamily="2" charset="-94"/>
                        </a:rPr>
                        <a:t>73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000000"/>
                          </a:solidFill>
                          <a:effectLst/>
                          <a:latin typeface="Chivo" pitchFamily="2" charset="-94"/>
                        </a:rPr>
                        <a:t>53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F91AE"/>
                    </a:solidFill>
                  </a:tcPr>
                </a:tc>
                <a:tc>
                  <a:txBody>
                    <a:bodyPr/>
                    <a:lstStyle/>
                    <a:p>
                      <a:pPr algn="ctr" rtl="0" fontAlgn="ctr"/>
                      <a:r>
                        <a:rPr lang="en-US" sz="1000" b="0" i="0" u="none" strike="noStrike">
                          <a:solidFill>
                            <a:srgbClr val="FFFFFF"/>
                          </a:solidFill>
                          <a:effectLst/>
                          <a:latin typeface="Chivo" pitchFamily="2" charset="-94"/>
                        </a:rPr>
                        <a:t>61</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2A4"/>
                    </a:solidFill>
                  </a:tcPr>
                </a:tc>
                <a:tc>
                  <a:txBody>
                    <a:bodyPr/>
                    <a:lstStyle/>
                    <a:p>
                      <a:pPr algn="ctr" rtl="0" fontAlgn="ctr"/>
                      <a:r>
                        <a:rPr lang="en-US" sz="1000" b="0" i="0" u="none" strike="noStrike">
                          <a:solidFill>
                            <a:srgbClr val="000000"/>
                          </a:solidFill>
                          <a:effectLst/>
                          <a:latin typeface="Chivo" pitchFamily="2" charset="-94"/>
                        </a:rPr>
                        <a:t>56</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CAB"/>
                    </a:solidFill>
                  </a:tcPr>
                </a:tc>
                <a:extLst>
                  <a:ext uri="{0D108BD9-81ED-4DB2-BD59-A6C34878D82A}">
                    <a16:rowId xmlns:a16="http://schemas.microsoft.com/office/drawing/2014/main" val="2221675306"/>
                  </a:ext>
                </a:extLst>
              </a:tr>
              <a:tr h="1159670">
                <a:tc>
                  <a:txBody>
                    <a:bodyPr/>
                    <a:lstStyle/>
                    <a:p>
                      <a:pPr algn="l" fontAlgn="ctr"/>
                      <a:r>
                        <a:rPr lang="en-US" sz="1000" b="1" i="0" u="none" strike="noStrike" dirty="0" err="1">
                          <a:solidFill>
                            <a:srgbClr val="000000"/>
                          </a:solidFill>
                          <a:effectLst/>
                          <a:latin typeface="Chivo" pitchFamily="2" charset="-94"/>
                        </a:rPr>
                        <a:t>Ekonomik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durumumdan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ötürü</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almak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istedim</a:t>
                      </a:r>
                      <a:r>
                        <a:rPr lang="en-US" sz="1000" b="1" i="0" u="none" strike="noStrike" dirty="0">
                          <a:solidFill>
                            <a:srgbClr val="000000"/>
                          </a:solidFill>
                          <a:effectLst/>
                          <a:latin typeface="Chivo" pitchFamily="2" charset="-94"/>
                        </a:rPr>
                        <a:t> ama </a:t>
                      </a:r>
                      <a:r>
                        <a:rPr lang="en-US" sz="1000" b="1" i="0" u="none" strike="noStrike" dirty="0" err="1">
                          <a:solidFill>
                            <a:srgbClr val="000000"/>
                          </a:solidFill>
                          <a:effectLst/>
                          <a:latin typeface="Chivo" pitchFamily="2" charset="-94"/>
                        </a:rPr>
                        <a:t>alamadım</a:t>
                      </a:r>
                      <a:r>
                        <a:rPr lang="en-US" sz="1000" b="1" i="0" u="none" strike="noStrike" dirty="0">
                          <a:solidFill>
                            <a:srgbClr val="000000"/>
                          </a:solidFill>
                          <a:effectLst/>
                          <a:latin typeface="Chivo" pitchFamily="2" charset="-94"/>
                        </a:rPr>
                        <a:t>.</a:t>
                      </a:r>
                    </a:p>
                  </a:txBody>
                  <a:tcPr marL="4844" marR="4844" marT="4844"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28</a:t>
                      </a:r>
                    </a:p>
                  </a:txBody>
                  <a:tcPr marL="4844" marR="4844" marT="4844"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000" b="0" i="0" u="none" strike="noStrike">
                          <a:solidFill>
                            <a:srgbClr val="000000"/>
                          </a:solidFill>
                          <a:effectLst/>
                          <a:latin typeface="Chivo" pitchFamily="2" charset="-94"/>
                        </a:rPr>
                        <a:t>31</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BBCCD"/>
                    </a:solidFill>
                  </a:tcPr>
                </a:tc>
                <a:tc>
                  <a:txBody>
                    <a:bodyPr/>
                    <a:lstStyle/>
                    <a:p>
                      <a:pPr algn="ctr" rtl="0" fontAlgn="ctr"/>
                      <a:r>
                        <a:rPr lang="en-US" sz="1000" b="0" i="0" u="none" strike="noStrike" dirty="0">
                          <a:solidFill>
                            <a:srgbClr val="000000"/>
                          </a:solidFill>
                          <a:effectLst/>
                          <a:latin typeface="Chivo" pitchFamily="2" charset="-94"/>
                        </a:rPr>
                        <a:t>37</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EB0C4"/>
                    </a:solidFill>
                  </a:tcPr>
                </a:tc>
                <a:tc>
                  <a:txBody>
                    <a:bodyPr/>
                    <a:lstStyle/>
                    <a:p>
                      <a:pPr algn="ctr" rtl="0" fontAlgn="ctr"/>
                      <a:r>
                        <a:rPr lang="en-US" sz="1000" b="0" i="0" u="none" strike="noStrike" dirty="0">
                          <a:solidFill>
                            <a:srgbClr val="000000"/>
                          </a:solidFill>
                          <a:effectLst/>
                          <a:latin typeface="Chivo" pitchFamily="2" charset="-94"/>
                        </a:rPr>
                        <a:t>23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CCD8"/>
                    </a:solidFill>
                  </a:tcPr>
                </a:tc>
                <a:tc>
                  <a:txBody>
                    <a:bodyPr/>
                    <a:lstStyle/>
                    <a:p>
                      <a:pPr algn="ctr" rtl="0" fontAlgn="ctr"/>
                      <a:r>
                        <a:rPr lang="en-US" sz="1000" b="0" i="0" u="none" strike="noStrike" dirty="0">
                          <a:solidFill>
                            <a:srgbClr val="000000"/>
                          </a:solidFill>
                          <a:effectLst/>
                          <a:latin typeface="Chivo" pitchFamily="2" charset="-94"/>
                        </a:rPr>
                        <a:t>19</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3D4DD"/>
                    </a:solidFill>
                  </a:tcPr>
                </a:tc>
                <a:tc>
                  <a:txBody>
                    <a:bodyPr/>
                    <a:lstStyle/>
                    <a:p>
                      <a:pPr algn="ctr" rtl="0" fontAlgn="ctr"/>
                      <a:r>
                        <a:rPr lang="en-US" sz="1000" b="0" i="0" u="none" strike="noStrike" dirty="0">
                          <a:solidFill>
                            <a:srgbClr val="000000"/>
                          </a:solidFill>
                          <a:effectLst/>
                          <a:latin typeface="Chivo" pitchFamily="2" charset="-94"/>
                        </a:rPr>
                        <a:t>26</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4C5D3"/>
                    </a:solidFill>
                  </a:tcPr>
                </a:tc>
                <a:tc>
                  <a:txBody>
                    <a:bodyPr/>
                    <a:lstStyle/>
                    <a:p>
                      <a:pPr algn="ctr" rtl="0" fontAlgn="ctr"/>
                      <a:r>
                        <a:rPr lang="en-US" sz="1000" b="0" i="0" u="none" strike="noStrike" dirty="0">
                          <a:solidFill>
                            <a:srgbClr val="000000"/>
                          </a:solidFill>
                          <a:effectLst/>
                          <a:latin typeface="Chivo" pitchFamily="2" charset="-94"/>
                        </a:rPr>
                        <a:t>34</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5B6C8"/>
                    </a:solidFill>
                  </a:tcPr>
                </a:tc>
                <a:tc>
                  <a:txBody>
                    <a:bodyPr/>
                    <a:lstStyle/>
                    <a:p>
                      <a:pPr algn="ctr" rtl="0" fontAlgn="ctr"/>
                      <a:r>
                        <a:rPr lang="en-US" sz="1000" b="0" i="0" u="none" strike="noStrike" dirty="0">
                          <a:solidFill>
                            <a:srgbClr val="000000"/>
                          </a:solidFill>
                          <a:effectLst/>
                          <a:latin typeface="Chivo" pitchFamily="2" charset="-94"/>
                        </a:rPr>
                        <a:t>34</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5B7C9"/>
                    </a:solidFill>
                  </a:tcPr>
                </a:tc>
                <a:extLst>
                  <a:ext uri="{0D108BD9-81ED-4DB2-BD59-A6C34878D82A}">
                    <a16:rowId xmlns:a16="http://schemas.microsoft.com/office/drawing/2014/main" val="2186906870"/>
                  </a:ext>
                </a:extLst>
              </a:tr>
              <a:tr h="1159670">
                <a:tc>
                  <a:txBody>
                    <a:bodyPr/>
                    <a:lstStyle/>
                    <a:p>
                      <a:pPr algn="l" fontAlgn="ctr"/>
                      <a:r>
                        <a:rPr lang="en-US" sz="1000" b="1" i="0" u="none" strike="noStrike" dirty="0">
                          <a:solidFill>
                            <a:srgbClr val="000000"/>
                          </a:solidFill>
                          <a:effectLst/>
                          <a:latin typeface="Chivo" pitchFamily="2" charset="-94"/>
                        </a:rPr>
                        <a:t>Yeni </a:t>
                      </a:r>
                      <a:r>
                        <a:rPr lang="en-US" sz="1000" b="1" i="0" u="none" strike="noStrike" dirty="0" err="1">
                          <a:solidFill>
                            <a:srgbClr val="000000"/>
                          </a:solidFill>
                          <a:effectLst/>
                          <a:latin typeface="Chivo" pitchFamily="2" charset="-94"/>
                        </a:rPr>
                        <a:t>yılda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olmamasına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rağmen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şimdiden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aldım</a:t>
                      </a:r>
                      <a:r>
                        <a:rPr lang="en-US" sz="1000" b="1" i="0" u="none" strike="noStrike" dirty="0">
                          <a:solidFill>
                            <a:srgbClr val="000000"/>
                          </a:solidFill>
                          <a:effectLst/>
                          <a:latin typeface="Chivo" pitchFamily="2" charset="-94"/>
                        </a:rPr>
                        <a:t>.</a:t>
                      </a:r>
                    </a:p>
                  </a:txBody>
                  <a:tcPr marL="4844" marR="4844" marT="4844"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3</a:t>
                      </a:r>
                    </a:p>
                  </a:txBody>
                  <a:tcPr marL="4844" marR="4844" marT="4844"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6</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DEDEF"/>
                    </a:solidFill>
                  </a:tcPr>
                </a:tc>
                <a:tc>
                  <a:txBody>
                    <a:bodyPr/>
                    <a:lstStyle/>
                    <a:p>
                      <a:pPr algn="ctr" rtl="0" fontAlgn="ctr"/>
                      <a:r>
                        <a:rPr lang="tr-TR" sz="1000" b="0" i="0" u="none" strike="noStrike" dirty="0">
                          <a:solidFill>
                            <a:srgbClr val="000000"/>
                          </a:solidFill>
                          <a:effectLst/>
                          <a:latin typeface="Chivo" pitchFamily="2" charset="-94"/>
                        </a:rPr>
                        <a:t>9</a:t>
                      </a:r>
                      <a:endParaRPr lang="en-US" sz="1000" b="0"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8E9EC"/>
                    </a:solidFill>
                  </a:tcPr>
                </a:tc>
                <a:tc>
                  <a:txBody>
                    <a:bodyPr/>
                    <a:lstStyle/>
                    <a:p>
                      <a:pPr algn="ctr" rtl="0" fontAlgn="ctr"/>
                      <a:r>
                        <a:rPr lang="en-US" sz="1000" b="0" i="0" u="none" strike="noStrike">
                          <a:solidFill>
                            <a:srgbClr val="000000"/>
                          </a:solidFill>
                          <a:effectLst/>
                          <a:latin typeface="Chivo" pitchFamily="2" charset="-94"/>
                        </a:rPr>
                        <a:t>7</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CEE"/>
                    </a:solidFill>
                  </a:tcPr>
                </a:tc>
                <a:tc>
                  <a:txBody>
                    <a:bodyPr/>
                    <a:lstStyle/>
                    <a:p>
                      <a:pPr algn="ctr" rtl="0" fontAlgn="ctr"/>
                      <a:r>
                        <a:rPr lang="en-US" sz="1000" b="0" i="0" u="none" strike="noStrike">
                          <a:solidFill>
                            <a:srgbClr val="000000"/>
                          </a:solidFill>
                          <a:effectLst/>
                          <a:latin typeface="Chivo" pitchFamily="2" charset="-94"/>
                        </a:rPr>
                        <a:t>8</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8E8EB"/>
                    </a:solidFill>
                  </a:tcPr>
                </a:tc>
                <a:tc>
                  <a:txBody>
                    <a:bodyPr/>
                    <a:lstStyle/>
                    <a:p>
                      <a:pPr algn="ctr" rtl="0" fontAlgn="ctr"/>
                      <a:r>
                        <a:rPr lang="en-US" sz="1000" b="0" i="0" u="none" strike="noStrike" dirty="0">
                          <a:solidFill>
                            <a:srgbClr val="000000"/>
                          </a:solidFill>
                          <a:effectLst/>
                          <a:latin typeface="Chivo" pitchFamily="2" charset="-94"/>
                        </a:rPr>
                        <a:t>2</a:t>
                      </a:r>
                      <a:r>
                        <a:rPr lang="tr-TR" sz="1000" b="0" i="0" u="none" strike="noStrike" dirty="0">
                          <a:solidFill>
                            <a:srgbClr val="000000"/>
                          </a:solidFill>
                          <a:effectLst/>
                          <a:latin typeface="Chivo" pitchFamily="2" charset="-94"/>
                        </a:rPr>
                        <a:t>1</a:t>
                      </a:r>
                      <a:endParaRPr lang="en-US" sz="1000" b="0"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D0D1DB"/>
                    </a:solidFill>
                  </a:tcPr>
                </a:tc>
                <a:tc>
                  <a:txBody>
                    <a:bodyPr/>
                    <a:lstStyle/>
                    <a:p>
                      <a:pPr algn="ctr" rtl="0" fontAlgn="ctr"/>
                      <a:r>
                        <a:rPr lang="en-US" sz="1000" b="0" i="0" u="none" strike="noStrike" dirty="0">
                          <a:solidFill>
                            <a:srgbClr val="000000"/>
                          </a:solidFill>
                          <a:effectLst/>
                          <a:latin typeface="Chivo" pitchFamily="2" charset="-94"/>
                        </a:rPr>
                        <a:t>5</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EFF0"/>
                    </a:solidFill>
                  </a:tcPr>
                </a:tc>
                <a:tc>
                  <a:txBody>
                    <a:bodyPr/>
                    <a:lstStyle/>
                    <a:p>
                      <a:pPr algn="ctr" rtl="0" fontAlgn="ctr"/>
                      <a:r>
                        <a:rPr lang="en-US" sz="1000" b="0" i="0" u="none" strike="noStrike" dirty="0">
                          <a:solidFill>
                            <a:srgbClr val="000000"/>
                          </a:solidFill>
                          <a:effectLst/>
                          <a:latin typeface="Chivo" pitchFamily="2" charset="-94"/>
                        </a:rPr>
                        <a:t>10</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4E5E9"/>
                    </a:solidFill>
                  </a:tcPr>
                </a:tc>
                <a:extLst>
                  <a:ext uri="{0D108BD9-81ED-4DB2-BD59-A6C34878D82A}">
                    <a16:rowId xmlns:a16="http://schemas.microsoft.com/office/drawing/2014/main" val="3674273761"/>
                  </a:ext>
                </a:extLst>
              </a:tr>
              <a:tr h="272582">
                <a:tc>
                  <a:txBody>
                    <a:bodyPr/>
                    <a:lstStyle/>
                    <a:p>
                      <a:pPr algn="ctr" rtl="0" fontAlgn="ctr"/>
                      <a:r>
                        <a:rPr lang="en-US" sz="900" b="1" i="0" u="none" strike="noStrike" dirty="0" err="1">
                          <a:solidFill>
                            <a:srgbClr val="FFFFFF"/>
                          </a:solidFill>
                          <a:effectLst/>
                          <a:latin typeface="Chivo" pitchFamily="2" charset="-94"/>
                        </a:rPr>
                        <a:t>Toplam</a:t>
                      </a:r>
                      <a:endParaRPr lang="en-US" sz="900" b="1" i="0" u="none" strike="noStrike" dirty="0">
                        <a:solidFill>
                          <a:srgbClr val="FFFFFF"/>
                        </a:solidFill>
                        <a:effectLst/>
                        <a:latin typeface="Chivo" pitchFamily="2" charset="-94"/>
                      </a:endParaRPr>
                    </a:p>
                  </a:txBody>
                  <a:tcPr marL="4844" marR="4844" marT="4844"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1128394776"/>
                  </a:ext>
                </a:extLst>
              </a:tr>
            </a:tbl>
          </a:graphicData>
        </a:graphic>
      </p:graphicFrame>
      <p:sp>
        <p:nvSpPr>
          <p:cNvPr id="3" name="Google Shape;1123;p70">
            <a:extLst>
              <a:ext uri="{FF2B5EF4-FFF2-40B4-BE49-F238E27FC236}">
                <a16:creationId xmlns:a16="http://schemas.microsoft.com/office/drawing/2014/main" id="{DC15BEED-902C-23F7-197C-2E8DBF94A492}"/>
              </a:ext>
            </a:extLst>
          </p:cNvPr>
          <p:cNvSpPr txBox="1"/>
          <p:nvPr/>
        </p:nvSpPr>
        <p:spPr>
          <a:xfrm>
            <a:off x="265112" y="6232024"/>
            <a:ext cx="7058026" cy="3175454"/>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chemeClr val="tx1"/>
                </a:solidFill>
                <a:highlight>
                  <a:schemeClr val="lt1"/>
                </a:highlight>
                <a:latin typeface="Roboto"/>
                <a:ea typeface="Roboto"/>
                <a:cs typeface="Roboto"/>
                <a:sym typeface="Roboto"/>
              </a:rPr>
              <a:t>Devlet memurları ve işverenlerin %70’inden fazlası acil bir ihtiyacı olmadıkça yeni ürün satın almıyor. Bu oran öğrencilerde %53’e düşüyor.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chemeClr val="tx1"/>
                </a:solidFill>
                <a:highlight>
                  <a:schemeClr val="lt1"/>
                </a:highlight>
                <a:latin typeface="Roboto"/>
                <a:ea typeface="Roboto"/>
                <a:cs typeface="Roboto"/>
                <a:sym typeface="Roboto"/>
              </a:rPr>
              <a:t>Zamlanacağını düşündüğü ürünleri önceden almak isteyen fakat ekonomik durumundan ötürü alamayanları en yüksek olduğu istihdam grupları işsizler, özel sektör çalışanları ve yevmiyeli çalışanlar.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chemeClr val="tx1"/>
                </a:solidFill>
                <a:highlight>
                  <a:schemeClr val="lt1"/>
                </a:highlight>
                <a:latin typeface="Roboto"/>
                <a:ea typeface="Roboto"/>
                <a:cs typeface="Roboto"/>
                <a:sym typeface="Roboto"/>
              </a:rPr>
              <a:t>Öğrenciler dışındaki tüm çalışma gruplarında  «Yeni yılda zamlanacağını düşündüğüm ürünleri acil ihtiyacım olmamasına rağmen şimdiden aldım.» yanıtını verenlerin oranı %10 ve altı seviyede.</a:t>
            </a:r>
          </a:p>
          <a:p>
            <a:pPr marL="0" marR="0" lvl="0" indent="0" algn="just" rtl="0">
              <a:lnSpc>
                <a:spcPct val="115000"/>
              </a:lnSpc>
              <a:spcBef>
                <a:spcPts val="0"/>
              </a:spcBef>
              <a:spcAft>
                <a:spcPts val="0"/>
              </a:spcAft>
              <a:buClr>
                <a:srgbClr val="000000"/>
              </a:buClr>
              <a:buSzPts val="1300"/>
              <a:buFont typeface="Arial"/>
              <a:buNone/>
            </a:pPr>
            <a:endParaRPr lang="tr-TR" sz="1300" b="1" i="0" u="none" strike="noStrike" cap="none"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dirty="0">
              <a:solidFill>
                <a:schemeClr val="tx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1576389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pic>
        <p:nvPicPr>
          <p:cNvPr id="1547" name="Google Shape;1547;p92"/>
          <p:cNvPicPr preferRelativeResize="0"/>
          <p:nvPr/>
        </p:nvPicPr>
        <p:blipFill rotWithShape="1">
          <a:blip r:embed="rId3">
            <a:alphaModFix/>
          </a:blip>
          <a:srcRect/>
          <a:stretch/>
        </p:blipFill>
        <p:spPr>
          <a:xfrm>
            <a:off x="6" y="0"/>
            <a:ext cx="7589558" cy="10734403"/>
          </a:xfrm>
          <a:prstGeom prst="rect">
            <a:avLst/>
          </a:prstGeom>
          <a:noFill/>
          <a:ln>
            <a:noFill/>
          </a:ln>
        </p:spPr>
      </p:pic>
      <p:sp>
        <p:nvSpPr>
          <p:cNvPr id="1548" name="Google Shape;1548;p92"/>
          <p:cNvSpPr txBox="1"/>
          <p:nvPr/>
        </p:nvSpPr>
        <p:spPr>
          <a:xfrm>
            <a:off x="1793244" y="3152502"/>
            <a:ext cx="4240200" cy="877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100"/>
              <a:buFont typeface="Arial"/>
              <a:buNone/>
            </a:pPr>
            <a:r>
              <a:rPr lang="en" sz="1900" b="1" i="0" u="none" strike="noStrike" cap="none">
                <a:solidFill>
                  <a:srgbClr val="E6B8AF"/>
                </a:solidFill>
                <a:latin typeface="Chivo"/>
                <a:ea typeface="Chivo"/>
                <a:cs typeface="Chivo"/>
                <a:sym typeface="Chivo"/>
              </a:rPr>
              <a:t>OKUDUĞUNUZ İÇİN TEŞEKKÜRLER</a:t>
            </a:r>
            <a:endParaRPr sz="1900" b="1" i="0" u="none" strike="noStrike" cap="none">
              <a:solidFill>
                <a:srgbClr val="E6B8AF"/>
              </a:solidFill>
              <a:latin typeface="Chivo"/>
              <a:ea typeface="Chivo"/>
              <a:cs typeface="Chivo"/>
              <a:sym typeface="Chivo"/>
            </a:endParaRPr>
          </a:p>
          <a:p>
            <a:pPr marL="0" marR="0" lvl="0" indent="0" algn="ctr" rtl="0">
              <a:lnSpc>
                <a:spcPct val="150000"/>
              </a:lnSpc>
              <a:spcBef>
                <a:spcPts val="0"/>
              </a:spcBef>
              <a:spcAft>
                <a:spcPts val="0"/>
              </a:spcAft>
              <a:buClr>
                <a:srgbClr val="000000"/>
              </a:buClr>
              <a:buSzPts val="1100"/>
              <a:buFont typeface="Arial"/>
              <a:buNone/>
            </a:pPr>
            <a:r>
              <a:rPr lang="en" sz="1900" b="1" i="0" u="none" strike="noStrike" cap="none">
                <a:solidFill>
                  <a:srgbClr val="FFFFFF"/>
                </a:solidFill>
                <a:latin typeface="Chivo"/>
                <a:ea typeface="Chivo"/>
                <a:cs typeface="Chivo"/>
                <a:sym typeface="Chivo"/>
              </a:rPr>
              <a:t>Yakında Tekrar Görüşmek Üzere</a:t>
            </a:r>
            <a:endParaRPr sz="1900" b="1" i="0" u="none" strike="noStrike" cap="none">
              <a:solidFill>
                <a:srgbClr val="FFFFFF"/>
              </a:solidFill>
              <a:latin typeface="Chivo"/>
              <a:ea typeface="Chivo"/>
              <a:cs typeface="Chivo"/>
              <a:sym typeface="Chivo"/>
            </a:endParaRPr>
          </a:p>
          <a:p>
            <a:pPr marL="0" marR="0" lvl="0" indent="0" algn="ctr" rtl="0">
              <a:lnSpc>
                <a:spcPct val="150000"/>
              </a:lnSpc>
              <a:spcBef>
                <a:spcPts val="0"/>
              </a:spcBef>
              <a:spcAft>
                <a:spcPts val="0"/>
              </a:spcAft>
              <a:buClr>
                <a:srgbClr val="FFFFFF"/>
              </a:buClr>
              <a:buSzPts val="1800"/>
              <a:buFont typeface="Arial"/>
              <a:buNone/>
            </a:pPr>
            <a:endParaRPr sz="1900" b="1" i="0" u="none" strike="noStrike" cap="none">
              <a:solidFill>
                <a:srgbClr val="EE3747"/>
              </a:solidFill>
              <a:latin typeface="Arial"/>
              <a:ea typeface="Arial"/>
              <a:cs typeface="Arial"/>
              <a:sym typeface="Arial"/>
            </a:endParaRPr>
          </a:p>
        </p:txBody>
      </p:sp>
      <p:sp>
        <p:nvSpPr>
          <p:cNvPr id="1549" name="Google Shape;1549;p92"/>
          <p:cNvSpPr txBox="1"/>
          <p:nvPr/>
        </p:nvSpPr>
        <p:spPr>
          <a:xfrm>
            <a:off x="1827969" y="4274537"/>
            <a:ext cx="4240200" cy="877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800"/>
              <a:buFont typeface="Arial"/>
              <a:buNone/>
            </a:pPr>
            <a:r>
              <a:rPr lang="en" sz="1900" b="1" i="0" u="sng" strike="noStrike" cap="none">
                <a:solidFill>
                  <a:schemeClr val="lt1"/>
                </a:solidFill>
                <a:latin typeface="Chivo"/>
                <a:ea typeface="Chivo"/>
                <a:cs typeface="Chivo"/>
                <a:sym typeface="Chivo"/>
                <a:hlinkClick r:id="rId4">
                  <a:extLst>
                    <a:ext uri="{A12FA001-AC4F-418D-AE19-62706E023703}">
                      <ahyp:hlinkClr xmlns:ahyp="http://schemas.microsoft.com/office/drawing/2018/hyperlinkcolor" val="tx"/>
                    </a:ext>
                  </a:extLst>
                </a:hlinkClick>
              </a:rPr>
              <a:t>TurkiyeRaporu.com</a:t>
            </a:r>
            <a:br>
              <a:rPr lang="en" sz="1900" b="1" i="0" u="none" strike="noStrike" cap="none">
                <a:solidFill>
                  <a:schemeClr val="lt1"/>
                </a:solidFill>
                <a:latin typeface="Chivo"/>
                <a:ea typeface="Chivo"/>
                <a:cs typeface="Chivo"/>
                <a:sym typeface="Chivo"/>
              </a:rPr>
            </a:br>
            <a:br>
              <a:rPr lang="en" sz="1900" b="1" i="0" u="none" strike="noStrike" cap="none">
                <a:solidFill>
                  <a:schemeClr val="lt1"/>
                </a:solidFill>
                <a:latin typeface="Chivo"/>
                <a:ea typeface="Chivo"/>
                <a:cs typeface="Chivo"/>
                <a:sym typeface="Chivo"/>
              </a:rPr>
            </a:br>
            <a:r>
              <a:rPr lang="en" sz="1900" b="1" i="0" u="none" strike="noStrike" cap="none">
                <a:solidFill>
                  <a:schemeClr val="lt1"/>
                </a:solidFill>
                <a:latin typeface="Chivo"/>
                <a:ea typeface="Chivo"/>
                <a:cs typeface="Chivo"/>
                <a:sym typeface="Chivo"/>
              </a:rPr>
              <a:t>Soru ve önerileriniz için;</a:t>
            </a:r>
            <a:endParaRPr sz="1900" b="1" i="0" u="none" strike="noStrike" cap="none">
              <a:solidFill>
                <a:schemeClr val="lt1"/>
              </a:solidFill>
              <a:latin typeface="Chivo"/>
              <a:ea typeface="Chivo"/>
              <a:cs typeface="Chivo"/>
              <a:sym typeface="Chivo"/>
            </a:endParaRPr>
          </a:p>
          <a:p>
            <a:pPr marL="0" marR="0" lvl="0" indent="0" algn="ctr" rtl="0">
              <a:lnSpc>
                <a:spcPct val="150000"/>
              </a:lnSpc>
              <a:spcBef>
                <a:spcPts val="0"/>
              </a:spcBef>
              <a:spcAft>
                <a:spcPts val="0"/>
              </a:spcAft>
              <a:buClr>
                <a:srgbClr val="000000"/>
              </a:buClr>
              <a:buSzPts val="1800"/>
              <a:buFont typeface="Arial"/>
              <a:buNone/>
            </a:pPr>
            <a:r>
              <a:rPr lang="en" sz="1900" b="1" i="0" u="none" strike="noStrike" cap="none">
                <a:solidFill>
                  <a:schemeClr val="lt1"/>
                </a:solidFill>
                <a:latin typeface="Chivo"/>
                <a:ea typeface="Chivo"/>
                <a:cs typeface="Chivo"/>
                <a:sym typeface="Chivo"/>
              </a:rPr>
              <a:t>rapor@turkiyeraporu.com</a:t>
            </a:r>
            <a:endParaRPr sz="1900" b="0" i="0" u="none" strike="noStrike" cap="none">
              <a:solidFill>
                <a:schemeClr val="lt1"/>
              </a:solidFill>
              <a:latin typeface="Chivo"/>
              <a:ea typeface="Chivo"/>
              <a:cs typeface="Chivo"/>
              <a:sym typeface="Chivo"/>
            </a:endParaRPr>
          </a:p>
        </p:txBody>
      </p:sp>
      <p:pic>
        <p:nvPicPr>
          <p:cNvPr id="1550" name="Google Shape;1550;p92">
            <a:hlinkClick r:id="rId5"/>
          </p:cNvPr>
          <p:cNvPicPr preferRelativeResize="0"/>
          <p:nvPr/>
        </p:nvPicPr>
        <p:blipFill rotWithShape="1">
          <a:blip r:embed="rId6">
            <a:alphaModFix/>
          </a:blip>
          <a:srcRect/>
          <a:stretch/>
        </p:blipFill>
        <p:spPr>
          <a:xfrm>
            <a:off x="4338000" y="9095374"/>
            <a:ext cx="438175" cy="436719"/>
          </a:xfrm>
          <a:prstGeom prst="rect">
            <a:avLst/>
          </a:prstGeom>
          <a:noFill/>
          <a:ln>
            <a:noFill/>
          </a:ln>
        </p:spPr>
      </p:pic>
      <p:pic>
        <p:nvPicPr>
          <p:cNvPr id="1551" name="Google Shape;1551;p92">
            <a:hlinkClick r:id="rId7"/>
          </p:cNvPr>
          <p:cNvPicPr preferRelativeResize="0"/>
          <p:nvPr/>
        </p:nvPicPr>
        <p:blipFill rotWithShape="1">
          <a:blip r:embed="rId8">
            <a:alphaModFix/>
          </a:blip>
          <a:srcRect/>
          <a:stretch/>
        </p:blipFill>
        <p:spPr>
          <a:xfrm>
            <a:off x="3652785" y="9094650"/>
            <a:ext cx="438175" cy="438175"/>
          </a:xfrm>
          <a:prstGeom prst="rect">
            <a:avLst/>
          </a:prstGeom>
          <a:noFill/>
          <a:ln>
            <a:noFill/>
          </a:ln>
        </p:spPr>
      </p:pic>
      <p:pic>
        <p:nvPicPr>
          <p:cNvPr id="1552" name="Google Shape;1552;p92">
            <a:hlinkClick r:id="rId9"/>
          </p:cNvPr>
          <p:cNvPicPr preferRelativeResize="0"/>
          <p:nvPr/>
        </p:nvPicPr>
        <p:blipFill rotWithShape="1">
          <a:blip r:embed="rId10">
            <a:alphaModFix/>
          </a:blip>
          <a:srcRect/>
          <a:stretch/>
        </p:blipFill>
        <p:spPr>
          <a:xfrm>
            <a:off x="2706975" y="9008825"/>
            <a:ext cx="901575" cy="601049"/>
          </a:xfrm>
          <a:prstGeom prst="rect">
            <a:avLst/>
          </a:prstGeom>
          <a:noFill/>
          <a:ln>
            <a:noFill/>
          </a:ln>
        </p:spPr>
      </p:pic>
      <p:sp>
        <p:nvSpPr>
          <p:cNvPr id="1553" name="Google Shape;1553;p92"/>
          <p:cNvSpPr txBox="1"/>
          <p:nvPr/>
        </p:nvSpPr>
        <p:spPr>
          <a:xfrm>
            <a:off x="1744575" y="8588232"/>
            <a:ext cx="4240200" cy="35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500" b="1" i="0" u="none" strike="noStrike" cap="none">
                <a:solidFill>
                  <a:srgbClr val="FFFFFF"/>
                </a:solidFill>
                <a:latin typeface="Chivo"/>
                <a:ea typeface="Chivo"/>
                <a:cs typeface="Chivo"/>
                <a:sym typeface="Chivo"/>
              </a:rPr>
              <a:t>Takip için</a:t>
            </a:r>
            <a:endParaRPr sz="1500" b="0" i="0" u="none" strike="noStrike" cap="none">
              <a:solidFill>
                <a:srgbClr val="FFFFFF"/>
              </a:solidFill>
              <a:latin typeface="Chivo"/>
              <a:ea typeface="Chivo"/>
              <a:cs typeface="Chivo"/>
              <a:sym typeface="Chivo"/>
            </a:endParaRPr>
          </a:p>
        </p:txBody>
      </p:sp>
      <p:cxnSp>
        <p:nvCxnSpPr>
          <p:cNvPr id="1554" name="Google Shape;1554;p92"/>
          <p:cNvCxnSpPr/>
          <p:nvPr/>
        </p:nvCxnSpPr>
        <p:spPr>
          <a:xfrm rot="10800000" flipH="1">
            <a:off x="518013" y="8361400"/>
            <a:ext cx="6707700" cy="60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2034F9C9-7F0B-D63C-6902-30612FF27498}"/>
            </a:ext>
          </a:extLst>
        </p:cNvPr>
        <p:cNvGrpSpPr/>
        <p:nvPr/>
      </p:nvGrpSpPr>
      <p:grpSpPr>
        <a:xfrm>
          <a:off x="0" y="0"/>
          <a:ext cx="0" cy="0"/>
          <a:chOff x="0" y="0"/>
          <a:chExt cx="0" cy="0"/>
        </a:xfrm>
      </p:grpSpPr>
      <p:sp>
        <p:nvSpPr>
          <p:cNvPr id="109" name="Google Shape;109;p18">
            <a:extLst>
              <a:ext uri="{FF2B5EF4-FFF2-40B4-BE49-F238E27FC236}">
                <a16:creationId xmlns:a16="http://schemas.microsoft.com/office/drawing/2014/main" id="{217018A4-1345-7844-2D30-0D68B3BFB3EA}"/>
              </a:ext>
            </a:extLst>
          </p:cNvPr>
          <p:cNvSpPr txBox="1"/>
          <p:nvPr/>
        </p:nvSpPr>
        <p:spPr>
          <a:xfrm>
            <a:off x="265113" y="525050"/>
            <a:ext cx="7084800" cy="86232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bir dönem oldu. 2024 yılında ise popülerlik skoru yine 100 seviyelerine çok yakın olsa da (95) değerle zirve yaptı. 2023 yılına kıyasla zirve değeri biraz daha düşük olsa da, 2024'te zirveye giden süreçteki popülerlik skorlarının çok daha yüksek olduğu dikkat çekiyor. Bu durum, tüketicilerin Black Friday indirimlerini 2024 yılında çok daha erken bir dönemde takip etmeye başladığını ve bu etkinliklere olan ilginin haftalar öncesinden arttığını gösteriyor. 2023'te daha ani bir yükseliş yaşanırken, 2024'te tüketicilerin bilinçli bir şekilde bu dönemi beklediği ve Black Friday fırsatlarına olan hazırlıklarının daha önce başladığı ortaya çıkıyor.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Toplumun Türkiye ve dünyada olanlara tepkisini her ay gerçekleştirdiğimiz anketlerle anlamaya çalışırken bir yandan da belirsizlikler giderek artıyor. 2025 yılına girmemize iki hafta kalan bu günlerde yeni yıl hem ekonomik açıdan hem de uluslararası ilişkiler ve güvenlik bakımından birçok bilinmez ile karşı karşıyayız. Daha önceki raporlarda belirttiğim gibi bir sonraki seçimlere giden süreçte henüz taşların yerine oturduğu bir durumdan bahsetmek mümkün değil. Şimşek programı, Kürt meselesi, Trump başkanlığı, orta doğudaki gelişmeler, yeni anayasa yapım süreci gibi netameli konular 2028 seçiminin, muhtemelen daha erken bir seçimin, düzlemini belirleyecek.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b="1" kern="100" dirty="0">
                <a:effectLst/>
                <a:latin typeface="Aptos" panose="020B0004020202020204" pitchFamily="34" charset="0"/>
                <a:ea typeface="Aptos" panose="020B0004020202020204" pitchFamily="34" charset="0"/>
                <a:cs typeface="Times New Roman" panose="02020603050405020304" pitchFamily="18" charset="0"/>
              </a:rPr>
              <a:t>Bu vesileyle tüm abonelerimizin yeni yılını kutlar, 2025 yılının tüm dünyaya daha fazla barış ve huzur getiren bir yıl olmasını dilerim.</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1000"/>
              </a:spcBef>
              <a:spcAft>
                <a:spcPts val="0"/>
              </a:spcAft>
              <a:buClr>
                <a:srgbClr val="000000"/>
              </a:buClr>
              <a:buSzTx/>
              <a:buFont typeface="Arial"/>
              <a:buNone/>
              <a:tabLst/>
              <a:defRPr/>
            </a:pPr>
            <a:endParaRPr kumimoji="0" lang="tr-TR"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endParaRPr>
          </a:p>
          <a:p>
            <a:pPr marL="0" marR="0" lvl="0" indent="0" algn="just" defTabSz="914400" rtl="0" eaLnBrk="1" fontAlgn="auto" latinLnBrk="0" hangingPunct="1">
              <a:lnSpc>
                <a:spcPct val="100000"/>
              </a:lnSpc>
              <a:spcBef>
                <a:spcPts val="1000"/>
              </a:spcBef>
              <a:spcAft>
                <a:spcPts val="0"/>
              </a:spcAft>
              <a:buClr>
                <a:srgbClr val="000000"/>
              </a:buClr>
              <a:buSzTx/>
              <a:buFont typeface="Arial"/>
              <a:buNone/>
              <a:tabLst/>
              <a:defRPr/>
            </a:pPr>
            <a:r>
              <a:rPr kumimoji="0" lang="en-US"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Yeni </a:t>
            </a:r>
            <a:r>
              <a:rPr kumimoji="0" lang="en-US" sz="1300" b="0" i="0" u="none" strike="noStrike" kern="10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raporlarda</a:t>
            </a:r>
            <a:r>
              <a:rPr kumimoji="0" lang="en-US"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 </a:t>
            </a:r>
            <a:r>
              <a:rPr kumimoji="0" lang="en-US" sz="1300" b="0" i="0" u="none" strike="noStrike" kern="10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görüşmek</a:t>
            </a:r>
            <a:r>
              <a:rPr kumimoji="0" lang="en-US"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 </a:t>
            </a:r>
            <a:r>
              <a:rPr kumimoji="0" lang="en-US" sz="1300" b="0" i="0" u="none" strike="noStrike" kern="10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dileğiyle</a:t>
            </a:r>
            <a:r>
              <a:rPr kumimoji="0" lang="en-US" sz="1300" b="0" i="0" u="none" strike="noStrike" kern="0" cap="none" spc="0" normalizeH="0" baseline="0" noProof="0" dirty="0">
                <a:ln>
                  <a:noFill/>
                </a:ln>
                <a:solidFill>
                  <a:srgbClr val="262626"/>
                </a:solidFill>
                <a:effectLst/>
                <a:uLnTx/>
                <a:uFillTx/>
                <a:latin typeface="Roboto" panose="02000000000000000000" pitchFamily="2" charset="0"/>
                <a:cs typeface="Arial"/>
                <a:sym typeface="Arial"/>
              </a:rPr>
              <a:t>, </a:t>
            </a:r>
            <a:endParaRPr kumimoji="0" lang="tr-TR" sz="1300" b="0" i="0" u="none" strike="noStrike" kern="0" cap="none" spc="0" normalizeH="0" baseline="0" noProof="0" dirty="0">
              <a:ln>
                <a:noFill/>
              </a:ln>
              <a:solidFill>
                <a:srgbClr val="262626"/>
              </a:solidFill>
              <a:effectLst/>
              <a:uLnTx/>
              <a:uFillTx/>
              <a:latin typeface="Roboto" panose="02000000000000000000" pitchFamily="2" charset="0"/>
              <a:cs typeface="Arial"/>
              <a:sym typeface="Arial"/>
            </a:endParaRPr>
          </a:p>
          <a:p>
            <a:pPr marL="0" marR="0" lvl="0" indent="0" algn="just" defTabSz="914400" rtl="0" eaLnBrk="1" fontAlgn="auto" latinLnBrk="0" hangingPunct="1">
              <a:lnSpc>
                <a:spcPct val="100000"/>
              </a:lnSpc>
              <a:spcBef>
                <a:spcPts val="1000"/>
              </a:spcBef>
              <a:spcAft>
                <a:spcPts val="0"/>
              </a:spcAft>
              <a:buClr>
                <a:srgbClr val="000000"/>
              </a:buClr>
              <a:buSzTx/>
              <a:buFont typeface="Arial"/>
              <a:buNone/>
              <a:tabLst/>
              <a:defRPr/>
            </a:pPr>
            <a:endParaRPr kumimoji="0" lang="en-US" sz="13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r" defTabSz="914400" rtl="0" eaLnBrk="1" fontAlgn="auto" latinLnBrk="0" hangingPunct="1">
              <a:lnSpc>
                <a:spcPct val="100000"/>
              </a:lnSpc>
              <a:spcBef>
                <a:spcPts val="1000"/>
              </a:spcBef>
              <a:spcAft>
                <a:spcPts val="0"/>
              </a:spcAft>
              <a:buClr>
                <a:srgbClr val="000000"/>
              </a:buClr>
              <a:buSzTx/>
              <a:buFont typeface="Arial"/>
              <a:buNone/>
              <a:tabLst/>
              <a:defRPr/>
            </a:pPr>
            <a:r>
              <a:rPr kumimoji="0" lang="en-US" sz="1300" b="1" i="1" u="none" strike="noStrike" kern="0" cap="none" spc="0" normalizeH="0" baseline="0" noProof="0" dirty="0">
                <a:ln>
                  <a:noFill/>
                </a:ln>
                <a:solidFill>
                  <a:srgbClr val="262626"/>
                </a:solidFill>
                <a:effectLst/>
                <a:uLnTx/>
                <a:uFillTx/>
                <a:latin typeface="Roboto" panose="02000000000000000000" pitchFamily="2" charset="0"/>
                <a:ea typeface="Roboto" panose="02000000000000000000" pitchFamily="2" charset="0"/>
                <a:cs typeface="Arial"/>
                <a:sym typeface="Arial"/>
              </a:rPr>
              <a:t>Can </a:t>
            </a:r>
            <a:r>
              <a:rPr kumimoji="0" lang="en-US" sz="1300" b="1" i="1" u="none" strike="noStrike" kern="0" cap="none" spc="0" normalizeH="0" baseline="0" noProof="0" dirty="0" err="1">
                <a:ln>
                  <a:noFill/>
                </a:ln>
                <a:solidFill>
                  <a:srgbClr val="262626"/>
                </a:solidFill>
                <a:effectLst/>
                <a:uLnTx/>
                <a:uFillTx/>
                <a:latin typeface="Roboto" panose="02000000000000000000" pitchFamily="2" charset="0"/>
                <a:ea typeface="Roboto" panose="02000000000000000000" pitchFamily="2" charset="0"/>
                <a:cs typeface="Arial"/>
                <a:sym typeface="Arial"/>
              </a:rPr>
              <a:t>Selçuki</a:t>
            </a:r>
            <a:endParaRPr kumimoji="0" lang="en-US" sz="13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0" marR="0" lvl="0" indent="0" algn="r" defTabSz="914400" rtl="0" eaLnBrk="1" fontAlgn="auto" latinLnBrk="0" hangingPunct="1">
              <a:lnSpc>
                <a:spcPct val="100000"/>
              </a:lnSpc>
              <a:spcBef>
                <a:spcPts val="1000"/>
              </a:spcBef>
              <a:spcAft>
                <a:spcPts val="0"/>
              </a:spcAft>
              <a:buClr>
                <a:srgbClr val="000000"/>
              </a:buClr>
              <a:buSzTx/>
              <a:buFont typeface="Arial"/>
              <a:buNone/>
              <a:tabLst/>
              <a:defRPr/>
            </a:pPr>
            <a:r>
              <a:rPr kumimoji="0" lang="en-US" sz="1300" b="1" i="1" u="none" strike="noStrike" kern="0" cap="none" spc="0" normalizeH="0" baseline="0" noProof="0" dirty="0" err="1">
                <a:ln>
                  <a:noFill/>
                </a:ln>
                <a:solidFill>
                  <a:srgbClr val="EF3B45"/>
                </a:solidFill>
                <a:effectLst/>
                <a:uLnTx/>
                <a:uFillTx/>
                <a:latin typeface="Roboto" panose="02000000000000000000" pitchFamily="2" charset="0"/>
                <a:ea typeface="Roboto" panose="02000000000000000000" pitchFamily="2" charset="0"/>
                <a:cs typeface="Arial"/>
                <a:sym typeface="Arial"/>
              </a:rPr>
              <a:t>Direktör</a:t>
            </a:r>
            <a:r>
              <a:rPr kumimoji="0" lang="en-US" sz="1300" b="1" i="1" u="none" strike="noStrike" kern="0" cap="none" spc="0" normalizeH="0" baseline="0" noProof="0" dirty="0">
                <a:ln>
                  <a:noFill/>
                </a:ln>
                <a:solidFill>
                  <a:srgbClr val="EF3B45"/>
                </a:solidFill>
                <a:effectLst/>
                <a:uLnTx/>
                <a:uFillTx/>
                <a:latin typeface="Roboto" panose="02000000000000000000" pitchFamily="2" charset="0"/>
                <a:ea typeface="Roboto" panose="02000000000000000000" pitchFamily="2" charset="0"/>
                <a:cs typeface="Arial"/>
                <a:sym typeface="Arial"/>
              </a:rPr>
              <a:t>, Türkiye R</a:t>
            </a:r>
            <a:r>
              <a:rPr kumimoji="0" lang="tr-TR" sz="1300" b="1" i="1" u="none" strike="noStrike" kern="0" cap="none" spc="0" normalizeH="0" baseline="0" noProof="0" dirty="0">
                <a:ln>
                  <a:noFill/>
                </a:ln>
                <a:solidFill>
                  <a:srgbClr val="EF3B45"/>
                </a:solidFill>
                <a:effectLst/>
                <a:uLnTx/>
                <a:uFillTx/>
                <a:latin typeface="Roboto" panose="02000000000000000000" pitchFamily="2" charset="0"/>
                <a:ea typeface="Roboto" panose="02000000000000000000" pitchFamily="2" charset="0"/>
                <a:cs typeface="Arial"/>
                <a:sym typeface="Arial"/>
              </a:rPr>
              <a:t>aporu</a:t>
            </a:r>
            <a:endParaRPr kumimoji="0" lang="en-US" sz="13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10" name="Google Shape;110;p18">
            <a:extLst>
              <a:ext uri="{FF2B5EF4-FFF2-40B4-BE49-F238E27FC236}">
                <a16:creationId xmlns:a16="http://schemas.microsoft.com/office/drawing/2014/main" id="{53E25AB5-FC4D-E027-FBE5-570A57D5BD35}"/>
              </a:ext>
            </a:extLst>
          </p:cNvPr>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a:extLst>
              <a:ext uri="{FF2B5EF4-FFF2-40B4-BE49-F238E27FC236}">
                <a16:creationId xmlns:a16="http://schemas.microsoft.com/office/drawing/2014/main" id="{3B3425F1-B9B2-13F6-A81A-F6A6C01B595C}"/>
              </a:ext>
            </a:extLst>
          </p:cNvPr>
          <p:cNvGrpSpPr/>
          <p:nvPr/>
        </p:nvGrpSpPr>
        <p:grpSpPr>
          <a:xfrm>
            <a:off x="260650" y="57150"/>
            <a:ext cx="6806500" cy="434700"/>
            <a:chOff x="260650" y="57150"/>
            <a:chExt cx="6806500" cy="434700"/>
          </a:xfrm>
        </p:grpSpPr>
        <p:cxnSp>
          <p:nvCxnSpPr>
            <p:cNvPr id="112" name="Google Shape;112;p18">
              <a:extLst>
                <a:ext uri="{FF2B5EF4-FFF2-40B4-BE49-F238E27FC236}">
                  <a16:creationId xmlns:a16="http://schemas.microsoft.com/office/drawing/2014/main" id="{A8769343-3D74-F42C-863F-546609A4E224}"/>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a:extLst>
                <a:ext uri="{FF2B5EF4-FFF2-40B4-BE49-F238E27FC236}">
                  <a16:creationId xmlns:a16="http://schemas.microsoft.com/office/drawing/2014/main" id="{8F0F0B57-8C3E-0592-067B-93E740083ED9}"/>
                </a:ext>
              </a:extLst>
            </p:cNvPr>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a:extLst>
              <a:ext uri="{FF2B5EF4-FFF2-40B4-BE49-F238E27FC236}">
                <a16:creationId xmlns:a16="http://schemas.microsoft.com/office/drawing/2014/main" id="{1E355703-EDB5-8D10-52E9-D69FC476DFEE}"/>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8</a:t>
            </a:fld>
            <a:endParaRPr sz="1700">
              <a:solidFill>
                <a:schemeClr val="dk1"/>
              </a:solidFill>
              <a:latin typeface="Chivo"/>
              <a:ea typeface="Chivo"/>
              <a:cs typeface="Chivo"/>
              <a:sym typeface="Chivo"/>
            </a:endParaRPr>
          </a:p>
        </p:txBody>
      </p:sp>
      <p:grpSp>
        <p:nvGrpSpPr>
          <p:cNvPr id="115" name="Google Shape;115;p18">
            <a:extLst>
              <a:ext uri="{FF2B5EF4-FFF2-40B4-BE49-F238E27FC236}">
                <a16:creationId xmlns:a16="http://schemas.microsoft.com/office/drawing/2014/main" id="{A9FAAFF2-1459-6537-DA6C-08348BE1A2FD}"/>
              </a:ext>
            </a:extLst>
          </p:cNvPr>
          <p:cNvGrpSpPr/>
          <p:nvPr/>
        </p:nvGrpSpPr>
        <p:grpSpPr>
          <a:xfrm>
            <a:off x="2488" y="10185550"/>
            <a:ext cx="7601575" cy="545400"/>
            <a:chOff x="0" y="10185450"/>
            <a:chExt cx="7601575" cy="545400"/>
          </a:xfrm>
        </p:grpSpPr>
        <p:grpSp>
          <p:nvGrpSpPr>
            <p:cNvPr id="116" name="Google Shape;116;p18">
              <a:extLst>
                <a:ext uri="{FF2B5EF4-FFF2-40B4-BE49-F238E27FC236}">
                  <a16:creationId xmlns:a16="http://schemas.microsoft.com/office/drawing/2014/main" id="{FAE53B3F-2694-7F1C-70B4-2D457A32ADE8}"/>
                </a:ext>
              </a:extLst>
            </p:cNvPr>
            <p:cNvGrpSpPr/>
            <p:nvPr/>
          </p:nvGrpSpPr>
          <p:grpSpPr>
            <a:xfrm>
              <a:off x="0" y="10185450"/>
              <a:ext cx="7589400" cy="545400"/>
              <a:chOff x="0" y="9118650"/>
              <a:chExt cx="7589400" cy="545400"/>
            </a:xfrm>
          </p:grpSpPr>
          <p:sp>
            <p:nvSpPr>
              <p:cNvPr id="117" name="Google Shape;117;p18">
                <a:extLst>
                  <a:ext uri="{FF2B5EF4-FFF2-40B4-BE49-F238E27FC236}">
                    <a16:creationId xmlns:a16="http://schemas.microsoft.com/office/drawing/2014/main" id="{0FE956DB-CB21-92A9-4ABF-1D86CE41FB57}"/>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a:extLst>
                  <a:ext uri="{FF2B5EF4-FFF2-40B4-BE49-F238E27FC236}">
                    <a16:creationId xmlns:a16="http://schemas.microsoft.com/office/drawing/2014/main" id="{CCC8ED7A-C79C-CD47-FD86-6ECF7E20E993}"/>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a:extLst>
                <a:ext uri="{FF2B5EF4-FFF2-40B4-BE49-F238E27FC236}">
                  <a16:creationId xmlns:a16="http://schemas.microsoft.com/office/drawing/2014/main" id="{B8D40689-D8FE-5E14-B798-B58031C1569C}"/>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extLst>
      <p:ext uri="{BB962C8B-B14F-4D97-AF65-F5344CB8AC3E}">
        <p14:creationId xmlns:p14="http://schemas.microsoft.com/office/powerpoint/2010/main" val="184029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284275" y="624150"/>
            <a:ext cx="7038863" cy="8865900"/>
          </a:xfrm>
          <a:prstGeom prst="rect">
            <a:avLst/>
          </a:prstGeom>
          <a:noFill/>
          <a:ln>
            <a:noFill/>
          </a:ln>
        </p:spPr>
        <p:txBody>
          <a:bodyPr spcFirstLastPara="1" wrap="square" lIns="91425" tIns="91425" rIns="91425" bIns="91425" anchor="t" anchorCtr="0">
            <a:noAutofit/>
          </a:bodyPr>
          <a:lstStyle/>
          <a:p>
            <a:pPr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15 </a:t>
            </a:r>
            <a:r>
              <a:rPr lang="tr-TR" sz="1200" b="1" dirty="0">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Esenyurt Belediyesi’ne kayyum atanmasının ardından 16 gün boyunca belediye binasına alınmayan CHP meclis üyeleri, görevlerine geri döndü. CHP’liler, seçilmiş belediye başkanı göreve dönene kadar mücadele edeceklerini belirtti.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AK Parti Elazığ İl Başkanı Şerafettin Yıldırım, partiye yakın kişilere kamuda işe alım sırasında torpil sağlandığını canlı yayında itiraf ederek, “O kadar da olacak canım” dedi.</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TEMA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Vakfı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Kazdağları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bölgesinin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%79’un</a:t>
            </a: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madencilik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ruhsatı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verildiğini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açıkladı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Bölgede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doğayı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tehdit</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maden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projelerine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yerel</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halkın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direnişi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devam</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ediyor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marL="342900" lvl="0" indent="-342900" algn="just">
              <a:lnSpc>
                <a:spcPct val="115000"/>
              </a:lnSpc>
              <a:buFont typeface="Arial" panose="020B0604020202020204" pitchFamily="34" charset="0"/>
              <a:buChar char="●"/>
            </a:pP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Anayasa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Mahkemesi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davalarda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tanıkları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dinleyen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delilleri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inceleyen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hakimlerin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karardan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önce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değiştirilmesini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yargılanan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açısından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ihlali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saydı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Karar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İmamoğlu’nun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yargılanıp</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siyaset</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yasağı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aldığı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Ahmak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davası”nı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yakından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ilgilendiriyor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İmamoğlu</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hakkında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yargılama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sürerken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hakimler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değiştirilmiş</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hakimin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İmamoğlu’na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ceza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vermek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istememesi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nedeniyle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tayin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edildiği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iddia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edilmişti</a:t>
            </a:r>
            <a:r>
              <a:rPr lang="tr-TR" sz="1200" dirty="0">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effectLst/>
                <a:latin typeface="Roboto" panose="02000000000000000000" pitchFamily="2" charset="0"/>
                <a:ea typeface="Roboto" panose="02000000000000000000" pitchFamily="2" charset="0"/>
                <a:cs typeface="Roboto" panose="02000000000000000000" pitchFamily="2" charset="0"/>
              </a:rPr>
              <a:t>6</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TBMM’ye sunulan Noterlik Kanunu ile ilgili teklifin, "devlet sırlarına karşı suçlar ve casusluk suçları" düzenlemesini içeren 16. maddesi yeniden düzenlenmek üzere geri çekildi. Noterlik düzenlemelerinin yer aldığı teklifin, maddenin revize edilmesinin ardından yeniden Genel Kurul’a sunulabileceği belirtildi. CHP Grup Başkan Vekili Murat Emir, kamuoyunda "etki ajanlığı" olarak bilinen düzenlemenin, yaptıkları bilgilendirme ve eleştiri çalışmaları sonucunda geri çekildiğini duyurdu.</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Enerji Piyasası Düzenleme Kurumu'nun kararıyla, yeni yıl  itibariyle yıllık 5 bin kilovatsaatin üzerinde elektrik tüketen konutlar sübvansiyondan yararlanamayacak. Bakan Bayraktar, bu düzenlemenin yüksek tüketim grubu için elektrik maliyetini daha adil hale getirmeyi amaçladığını belirtti.</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effectLst/>
                <a:latin typeface="Roboto" panose="02000000000000000000" pitchFamily="2" charset="0"/>
                <a:ea typeface="Roboto" panose="02000000000000000000" pitchFamily="2" charset="0"/>
                <a:cs typeface="Roboto" panose="02000000000000000000" pitchFamily="2" charset="0"/>
              </a:rPr>
              <a:t>7</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Katoliklerin ruhani lideri Papa Franciscus, Gazze'deki İsrail saldırılarını dolaylı olarak soykırım olarak nitelendirdi ve bu durumun uluslararası hukuk çerçevesinde araştırılması gerektiğini belirtti.</a:t>
            </a:r>
          </a:p>
          <a:p>
            <a:pPr marL="342900" lvl="0" indent="-342900">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Adalet Bakanı Yılmaz Tunç, Türkiye’nin Hukukun Üstünlüğü Endeksi'nde 117. sırada yer almasını "kara propaganda" olarak nitelendirdi ve eleştirilerde bulundu.</a:t>
            </a:r>
          </a:p>
          <a:p>
            <a:pPr lvl="0">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effectLst/>
                <a:latin typeface="Roboto" panose="02000000000000000000" pitchFamily="2" charset="0"/>
                <a:ea typeface="Roboto" panose="02000000000000000000" pitchFamily="2" charset="0"/>
                <a:cs typeface="Roboto" panose="02000000000000000000" pitchFamily="2" charset="0"/>
              </a:rPr>
              <a:t>8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Kılıçdaroğlu, Erdoğan’a hakaret iddiasıyla 11 yıl 8 aya kadar hapis cezası istemiyle yargılandığı davaya katılma kararı aldı. Kılıçdaroğlu’nun çağrısıyla Özgür Özel ve Mansur Yavaş gibi parti liderleri de desteklerini açıkladı. Duruşma 22 Kasım’da yapılacak.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MHP, Genel Başkanı Bahçeli’nin Abdullah Öcalan’a yönelik şartlı özgürlük önerisi hakkında tabanını bilgilendirmek amacıyla “Hilale Doğru Türkiye” temalı toplantılar düzenliyor.</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Kara Harp Okulu’nun mezuniyet töreninde, teğmenlerin “Mustafa Kemal’in askerleriyiz” sloganı atarak kılıç çatmaları, TSK içinde disiplin ihlali tartışmalarına yol açtı. Milli Savunma Bakanlığı, beş teğmeni ve üç komutanı ihraç talebiyle disiplin soruşturmasına sevk etti.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19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ABD, Hamas liderlerinin Katar’dan Türkiye’ye taşındığı iddialarına karşı Türkiye’ye, Hamas ile iş birliğinin artık kabul edilemez olduğunu ifade etti. Üçü Türkiye'de ikamet eden altı Hamas yetkilisi yaptırım listesine alındı. </a:t>
            </a:r>
          </a:p>
          <a:p>
            <a:pPr lvl="0" algn="just">
              <a:lnSpc>
                <a:spcPct val="115000"/>
              </a:lnSpc>
            </a:pPr>
            <a:endParaRPr lang="en-GB" sz="12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lvl="0" algn="just">
              <a:lnSpc>
                <a:spcPct val="115000"/>
              </a:lnSpc>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342900" lvl="0" indent="-342900" algn="just">
              <a:lnSpc>
                <a:spcPct val="115000"/>
              </a:lnSpc>
              <a:buFont typeface="Arial" panose="020B0604020202020204" pitchFamily="34" charset="0"/>
              <a:buChar char="●"/>
            </a:pPr>
            <a:endParaRPr lang="en-GB" sz="12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p:txBody>
      </p:sp>
      <p:grpSp>
        <p:nvGrpSpPr>
          <p:cNvPr id="141" name="Google Shape;141;p20"/>
          <p:cNvGrpSpPr/>
          <p:nvPr/>
        </p:nvGrpSpPr>
        <p:grpSpPr>
          <a:xfrm>
            <a:off x="0" y="10185450"/>
            <a:ext cx="7601575" cy="545400"/>
            <a:chOff x="0" y="10185450"/>
            <a:chExt cx="7601575" cy="545400"/>
          </a:xfrm>
        </p:grpSpPr>
        <p:grpSp>
          <p:nvGrpSpPr>
            <p:cNvPr id="142" name="Google Shape;142;p20"/>
            <p:cNvGrpSpPr/>
            <p:nvPr/>
          </p:nvGrpSpPr>
          <p:grpSpPr>
            <a:xfrm>
              <a:off x="0" y="10185450"/>
              <a:ext cx="7589400" cy="545400"/>
              <a:chOff x="0" y="9118650"/>
              <a:chExt cx="7589400" cy="545400"/>
            </a:xfrm>
          </p:grpSpPr>
          <p:sp>
            <p:nvSpPr>
              <p:cNvPr id="143" name="Google Shape;143;p2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45" name="Google Shape;145;p2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46" name="Google Shape;146;p20"/>
          <p:cNvSpPr/>
          <p:nvPr/>
        </p:nvSpPr>
        <p:spPr>
          <a:xfrm>
            <a:off x="0" y="0"/>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7" name="Google Shape;147;p20"/>
          <p:cNvGrpSpPr/>
          <p:nvPr/>
        </p:nvGrpSpPr>
        <p:grpSpPr>
          <a:xfrm>
            <a:off x="254350" y="57150"/>
            <a:ext cx="6806500" cy="431100"/>
            <a:chOff x="260650" y="57150"/>
            <a:chExt cx="6806500" cy="431100"/>
          </a:xfrm>
        </p:grpSpPr>
        <p:cxnSp>
          <p:nvCxnSpPr>
            <p:cNvPr id="148" name="Google Shape;148;p20"/>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49" name="Google Shape;149;p2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50" name="Google Shape;150;p2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9</a:t>
            </a:fld>
            <a:endParaRPr sz="1700">
              <a:solidFill>
                <a:schemeClr val="lt1"/>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12192</Words>
  <Application>Microsoft Office PowerPoint</Application>
  <PresentationFormat>Custom</PresentationFormat>
  <Paragraphs>2325</Paragraphs>
  <Slides>76</Slides>
  <Notes>75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Chivo</vt:lpstr>
      <vt:lpstr>Aptos Narrow</vt:lpstr>
      <vt:lpstr>Chivo Black</vt:lpstr>
      <vt:lpstr>Chivo ExtraLight</vt:lpstr>
      <vt:lpstr>Arial</vt:lpstr>
      <vt:lpstr>Calibri</vt:lpstr>
      <vt:lpstr>Roboto</vt:lpstr>
      <vt:lpstr>Aptos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Lenovo</dc:creator>
  <cp:lastModifiedBy>Doğukan Doğru</cp:lastModifiedBy>
  <cp:revision>511</cp:revision>
  <dcterms:modified xsi:type="dcterms:W3CDTF">2024-12-31T02:29:19Z</dcterms:modified>
</cp:coreProperties>
</file>